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2" r:id="rId5"/>
    <p:sldId id="26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66" r:id="rId20"/>
  </p:sldIdLst>
  <p:sldSz cx="18288000" cy="10287000"/>
  <p:notesSz cx="6858000" cy="9144000"/>
  <p:embeddedFontLst>
    <p:embeddedFont>
      <p:font typeface="Canva Sans 1" panose="020B0604020202020204" charset="0"/>
      <p:regular r:id="rId21"/>
    </p:embeddedFont>
    <p:embeddedFont>
      <p:font typeface="Canva Sans 1 Bold" panose="020B0604020202020204" charset="0"/>
      <p:regular r:id="rId22"/>
    </p:embeddedFont>
    <p:embeddedFont>
      <p:font typeface="Codec Pro Extra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54" d="100"/>
          <a:sy n="54" d="100"/>
        </p:scale>
        <p:origin x="77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47.sv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9.svg"/><Relationship Id="rId7" Type="http://schemas.openxmlformats.org/officeDocument/2006/relationships/image" Target="../media/image51.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5.svg"/><Relationship Id="rId5" Type="http://schemas.openxmlformats.org/officeDocument/2006/relationships/image" Target="../media/image6.svg"/><Relationship Id="rId10" Type="http://schemas.openxmlformats.org/officeDocument/2006/relationships/image" Target="../media/image54.png"/><Relationship Id="rId4" Type="http://schemas.openxmlformats.org/officeDocument/2006/relationships/image" Target="../media/image5.png"/><Relationship Id="rId9" Type="http://schemas.openxmlformats.org/officeDocument/2006/relationships/image" Target="../media/image53.sv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sv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sv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Freeform 2"/>
          <p:cNvSpPr/>
          <p:nvPr/>
        </p:nvSpPr>
        <p:spPr>
          <a:xfrm>
            <a:off x="11087100" y="3086100"/>
            <a:ext cx="7200900" cy="7200900"/>
          </a:xfrm>
          <a:custGeom>
            <a:avLst/>
            <a:gdLst/>
            <a:ahLst/>
            <a:cxnLst/>
            <a:rect l="l" t="t" r="r" b="b"/>
            <a:pathLst>
              <a:path w="7200900" h="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807437" y="2447606"/>
            <a:ext cx="1276987" cy="1276987"/>
          </a:xfrm>
          <a:custGeom>
            <a:avLst/>
            <a:gdLst/>
            <a:ahLst/>
            <a:cxnLst/>
            <a:rect l="l" t="t" r="r" b="b"/>
            <a:pathLst>
              <a:path w="1276987" h="1276987">
                <a:moveTo>
                  <a:pt x="0" y="0"/>
                </a:moveTo>
                <a:lnTo>
                  <a:pt x="1276987" y="0"/>
                </a:lnTo>
                <a:lnTo>
                  <a:pt x="1276987" y="1276987"/>
                </a:lnTo>
                <a:lnTo>
                  <a:pt x="0" y="12769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7682761">
            <a:off x="-1383321" y="-1859499"/>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722956" y="7194208"/>
            <a:ext cx="6900386" cy="796285"/>
          </a:xfrm>
          <a:prstGeom prst="rect">
            <a:avLst/>
          </a:prstGeom>
        </p:spPr>
        <p:txBody>
          <a:bodyPr lIns="68744" tIns="68744" rIns="68744" bIns="68744" rtlCol="0" anchor="ctr"/>
          <a:lstStyle/>
          <a:p>
            <a:pPr algn="r">
              <a:lnSpc>
                <a:spcPts val="2730"/>
              </a:lnSpc>
            </a:pPr>
            <a:endParaRPr lang="en-US" sz="2100" spc="119" dirty="0">
              <a:solidFill>
                <a:srgbClr val="000000"/>
              </a:solidFill>
              <a:latin typeface="Canva Sans 1"/>
              <a:ea typeface="Canva Sans 1"/>
              <a:cs typeface="Canva Sans 1"/>
              <a:sym typeface="Canva Sans 1"/>
            </a:endParaRPr>
          </a:p>
        </p:txBody>
      </p:sp>
      <p:sp>
        <p:nvSpPr>
          <p:cNvPr id="12" name="TextBox 12"/>
          <p:cNvSpPr txBox="1"/>
          <p:nvPr/>
        </p:nvSpPr>
        <p:spPr>
          <a:xfrm>
            <a:off x="12544994" y="8532339"/>
            <a:ext cx="4659003" cy="744948"/>
          </a:xfrm>
          <a:prstGeom prst="rect">
            <a:avLst/>
          </a:prstGeom>
        </p:spPr>
        <p:txBody>
          <a:bodyPr wrap="square" lIns="0" tIns="0" rIns="0" bIns="0" rtlCol="0" anchor="t">
            <a:spAutoFit/>
          </a:bodyPr>
          <a:lstStyle/>
          <a:p>
            <a:pPr algn="ctr">
              <a:lnSpc>
                <a:spcPts val="3032"/>
              </a:lnSpc>
            </a:pPr>
            <a:r>
              <a:rPr lang="en-US" sz="2166" b="1" spc="108" dirty="0">
                <a:solidFill>
                  <a:srgbClr val="FFFFFF"/>
                </a:solidFill>
                <a:latin typeface="Canva Sans 1"/>
                <a:ea typeface="Canva Sans 1"/>
                <a:cs typeface="Canva Sans 1"/>
                <a:sym typeface="Canva Sans 1"/>
              </a:rPr>
              <a:t>Presented By: </a:t>
            </a:r>
            <a:r>
              <a:rPr lang="en-US" sz="2166" b="1" spc="108" dirty="0" err="1">
                <a:solidFill>
                  <a:srgbClr val="FFFFFF"/>
                </a:solidFill>
                <a:latin typeface="Canva Sans 1"/>
                <a:ea typeface="Canva Sans 1"/>
                <a:cs typeface="Canva Sans 1"/>
                <a:sym typeface="Canva Sans 1"/>
              </a:rPr>
              <a:t>R.Sathish</a:t>
            </a:r>
            <a:r>
              <a:rPr lang="en-US" sz="2166" b="1" spc="108" dirty="0">
                <a:solidFill>
                  <a:srgbClr val="FFFFFF"/>
                </a:solidFill>
                <a:latin typeface="Canva Sans 1"/>
                <a:ea typeface="Canva Sans 1"/>
                <a:cs typeface="Canva Sans 1"/>
                <a:sym typeface="Canva Sans 1"/>
              </a:rPr>
              <a:t> Kumar</a:t>
            </a:r>
          </a:p>
          <a:p>
            <a:pPr>
              <a:lnSpc>
                <a:spcPts val="3032"/>
              </a:lnSpc>
            </a:pPr>
            <a:r>
              <a:rPr lang="en-US" sz="2166" b="1" spc="108" dirty="0">
                <a:solidFill>
                  <a:srgbClr val="FFFFFF"/>
                </a:solidFill>
                <a:latin typeface="Canva Sans 1"/>
                <a:ea typeface="Canva Sans 1"/>
                <a:cs typeface="Canva Sans 1"/>
                <a:sym typeface="Canva Sans 1"/>
              </a:rPr>
              <a:t> Batch Code : MBT11</a:t>
            </a:r>
          </a:p>
        </p:txBody>
      </p:sp>
      <p:sp>
        <p:nvSpPr>
          <p:cNvPr id="13" name="Freeform 13"/>
          <p:cNvSpPr/>
          <p:nvPr/>
        </p:nvSpPr>
        <p:spPr>
          <a:xfrm rot="7682761">
            <a:off x="11786087" y="8589103"/>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4"/>
          <p:cNvSpPr txBox="1"/>
          <p:nvPr/>
        </p:nvSpPr>
        <p:spPr>
          <a:xfrm>
            <a:off x="1722956" y="2798727"/>
            <a:ext cx="8883055" cy="3795911"/>
          </a:xfrm>
          <a:prstGeom prst="rect">
            <a:avLst/>
          </a:prstGeom>
        </p:spPr>
        <p:txBody>
          <a:bodyPr lIns="0" tIns="0" rIns="0" bIns="0" rtlCol="0" anchor="t">
            <a:spAutoFit/>
          </a:bodyPr>
          <a:lstStyle/>
          <a:p>
            <a:pPr algn="ctr">
              <a:lnSpc>
                <a:spcPts val="14847"/>
              </a:lnSpc>
            </a:pPr>
            <a:r>
              <a:rPr lang="en-US" sz="12372" spc="841" dirty="0">
                <a:solidFill>
                  <a:srgbClr val="000000"/>
                </a:solidFill>
                <a:latin typeface="Codec Pro ExtraBold"/>
                <a:ea typeface="Codec Pro ExtraBold"/>
                <a:cs typeface="Codec Pro ExtraBold"/>
                <a:sym typeface="Codec Pro ExtraBold"/>
              </a:rPr>
              <a:t>Swiggy</a:t>
            </a:r>
          </a:p>
          <a:p>
            <a:pPr algn="ctr">
              <a:lnSpc>
                <a:spcPts val="14847"/>
              </a:lnSpc>
            </a:pPr>
            <a:r>
              <a:rPr lang="en-US" sz="12372" spc="841" dirty="0">
                <a:solidFill>
                  <a:srgbClr val="000000"/>
                </a:solidFill>
                <a:latin typeface="Codec Pro ExtraBold"/>
                <a:ea typeface="Codec Pro ExtraBold"/>
                <a:cs typeface="Codec Pro ExtraBold"/>
                <a:sym typeface="Codec Pro ExtraBold"/>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7581901"/>
            <a:ext cx="18288000" cy="2705100"/>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4572000" y="8138720"/>
            <a:ext cx="8674959" cy="1591461"/>
          </a:xfrm>
          <a:prstGeom prst="rect">
            <a:avLst/>
          </a:prstGeom>
        </p:spPr>
        <p:txBody>
          <a:bodyPr lIns="0" tIns="0" rIns="0" bIns="0" rtlCol="0" anchor="t">
            <a:spAutoFit/>
          </a:bodyPr>
          <a:lstStyle/>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Relationship between total rating and ratings :</a:t>
            </a:r>
          </a:p>
          <a:p>
            <a:pPr marL="342900" indent="-342900" algn="ctr">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19.28% total rating has given 2.9</a:t>
            </a:r>
          </a:p>
          <a:p>
            <a:pPr marL="342900" indent="-342900" algn="ctr">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14.56% total rating has given 4.3</a:t>
            </a:r>
          </a:p>
          <a:p>
            <a:pPr marL="342900" indent="-342900" algn="ctr">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13.84% total rating has given 4.1</a:t>
            </a:r>
          </a:p>
        </p:txBody>
      </p:sp>
      <p:pic>
        <p:nvPicPr>
          <p:cNvPr id="4" name="Picture 3">
            <a:extLst>
              <a:ext uri="{FF2B5EF4-FFF2-40B4-BE49-F238E27FC236}">
                <a16:creationId xmlns:a16="http://schemas.microsoft.com/office/drawing/2014/main" id="{64A63DC5-5119-4E1C-F541-A2D5977C1523}"/>
              </a:ext>
            </a:extLst>
          </p:cNvPr>
          <p:cNvPicPr>
            <a:picLocks noChangeAspect="1"/>
          </p:cNvPicPr>
          <p:nvPr/>
        </p:nvPicPr>
        <p:blipFill>
          <a:blip r:embed="rId4"/>
          <a:stretch>
            <a:fillRect/>
          </a:stretch>
        </p:blipFill>
        <p:spPr>
          <a:xfrm>
            <a:off x="3581400" y="1259750"/>
            <a:ext cx="10878591" cy="5891524"/>
          </a:xfrm>
          <a:prstGeom prst="rect">
            <a:avLst/>
          </a:prstGeom>
        </p:spPr>
      </p:pic>
      <p:sp>
        <p:nvSpPr>
          <p:cNvPr id="3" name="TextBox 2">
            <a:extLst>
              <a:ext uri="{FF2B5EF4-FFF2-40B4-BE49-F238E27FC236}">
                <a16:creationId xmlns:a16="http://schemas.microsoft.com/office/drawing/2014/main" id="{15BFC140-8F41-9492-7A8A-CFB46DC12EBF}"/>
              </a:ext>
            </a:extLst>
          </p:cNvPr>
          <p:cNvSpPr txBox="1"/>
          <p:nvPr/>
        </p:nvSpPr>
        <p:spPr>
          <a:xfrm>
            <a:off x="-421482" y="437176"/>
            <a:ext cx="9565480" cy="452688"/>
          </a:xfrm>
          <a:prstGeom prst="rect">
            <a:avLst/>
          </a:prstGeom>
          <a:noFill/>
        </p:spPr>
        <p:txBody>
          <a:bodyPr wrap="square">
            <a:spAutoFit/>
          </a:bodyPr>
          <a:lstStyle/>
          <a:p>
            <a:pPr algn="ctr">
              <a:lnSpc>
                <a:spcPts val="3212"/>
              </a:lnSpc>
              <a:spcBef>
                <a:spcPct val="0"/>
              </a:spcBef>
            </a:pPr>
            <a:r>
              <a:rPr lang="en-US" b="1" spc="22" dirty="0">
                <a:solidFill>
                  <a:srgbClr val="000000"/>
                </a:solidFill>
                <a:latin typeface="Arial" panose="020B0604020202020204" pitchFamily="34" charset="0"/>
                <a:ea typeface="Canva Sans 2"/>
                <a:cs typeface="Arial" panose="020B0604020202020204" pitchFamily="34" charset="0"/>
                <a:sym typeface="Canva Sans 2"/>
              </a:rPr>
              <a:t>Relationship between total rating and ratings : </a:t>
            </a:r>
          </a:p>
        </p:txBody>
      </p:sp>
    </p:spTree>
    <p:extLst>
      <p:ext uri="{BB962C8B-B14F-4D97-AF65-F5344CB8AC3E}">
        <p14:creationId xmlns:p14="http://schemas.microsoft.com/office/powerpoint/2010/main" val="3722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7810499"/>
            <a:ext cx="18288000" cy="247650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166366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5 : Correlation Between Restaurants Prices and Average Rating</a:t>
            </a:r>
          </a:p>
        </p:txBody>
      </p:sp>
      <p:pic>
        <p:nvPicPr>
          <p:cNvPr id="4" name="Picture 3">
            <a:extLst>
              <a:ext uri="{FF2B5EF4-FFF2-40B4-BE49-F238E27FC236}">
                <a16:creationId xmlns:a16="http://schemas.microsoft.com/office/drawing/2014/main" id="{425CF81E-7D45-28B5-4A15-2616BB6E22CC}"/>
              </a:ext>
            </a:extLst>
          </p:cNvPr>
          <p:cNvPicPr>
            <a:picLocks noChangeAspect="1"/>
          </p:cNvPicPr>
          <p:nvPr/>
        </p:nvPicPr>
        <p:blipFill>
          <a:blip r:embed="rId4"/>
          <a:stretch>
            <a:fillRect/>
          </a:stretch>
        </p:blipFill>
        <p:spPr>
          <a:xfrm>
            <a:off x="4850234" y="2109738"/>
            <a:ext cx="8655024" cy="5391485"/>
          </a:xfrm>
          <a:prstGeom prst="rect">
            <a:avLst/>
          </a:prstGeom>
        </p:spPr>
      </p:pic>
      <p:sp>
        <p:nvSpPr>
          <p:cNvPr id="12" name="TextBox 11">
            <a:extLst>
              <a:ext uri="{FF2B5EF4-FFF2-40B4-BE49-F238E27FC236}">
                <a16:creationId xmlns:a16="http://schemas.microsoft.com/office/drawing/2014/main" id="{D4E68537-64A6-EEB7-39F4-C7F41E2C7C8E}"/>
              </a:ext>
            </a:extLst>
          </p:cNvPr>
          <p:cNvSpPr txBox="1"/>
          <p:nvPr/>
        </p:nvSpPr>
        <p:spPr>
          <a:xfrm>
            <a:off x="4395006" y="8075440"/>
            <a:ext cx="9565480" cy="1683794"/>
          </a:xfrm>
          <a:prstGeom prst="rect">
            <a:avLst/>
          </a:prstGeom>
          <a:noFill/>
        </p:spPr>
        <p:txBody>
          <a:bodyPr wrap="square">
            <a:spAutoFit/>
          </a:bodyPr>
          <a:lstStyle/>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Relationship between price and ratings</a:t>
            </a:r>
          </a:p>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 Price doesn't affecting rating . </a:t>
            </a:r>
          </a:p>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Maximum price range : INR 2500 &amp; Rating 4.1</a:t>
            </a:r>
          </a:p>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Minimum Price range : INR 200 &amp; Rating  2.2</a:t>
            </a:r>
          </a:p>
        </p:txBody>
      </p:sp>
    </p:spTree>
    <p:extLst>
      <p:ext uri="{BB962C8B-B14F-4D97-AF65-F5344CB8AC3E}">
        <p14:creationId xmlns:p14="http://schemas.microsoft.com/office/powerpoint/2010/main" val="101569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242369"/>
            <a:ext cx="18288000" cy="204463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80445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6 : City-Wise Restaurants Count</a:t>
            </a:r>
          </a:p>
        </p:txBody>
      </p:sp>
      <p:pic>
        <p:nvPicPr>
          <p:cNvPr id="3" name="Picture 2">
            <a:extLst>
              <a:ext uri="{FF2B5EF4-FFF2-40B4-BE49-F238E27FC236}">
                <a16:creationId xmlns:a16="http://schemas.microsoft.com/office/drawing/2014/main" id="{483D9CB9-7AAF-6BF5-8B68-CF76FE2EE8EA}"/>
              </a:ext>
            </a:extLst>
          </p:cNvPr>
          <p:cNvPicPr>
            <a:picLocks noChangeAspect="1"/>
          </p:cNvPicPr>
          <p:nvPr/>
        </p:nvPicPr>
        <p:blipFill>
          <a:blip r:embed="rId4"/>
          <a:stretch>
            <a:fillRect/>
          </a:stretch>
        </p:blipFill>
        <p:spPr>
          <a:xfrm>
            <a:off x="4242895" y="1875435"/>
            <a:ext cx="8863505" cy="5430542"/>
          </a:xfrm>
          <a:prstGeom prst="rect">
            <a:avLst/>
          </a:prstGeom>
        </p:spPr>
      </p:pic>
    </p:spTree>
    <p:extLst>
      <p:ext uri="{BB962C8B-B14F-4D97-AF65-F5344CB8AC3E}">
        <p14:creationId xmlns:p14="http://schemas.microsoft.com/office/powerpoint/2010/main" val="314713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242369"/>
            <a:ext cx="18288000" cy="204463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80445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7 : Price Analysis</a:t>
            </a:r>
          </a:p>
        </p:txBody>
      </p:sp>
      <p:pic>
        <p:nvPicPr>
          <p:cNvPr id="4" name="Picture 3">
            <a:extLst>
              <a:ext uri="{FF2B5EF4-FFF2-40B4-BE49-F238E27FC236}">
                <a16:creationId xmlns:a16="http://schemas.microsoft.com/office/drawing/2014/main" id="{69FF6C31-B539-3A2F-5EF3-FF4AF5D816A7}"/>
              </a:ext>
            </a:extLst>
          </p:cNvPr>
          <p:cNvPicPr>
            <a:picLocks noChangeAspect="1"/>
          </p:cNvPicPr>
          <p:nvPr/>
        </p:nvPicPr>
        <p:blipFill>
          <a:blip r:embed="rId4"/>
          <a:stretch>
            <a:fillRect/>
          </a:stretch>
        </p:blipFill>
        <p:spPr>
          <a:xfrm>
            <a:off x="3910628" y="1943955"/>
            <a:ext cx="10466740" cy="5196166"/>
          </a:xfrm>
          <a:prstGeom prst="rect">
            <a:avLst/>
          </a:prstGeom>
        </p:spPr>
      </p:pic>
    </p:spTree>
    <p:extLst>
      <p:ext uri="{BB962C8B-B14F-4D97-AF65-F5344CB8AC3E}">
        <p14:creationId xmlns:p14="http://schemas.microsoft.com/office/powerpoint/2010/main" val="3174426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242369"/>
            <a:ext cx="18288000" cy="204463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80445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8 : Delivery Time Analysis</a:t>
            </a:r>
          </a:p>
        </p:txBody>
      </p:sp>
      <p:pic>
        <p:nvPicPr>
          <p:cNvPr id="3" name="Picture 2">
            <a:extLst>
              <a:ext uri="{FF2B5EF4-FFF2-40B4-BE49-F238E27FC236}">
                <a16:creationId xmlns:a16="http://schemas.microsoft.com/office/drawing/2014/main" id="{D5B6B7F5-079D-8CE8-1527-ACD8B2594DD0}"/>
              </a:ext>
            </a:extLst>
          </p:cNvPr>
          <p:cNvPicPr>
            <a:picLocks noChangeAspect="1"/>
          </p:cNvPicPr>
          <p:nvPr/>
        </p:nvPicPr>
        <p:blipFill>
          <a:blip r:embed="rId4"/>
          <a:stretch>
            <a:fillRect/>
          </a:stretch>
        </p:blipFill>
        <p:spPr>
          <a:xfrm>
            <a:off x="675799" y="2213537"/>
            <a:ext cx="8501536" cy="4578668"/>
          </a:xfrm>
          <a:prstGeom prst="rect">
            <a:avLst/>
          </a:prstGeom>
        </p:spPr>
      </p:pic>
      <p:pic>
        <p:nvPicPr>
          <p:cNvPr id="12" name="Picture 11">
            <a:extLst>
              <a:ext uri="{FF2B5EF4-FFF2-40B4-BE49-F238E27FC236}">
                <a16:creationId xmlns:a16="http://schemas.microsoft.com/office/drawing/2014/main" id="{3E51C620-3AF9-C5EC-BC0A-121909748942}"/>
              </a:ext>
            </a:extLst>
          </p:cNvPr>
          <p:cNvPicPr>
            <a:picLocks noChangeAspect="1"/>
          </p:cNvPicPr>
          <p:nvPr/>
        </p:nvPicPr>
        <p:blipFill>
          <a:blip r:embed="rId5"/>
          <a:stretch>
            <a:fillRect/>
          </a:stretch>
        </p:blipFill>
        <p:spPr>
          <a:xfrm>
            <a:off x="9525000" y="2224954"/>
            <a:ext cx="7802450" cy="4705811"/>
          </a:xfrm>
          <a:prstGeom prst="rect">
            <a:avLst/>
          </a:prstGeom>
        </p:spPr>
      </p:pic>
    </p:spTree>
    <p:extLst>
      <p:ext uri="{BB962C8B-B14F-4D97-AF65-F5344CB8AC3E}">
        <p14:creationId xmlns:p14="http://schemas.microsoft.com/office/powerpoint/2010/main" val="376526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242369"/>
            <a:ext cx="18288000" cy="204463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80445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9 : Cuisine Analysis</a:t>
            </a:r>
          </a:p>
        </p:txBody>
      </p:sp>
      <p:pic>
        <p:nvPicPr>
          <p:cNvPr id="4" name="Picture 3">
            <a:extLst>
              <a:ext uri="{FF2B5EF4-FFF2-40B4-BE49-F238E27FC236}">
                <a16:creationId xmlns:a16="http://schemas.microsoft.com/office/drawing/2014/main" id="{4BF0C72F-7CC5-E092-01FB-5A42512FD84E}"/>
              </a:ext>
            </a:extLst>
          </p:cNvPr>
          <p:cNvPicPr>
            <a:picLocks noChangeAspect="1"/>
          </p:cNvPicPr>
          <p:nvPr/>
        </p:nvPicPr>
        <p:blipFill>
          <a:blip r:embed="rId4"/>
          <a:stretch>
            <a:fillRect/>
          </a:stretch>
        </p:blipFill>
        <p:spPr>
          <a:xfrm>
            <a:off x="4648200" y="1958859"/>
            <a:ext cx="8587241" cy="5682918"/>
          </a:xfrm>
          <a:prstGeom prst="rect">
            <a:avLst/>
          </a:prstGeom>
        </p:spPr>
      </p:pic>
    </p:spTree>
    <p:extLst>
      <p:ext uri="{BB962C8B-B14F-4D97-AF65-F5344CB8AC3E}">
        <p14:creationId xmlns:p14="http://schemas.microsoft.com/office/powerpoint/2010/main" val="9435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242369"/>
            <a:ext cx="18288000" cy="204463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80445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10 : Area-Wise Restaurants</a:t>
            </a:r>
          </a:p>
        </p:txBody>
      </p:sp>
      <p:pic>
        <p:nvPicPr>
          <p:cNvPr id="3" name="Picture 2">
            <a:extLst>
              <a:ext uri="{FF2B5EF4-FFF2-40B4-BE49-F238E27FC236}">
                <a16:creationId xmlns:a16="http://schemas.microsoft.com/office/drawing/2014/main" id="{38F56914-A0B1-0546-242A-CED5BD4EC39E}"/>
              </a:ext>
            </a:extLst>
          </p:cNvPr>
          <p:cNvPicPr>
            <a:picLocks noChangeAspect="1"/>
          </p:cNvPicPr>
          <p:nvPr/>
        </p:nvPicPr>
        <p:blipFill>
          <a:blip r:embed="rId4"/>
          <a:stretch>
            <a:fillRect/>
          </a:stretch>
        </p:blipFill>
        <p:spPr>
          <a:xfrm>
            <a:off x="6078038" y="1188212"/>
            <a:ext cx="5358081" cy="6945661"/>
          </a:xfrm>
          <a:prstGeom prst="rect">
            <a:avLst/>
          </a:prstGeom>
        </p:spPr>
      </p:pic>
    </p:spTree>
    <p:extLst>
      <p:ext uri="{BB962C8B-B14F-4D97-AF65-F5344CB8AC3E}">
        <p14:creationId xmlns:p14="http://schemas.microsoft.com/office/powerpoint/2010/main" val="337929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242369"/>
            <a:ext cx="18288000" cy="204463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80445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11 : Correlation Analysis</a:t>
            </a:r>
          </a:p>
        </p:txBody>
      </p:sp>
      <p:pic>
        <p:nvPicPr>
          <p:cNvPr id="2" name="Picture 1">
            <a:extLst>
              <a:ext uri="{FF2B5EF4-FFF2-40B4-BE49-F238E27FC236}">
                <a16:creationId xmlns:a16="http://schemas.microsoft.com/office/drawing/2014/main" id="{A96BB155-C380-F6DF-CC33-883C42FC2660}"/>
              </a:ext>
            </a:extLst>
          </p:cNvPr>
          <p:cNvPicPr>
            <a:picLocks noChangeAspect="1"/>
          </p:cNvPicPr>
          <p:nvPr/>
        </p:nvPicPr>
        <p:blipFill>
          <a:blip r:embed="rId4"/>
          <a:stretch>
            <a:fillRect/>
          </a:stretch>
        </p:blipFill>
        <p:spPr>
          <a:xfrm>
            <a:off x="4424362" y="2318442"/>
            <a:ext cx="8235093" cy="4195976"/>
          </a:xfrm>
          <a:prstGeom prst="rect">
            <a:avLst/>
          </a:prstGeom>
        </p:spPr>
      </p:pic>
    </p:spTree>
    <p:extLst>
      <p:ext uri="{BB962C8B-B14F-4D97-AF65-F5344CB8AC3E}">
        <p14:creationId xmlns:p14="http://schemas.microsoft.com/office/powerpoint/2010/main" val="353721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242369"/>
            <a:ext cx="18288000" cy="204463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80445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14 : Business Recommendations</a:t>
            </a:r>
          </a:p>
        </p:txBody>
      </p:sp>
      <p:sp>
        <p:nvSpPr>
          <p:cNvPr id="11" name="TextBox 11"/>
          <p:cNvSpPr txBox="1"/>
          <p:nvPr/>
        </p:nvSpPr>
        <p:spPr>
          <a:xfrm>
            <a:off x="2514600" y="1416935"/>
            <a:ext cx="9220199" cy="6515886"/>
          </a:xfrm>
          <a:prstGeom prst="rect">
            <a:avLst/>
          </a:prstGeom>
        </p:spPr>
        <p:txBody>
          <a:bodyPr wrap="square" lIns="0" tIns="0" rIns="0" bIns="0" rtlCol="0" anchor="t">
            <a:spAutoFit/>
          </a:bodyPr>
          <a:lstStyle/>
          <a:p>
            <a:pPr marL="342900" indent="-342900">
              <a:lnSpc>
                <a:spcPts val="3212"/>
              </a:lnSpc>
              <a:spcBef>
                <a:spcPct val="0"/>
              </a:spcBef>
              <a:buFont typeface="Wingdings" panose="05000000000000000000" pitchFamily="2" charset="2"/>
              <a:buChar char="ü"/>
            </a:pPr>
            <a:r>
              <a:rPr lang="en-US" sz="2000" b="1" spc="22" dirty="0">
                <a:solidFill>
                  <a:srgbClr val="000000"/>
                </a:solidFill>
                <a:latin typeface="Arial" panose="020B0604020202020204" pitchFamily="34" charset="0"/>
                <a:ea typeface="Canva Sans 2"/>
                <a:cs typeface="Arial" panose="020B0604020202020204" pitchFamily="34" charset="0"/>
                <a:sym typeface="Canva Sans 2"/>
              </a:rPr>
              <a:t>Optimize Delivery Time: </a:t>
            </a:r>
            <a:r>
              <a:rPr lang="en-US" spc="22" dirty="0">
                <a:solidFill>
                  <a:srgbClr val="000000"/>
                </a:solidFill>
                <a:latin typeface="Arial" panose="020B0604020202020204" pitchFamily="34" charset="0"/>
                <a:ea typeface="Canva Sans 2"/>
                <a:cs typeface="Arial" panose="020B0604020202020204" pitchFamily="34" charset="0"/>
                <a:sym typeface="Canva Sans 2"/>
              </a:rPr>
              <a:t>Since there is a clear negative correlation between delivery time and customer ratings, Swiggy should focus on reducing delivery times in key areas. This could involve increasing the number of delivery personnel during peak hours or optimizing routes using AI-driven solutions to minimize delays.</a:t>
            </a:r>
          </a:p>
          <a:p>
            <a:pPr marL="342900" indent="-342900">
              <a:lnSpc>
                <a:spcPts val="3212"/>
              </a:lnSpc>
              <a:spcBef>
                <a:spcPct val="0"/>
              </a:spcBef>
              <a:buFont typeface="Wingdings" panose="05000000000000000000" pitchFamily="2" charset="2"/>
              <a:buChar char="ü"/>
            </a:pPr>
            <a:r>
              <a:rPr lang="en-US" sz="2000" b="1" spc="22" dirty="0">
                <a:solidFill>
                  <a:srgbClr val="000000"/>
                </a:solidFill>
                <a:latin typeface="Arial" panose="020B0604020202020204" pitchFamily="34" charset="0"/>
                <a:ea typeface="Canva Sans 2"/>
                <a:cs typeface="Arial" panose="020B0604020202020204" pitchFamily="34" charset="0"/>
                <a:sym typeface="Canva Sans 2"/>
              </a:rPr>
              <a:t>Expand in Top Areas: </a:t>
            </a:r>
            <a:r>
              <a:rPr lang="en-US" spc="22" dirty="0">
                <a:solidFill>
                  <a:srgbClr val="000000"/>
                </a:solidFill>
                <a:latin typeface="Arial" panose="020B0604020202020204" pitchFamily="34" charset="0"/>
                <a:ea typeface="Canva Sans 2"/>
                <a:cs typeface="Arial" panose="020B0604020202020204" pitchFamily="34" charset="0"/>
                <a:sym typeface="Canva Sans 2"/>
              </a:rPr>
              <a:t>Areas like Rohini, Chembur, and Kothrud have a high number of restaurants. Swiggy should consider boosting its marketing efforts in these zones while encouraging more restaurant partnerships to capitalize on existing demand and competition.</a:t>
            </a:r>
          </a:p>
          <a:p>
            <a:pPr marL="342900" indent="-342900">
              <a:lnSpc>
                <a:spcPts val="3212"/>
              </a:lnSpc>
              <a:spcBef>
                <a:spcPct val="0"/>
              </a:spcBef>
              <a:buFont typeface="Wingdings" panose="05000000000000000000" pitchFamily="2" charset="2"/>
              <a:buChar char="ü"/>
            </a:pPr>
            <a:r>
              <a:rPr lang="en-US" sz="2000" b="1" spc="22" dirty="0">
                <a:solidFill>
                  <a:srgbClr val="000000"/>
                </a:solidFill>
                <a:latin typeface="Arial" panose="020B0604020202020204" pitchFamily="34" charset="0"/>
                <a:ea typeface="Canva Sans 2"/>
                <a:cs typeface="Arial" panose="020B0604020202020204" pitchFamily="34" charset="0"/>
                <a:sym typeface="Canva Sans 2"/>
              </a:rPr>
              <a:t>Price Insights</a:t>
            </a:r>
            <a:r>
              <a:rPr lang="en-US" spc="22" dirty="0">
                <a:solidFill>
                  <a:srgbClr val="000000"/>
                </a:solidFill>
                <a:latin typeface="Arial" panose="020B0604020202020204" pitchFamily="34" charset="0"/>
                <a:ea typeface="Canva Sans 2"/>
                <a:cs typeface="Arial" panose="020B0604020202020204" pitchFamily="34" charset="0"/>
                <a:sym typeface="Canva Sans 2"/>
              </a:rPr>
              <a:t>: Although price doesn’t significantly affect ratings, Swiggy could use this insight to experiment with tiered pricing models, such as premium services with faster delivery times, to cater to different segments without worrying about a negative impact on customer satisfaction.</a:t>
            </a:r>
          </a:p>
          <a:p>
            <a:pPr marL="342900" indent="-342900">
              <a:lnSpc>
                <a:spcPts val="3212"/>
              </a:lnSpc>
              <a:spcBef>
                <a:spcPct val="0"/>
              </a:spcBef>
              <a:buFont typeface="Wingdings" panose="05000000000000000000" pitchFamily="2" charset="2"/>
              <a:buChar char="ü"/>
            </a:pPr>
            <a:r>
              <a:rPr lang="en-US" sz="2000" b="1" spc="22" dirty="0">
                <a:solidFill>
                  <a:srgbClr val="000000"/>
                </a:solidFill>
                <a:latin typeface="Arial" panose="020B0604020202020204" pitchFamily="34" charset="0"/>
                <a:ea typeface="Canva Sans 2"/>
                <a:cs typeface="Arial" panose="020B0604020202020204" pitchFamily="34" charset="0"/>
                <a:sym typeface="Canva Sans 2"/>
              </a:rPr>
              <a:t>Focus on High-Rating Restaurants: </a:t>
            </a:r>
            <a:r>
              <a:rPr lang="en-US" spc="22" dirty="0">
                <a:solidFill>
                  <a:srgbClr val="000000"/>
                </a:solidFill>
                <a:latin typeface="Arial" panose="020B0604020202020204" pitchFamily="34" charset="0"/>
                <a:ea typeface="Canva Sans 2"/>
                <a:cs typeface="Arial" panose="020B0604020202020204" pitchFamily="34" charset="0"/>
                <a:sym typeface="Canva Sans 2"/>
              </a:rPr>
              <a:t>Out of 632 highly rated restaurants (with ratings above 4.5), only a small percentage achieve perfect scores. Swiggy could leverage these high-rated restaurants in promotional campaigns to attract more users by showcasing top-tier food experiences, thus driving trust and customer retention.</a:t>
            </a:r>
          </a:p>
        </p:txBody>
      </p:sp>
      <p:sp>
        <p:nvSpPr>
          <p:cNvPr id="3" name="Freeform 4">
            <a:extLst>
              <a:ext uri="{FF2B5EF4-FFF2-40B4-BE49-F238E27FC236}">
                <a16:creationId xmlns:a16="http://schemas.microsoft.com/office/drawing/2014/main" id="{38F19817-9F1A-4EC2-70BC-0CA14A538961}"/>
              </a:ext>
            </a:extLst>
          </p:cNvPr>
          <p:cNvSpPr/>
          <p:nvPr/>
        </p:nvSpPr>
        <p:spPr>
          <a:xfrm>
            <a:off x="13182600" y="2252018"/>
            <a:ext cx="4511119" cy="4524878"/>
          </a:xfrm>
          <a:custGeom>
            <a:avLst/>
            <a:gdLst/>
            <a:ahLst/>
            <a:cxnLst/>
            <a:rect l="l" t="t" r="r" b="b"/>
            <a:pathLst>
              <a:path w="825844" h="895886">
                <a:moveTo>
                  <a:pt x="0" y="0"/>
                </a:moveTo>
                <a:lnTo>
                  <a:pt x="825844" y="0"/>
                </a:lnTo>
                <a:lnTo>
                  <a:pt x="825844" y="895886"/>
                </a:lnTo>
                <a:lnTo>
                  <a:pt x="0" y="895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3694506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58345" y="1569227"/>
            <a:ext cx="6029655" cy="12059310"/>
          </a:xfrm>
          <a:custGeom>
            <a:avLst/>
            <a:gdLst/>
            <a:ahLst/>
            <a:cxnLst/>
            <a:rect l="l" t="t" r="r" b="b"/>
            <a:pathLst>
              <a:path w="6029655" h="12059310">
                <a:moveTo>
                  <a:pt x="0" y="0"/>
                </a:moveTo>
                <a:lnTo>
                  <a:pt x="6029655" y="0"/>
                </a:lnTo>
                <a:lnTo>
                  <a:pt x="6029655" y="12059310"/>
                </a:lnTo>
                <a:lnTo>
                  <a:pt x="0" y="12059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062443" y="7598882"/>
            <a:ext cx="5376236" cy="5376236"/>
          </a:xfrm>
          <a:custGeom>
            <a:avLst/>
            <a:gdLst/>
            <a:ahLst/>
            <a:cxnLst/>
            <a:rect l="l" t="t" r="r" b="b"/>
            <a:pathLst>
              <a:path w="5376236" h="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044328" y="3963690"/>
            <a:ext cx="7322997" cy="1179810"/>
          </a:xfrm>
          <a:prstGeom prst="rect">
            <a:avLst/>
          </a:prstGeom>
        </p:spPr>
        <p:txBody>
          <a:bodyPr lIns="0" tIns="0" rIns="0" bIns="0" rtlCol="0" anchor="t">
            <a:spAutoFit/>
          </a:bodyPr>
          <a:lstStyle/>
          <a:p>
            <a:pPr algn="l">
              <a:lnSpc>
                <a:spcPts val="9220"/>
              </a:lnSpc>
            </a:pPr>
            <a:r>
              <a:rPr lang="en-US" sz="8781" spc="184" dirty="0">
                <a:solidFill>
                  <a:srgbClr val="000000"/>
                </a:solidFill>
                <a:latin typeface="Codec Pro ExtraBold"/>
                <a:ea typeface="Codec Pro ExtraBold"/>
                <a:cs typeface="Codec Pro ExtraBold"/>
                <a:sym typeface="Codec Pro ExtraBold"/>
              </a:rPr>
              <a:t>Thank You</a:t>
            </a:r>
          </a:p>
        </p:txBody>
      </p:sp>
      <p:sp>
        <p:nvSpPr>
          <p:cNvPr id="6" name="Freeform 6"/>
          <p:cNvSpPr/>
          <p:nvPr/>
        </p:nvSpPr>
        <p:spPr>
          <a:xfrm>
            <a:off x="1028700" y="1163607"/>
            <a:ext cx="934283" cy="1815744"/>
          </a:xfrm>
          <a:custGeom>
            <a:avLst/>
            <a:gdLst/>
            <a:ahLst/>
            <a:cxnLst/>
            <a:rect l="l" t="t" r="r" b="b"/>
            <a:pathLst>
              <a:path w="934283" h="1815744">
                <a:moveTo>
                  <a:pt x="0" y="0"/>
                </a:moveTo>
                <a:lnTo>
                  <a:pt x="934283" y="0"/>
                </a:lnTo>
                <a:lnTo>
                  <a:pt x="934283"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3182990" y="1020620"/>
            <a:ext cx="4495410" cy="383695"/>
          </a:xfrm>
          <a:prstGeom prst="rect">
            <a:avLst/>
          </a:prstGeom>
        </p:spPr>
        <p:txBody>
          <a:bodyPr wrap="square" lIns="0" tIns="0" rIns="0" bIns="0" rtlCol="0" anchor="t">
            <a:spAutoFit/>
          </a:bodyPr>
          <a:lstStyle/>
          <a:p>
            <a:pPr algn="ctr">
              <a:lnSpc>
                <a:spcPts val="3212"/>
              </a:lnSpc>
            </a:pPr>
            <a:r>
              <a:rPr lang="en-US" sz="2294" dirty="0">
                <a:solidFill>
                  <a:srgbClr val="000000"/>
                </a:solidFill>
                <a:latin typeface="Canva Sans 1"/>
                <a:ea typeface="Canva Sans 1"/>
                <a:cs typeface="Canva Sans 1"/>
                <a:sym typeface="Canva Sans 1"/>
              </a:rPr>
              <a:t>Sathishkumaravi29@gmail.com</a:t>
            </a:r>
          </a:p>
        </p:txBody>
      </p:sp>
      <p:sp>
        <p:nvSpPr>
          <p:cNvPr id="11" name="TextBox 11"/>
          <p:cNvSpPr txBox="1"/>
          <p:nvPr/>
        </p:nvSpPr>
        <p:spPr>
          <a:xfrm>
            <a:off x="2284304" y="1020306"/>
            <a:ext cx="2744896" cy="389394"/>
          </a:xfrm>
          <a:prstGeom prst="rect">
            <a:avLst/>
          </a:prstGeom>
        </p:spPr>
        <p:txBody>
          <a:bodyPr lIns="0" tIns="0" rIns="0" bIns="0" rtlCol="0" anchor="t">
            <a:spAutoFit/>
          </a:bodyPr>
          <a:lstStyle/>
          <a:p>
            <a:pPr algn="ctr">
              <a:lnSpc>
                <a:spcPts val="3212"/>
              </a:lnSpc>
            </a:pPr>
            <a:r>
              <a:rPr lang="en-US" sz="2294" dirty="0">
                <a:solidFill>
                  <a:srgbClr val="000000"/>
                </a:solidFill>
                <a:latin typeface="Canva Sans 1"/>
                <a:ea typeface="Canva Sans 1"/>
                <a:cs typeface="Canva Sans 1"/>
                <a:sym typeface="Canva Sans 1"/>
              </a:rPr>
              <a:t>+91 7397413250</a:t>
            </a:r>
          </a:p>
        </p:txBody>
      </p:sp>
      <p:sp>
        <p:nvSpPr>
          <p:cNvPr id="12" name="Freeform 12"/>
          <p:cNvSpPr/>
          <p:nvPr/>
        </p:nvSpPr>
        <p:spPr>
          <a:xfrm>
            <a:off x="3307346" y="283393"/>
            <a:ext cx="698813" cy="698813"/>
          </a:xfrm>
          <a:custGeom>
            <a:avLst/>
            <a:gdLst/>
            <a:ahLst/>
            <a:cxnLst/>
            <a:rect l="l" t="t" r="r" b="b"/>
            <a:pathLst>
              <a:path w="698813" h="698813">
                <a:moveTo>
                  <a:pt x="0" y="0"/>
                </a:moveTo>
                <a:lnTo>
                  <a:pt x="698813" y="0"/>
                </a:lnTo>
                <a:lnTo>
                  <a:pt x="698813" y="698813"/>
                </a:lnTo>
                <a:lnTo>
                  <a:pt x="0" y="6988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4859000" y="239455"/>
            <a:ext cx="699127" cy="699127"/>
          </a:xfrm>
          <a:custGeom>
            <a:avLst/>
            <a:gdLst/>
            <a:ahLst/>
            <a:cxnLst/>
            <a:rect l="l" t="t" r="r" b="b"/>
            <a:pathLst>
              <a:path w="699127" h="699127">
                <a:moveTo>
                  <a:pt x="0" y="0"/>
                </a:moveTo>
                <a:lnTo>
                  <a:pt x="699126" y="0"/>
                </a:lnTo>
                <a:lnTo>
                  <a:pt x="699126" y="699127"/>
                </a:lnTo>
                <a:lnTo>
                  <a:pt x="0" y="69912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TextBox 12">
            <a:extLst>
              <a:ext uri="{FF2B5EF4-FFF2-40B4-BE49-F238E27FC236}">
                <a16:creationId xmlns:a16="http://schemas.microsoft.com/office/drawing/2014/main" id="{BFA0A2C7-BDC8-B630-3C44-28F3E7B54F75}"/>
              </a:ext>
            </a:extLst>
          </p:cNvPr>
          <p:cNvSpPr txBox="1"/>
          <p:nvPr/>
        </p:nvSpPr>
        <p:spPr>
          <a:xfrm>
            <a:off x="13019397" y="8499505"/>
            <a:ext cx="4659003" cy="744948"/>
          </a:xfrm>
          <a:prstGeom prst="rect">
            <a:avLst/>
          </a:prstGeom>
        </p:spPr>
        <p:txBody>
          <a:bodyPr wrap="square" lIns="0" tIns="0" rIns="0" bIns="0" rtlCol="0" anchor="t">
            <a:spAutoFit/>
          </a:bodyPr>
          <a:lstStyle/>
          <a:p>
            <a:pPr algn="ctr">
              <a:lnSpc>
                <a:spcPts val="3032"/>
              </a:lnSpc>
            </a:pPr>
            <a:r>
              <a:rPr lang="en-US" sz="2166" b="1" spc="108" dirty="0">
                <a:solidFill>
                  <a:srgbClr val="FFFFFF"/>
                </a:solidFill>
                <a:latin typeface="Canva Sans 1"/>
                <a:ea typeface="Canva Sans 1"/>
                <a:cs typeface="Canva Sans 1"/>
                <a:sym typeface="Canva Sans 1"/>
              </a:rPr>
              <a:t>Presented By: </a:t>
            </a:r>
            <a:r>
              <a:rPr lang="en-US" sz="2166" b="1" spc="108" dirty="0" err="1">
                <a:solidFill>
                  <a:srgbClr val="FFFFFF"/>
                </a:solidFill>
                <a:latin typeface="Canva Sans 1"/>
                <a:ea typeface="Canva Sans 1"/>
                <a:cs typeface="Canva Sans 1"/>
                <a:sym typeface="Canva Sans 1"/>
              </a:rPr>
              <a:t>R.Sathish</a:t>
            </a:r>
            <a:r>
              <a:rPr lang="en-US" sz="2166" b="1" spc="108" dirty="0">
                <a:solidFill>
                  <a:srgbClr val="FFFFFF"/>
                </a:solidFill>
                <a:latin typeface="Canva Sans 1"/>
                <a:ea typeface="Canva Sans 1"/>
                <a:cs typeface="Canva Sans 1"/>
                <a:sym typeface="Canva Sans 1"/>
              </a:rPr>
              <a:t> Kumar</a:t>
            </a:r>
          </a:p>
          <a:p>
            <a:pPr>
              <a:lnSpc>
                <a:spcPts val="3032"/>
              </a:lnSpc>
            </a:pPr>
            <a:r>
              <a:rPr lang="en-US" sz="2166" b="1" spc="108" dirty="0">
                <a:solidFill>
                  <a:srgbClr val="FFFFFF"/>
                </a:solidFill>
                <a:latin typeface="Canva Sans 1"/>
                <a:ea typeface="Canva Sans 1"/>
                <a:cs typeface="Canva Sans 1"/>
                <a:sym typeface="Canva Sans 1"/>
              </a:rPr>
              <a:t> Batch Code : MBT11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extBox 2"/>
          <p:cNvSpPr txBox="1"/>
          <p:nvPr/>
        </p:nvSpPr>
        <p:spPr>
          <a:xfrm>
            <a:off x="3140530" y="4855944"/>
            <a:ext cx="6559375" cy="1271182"/>
          </a:xfrm>
          <a:prstGeom prst="rect">
            <a:avLst/>
          </a:prstGeom>
        </p:spPr>
        <p:txBody>
          <a:bodyPr lIns="0" tIns="0" rIns="0" bIns="0" rtlCol="0" anchor="t">
            <a:spAutoFit/>
          </a:bodyPr>
          <a:lstStyle/>
          <a:p>
            <a:pPr marL="810368" lvl="1" indent="-457200" algn="l">
              <a:lnSpc>
                <a:spcPts val="5332"/>
              </a:lnSpc>
              <a:buFont typeface="Wingdings" panose="05000000000000000000" pitchFamily="2" charset="2"/>
              <a:buChar char="Ø"/>
            </a:pPr>
            <a:r>
              <a:rPr lang="en-US" sz="2800" b="1" spc="19" dirty="0">
                <a:solidFill>
                  <a:srgbClr val="231F20"/>
                </a:solidFill>
                <a:latin typeface="Arial" panose="020B0604020202020204" pitchFamily="34" charset="0"/>
                <a:ea typeface="Canva Sans 1"/>
                <a:cs typeface="Arial" panose="020B0604020202020204" pitchFamily="34" charset="0"/>
                <a:sym typeface="Canva Sans 1"/>
              </a:rPr>
              <a:t>Introduction</a:t>
            </a:r>
          </a:p>
          <a:p>
            <a:pPr marL="810368" lvl="1" indent="-457200" algn="l">
              <a:lnSpc>
                <a:spcPts val="5332"/>
              </a:lnSpc>
              <a:buFont typeface="Wingdings" panose="05000000000000000000" pitchFamily="2" charset="2"/>
              <a:buChar char="Ø"/>
            </a:pPr>
            <a:r>
              <a:rPr lang="en-US" sz="2800" b="1" spc="19" dirty="0">
                <a:solidFill>
                  <a:srgbClr val="231F20"/>
                </a:solidFill>
                <a:latin typeface="Arial" panose="020B0604020202020204" pitchFamily="34" charset="0"/>
                <a:ea typeface="Canva Sans 1"/>
                <a:cs typeface="Arial" panose="020B0604020202020204" pitchFamily="34" charset="0"/>
                <a:sym typeface="Canva Sans 1"/>
              </a:rPr>
              <a:t>Tasks</a:t>
            </a:r>
          </a:p>
        </p:txBody>
      </p:sp>
      <p:grpSp>
        <p:nvGrpSpPr>
          <p:cNvPr id="3" name="Group 3"/>
          <p:cNvGrpSpPr/>
          <p:nvPr/>
        </p:nvGrpSpPr>
        <p:grpSpPr>
          <a:xfrm>
            <a:off x="2590800" y="3467099"/>
            <a:ext cx="4157756" cy="1153450"/>
            <a:chOff x="-9271" y="-46184"/>
            <a:chExt cx="1095047" cy="303789"/>
          </a:xfrm>
        </p:grpSpPr>
        <p:sp>
          <p:nvSpPr>
            <p:cNvPr id="4" name="Freeform 4"/>
            <p:cNvSpPr/>
            <p:nvPr/>
          </p:nvSpPr>
          <p:spPr>
            <a:xfrm>
              <a:off x="0" y="0"/>
              <a:ext cx="1085776" cy="227589"/>
            </a:xfrm>
            <a:custGeom>
              <a:avLst/>
              <a:gdLst/>
              <a:ahLst/>
              <a:cxnLst/>
              <a:rect l="l" t="t" r="r" b="b"/>
              <a:pathLst>
                <a:path w="1085776" h="227589">
                  <a:moveTo>
                    <a:pt x="46949" y="0"/>
                  </a:moveTo>
                  <a:lnTo>
                    <a:pt x="1038827" y="0"/>
                  </a:lnTo>
                  <a:cubicBezTo>
                    <a:pt x="1051279" y="0"/>
                    <a:pt x="1063220" y="4946"/>
                    <a:pt x="1072025" y="13751"/>
                  </a:cubicBezTo>
                  <a:cubicBezTo>
                    <a:pt x="1080830" y="22555"/>
                    <a:pt x="1085776" y="34497"/>
                    <a:pt x="1085776" y="46949"/>
                  </a:cubicBezTo>
                  <a:lnTo>
                    <a:pt x="1085776" y="180641"/>
                  </a:lnTo>
                  <a:cubicBezTo>
                    <a:pt x="1085776" y="193092"/>
                    <a:pt x="1080830" y="205034"/>
                    <a:pt x="1072025" y="213838"/>
                  </a:cubicBezTo>
                  <a:cubicBezTo>
                    <a:pt x="1063220" y="222643"/>
                    <a:pt x="1051279" y="227589"/>
                    <a:pt x="1038827" y="227589"/>
                  </a:cubicBezTo>
                  <a:lnTo>
                    <a:pt x="46949" y="227589"/>
                  </a:lnTo>
                  <a:cubicBezTo>
                    <a:pt x="34497" y="227589"/>
                    <a:pt x="22555" y="222643"/>
                    <a:pt x="13751" y="213838"/>
                  </a:cubicBezTo>
                  <a:cubicBezTo>
                    <a:pt x="4946" y="205034"/>
                    <a:pt x="0" y="193092"/>
                    <a:pt x="0" y="180641"/>
                  </a:cubicBezTo>
                  <a:lnTo>
                    <a:pt x="0" y="46949"/>
                  </a:lnTo>
                  <a:cubicBezTo>
                    <a:pt x="0" y="34497"/>
                    <a:pt x="4946" y="22555"/>
                    <a:pt x="13751" y="13751"/>
                  </a:cubicBezTo>
                  <a:cubicBezTo>
                    <a:pt x="22555" y="4946"/>
                    <a:pt x="34497" y="0"/>
                    <a:pt x="46949" y="0"/>
                  </a:cubicBezTo>
                  <a:close/>
                </a:path>
              </a:pathLst>
            </a:custGeom>
            <a:solidFill>
              <a:srgbClr val="F47C00"/>
            </a:solidFill>
            <a:ln cap="rnd">
              <a:noFill/>
              <a:prstDash val="solid"/>
              <a:round/>
            </a:ln>
          </p:spPr>
        </p:sp>
        <p:sp>
          <p:nvSpPr>
            <p:cNvPr id="5" name="TextBox 5"/>
            <p:cNvSpPr txBox="1"/>
            <p:nvPr/>
          </p:nvSpPr>
          <p:spPr>
            <a:xfrm>
              <a:off x="-9271" y="-46184"/>
              <a:ext cx="1085776" cy="303789"/>
            </a:xfrm>
            <a:prstGeom prst="rect">
              <a:avLst/>
            </a:prstGeom>
          </p:spPr>
          <p:txBody>
            <a:bodyPr lIns="50800" tIns="50800" rIns="50800" bIns="50800" rtlCol="0" anchor="ctr"/>
            <a:lstStyle/>
            <a:p>
              <a:pPr marL="0" lvl="0" indent="0" algn="ctr">
                <a:lnSpc>
                  <a:spcPts val="5534"/>
                </a:lnSpc>
                <a:spcBef>
                  <a:spcPct val="0"/>
                </a:spcBef>
              </a:pPr>
              <a:r>
                <a:rPr lang="en-US" sz="3600" spc="862" dirty="0">
                  <a:solidFill>
                    <a:srgbClr val="FFFFFF"/>
                  </a:solidFill>
                  <a:latin typeface="Canva Sans 1"/>
                  <a:ea typeface="Canva Sans 1"/>
                  <a:cs typeface="Canva Sans 1"/>
                  <a:sym typeface="Canva Sans 1"/>
                </a:rPr>
                <a:t>Overview</a:t>
              </a:r>
            </a:p>
          </p:txBody>
        </p:sp>
      </p:grpSp>
      <p:sp>
        <p:nvSpPr>
          <p:cNvPr id="6" name="Freeform 6"/>
          <p:cNvSpPr/>
          <p:nvPr/>
        </p:nvSpPr>
        <p:spPr>
          <a:xfrm>
            <a:off x="8275376" y="5431056"/>
            <a:ext cx="12295876" cy="10509296"/>
          </a:xfrm>
          <a:custGeom>
            <a:avLst/>
            <a:gdLst/>
            <a:ahLst/>
            <a:cxnLst/>
            <a:rect l="l" t="t" r="r" b="b"/>
            <a:pathLst>
              <a:path w="12295876" h="10509296">
                <a:moveTo>
                  <a:pt x="0" y="0"/>
                </a:moveTo>
                <a:lnTo>
                  <a:pt x="12295876" y="0"/>
                </a:lnTo>
                <a:lnTo>
                  <a:pt x="12295876" y="10509295"/>
                </a:lnTo>
                <a:lnTo>
                  <a:pt x="0" y="105092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a:grpSpLocks noChangeAspect="1"/>
          </p:cNvGrpSpPr>
          <p:nvPr/>
        </p:nvGrpSpPr>
        <p:grpSpPr>
          <a:xfrm>
            <a:off x="9692389" y="1894618"/>
            <a:ext cx="5147465" cy="10460936"/>
            <a:chOff x="0" y="0"/>
            <a:chExt cx="5001260" cy="10163810"/>
          </a:xfrm>
        </p:grpSpPr>
        <p:sp>
          <p:nvSpPr>
            <p:cNvPr id="8" name="Freeform 8"/>
            <p:cNvSpPr/>
            <p:nvPr/>
          </p:nvSpPr>
          <p:spPr>
            <a:xfrm>
              <a:off x="0" y="0"/>
              <a:ext cx="5000993" cy="10163632"/>
            </a:xfrm>
            <a:custGeom>
              <a:avLst/>
              <a:gdLst/>
              <a:ahLst/>
              <a:cxnLst/>
              <a:rect l="l" t="t" r="r" b="b"/>
              <a:pathLst>
                <a:path w="5000993" h="10163632">
                  <a:moveTo>
                    <a:pt x="0" y="0"/>
                  </a:moveTo>
                  <a:lnTo>
                    <a:pt x="5000993" y="0"/>
                  </a:lnTo>
                  <a:lnTo>
                    <a:pt x="5000993" y="10163632"/>
                  </a:lnTo>
                  <a:lnTo>
                    <a:pt x="0" y="10163632"/>
                  </a:lnTo>
                  <a:close/>
                </a:path>
              </a:pathLst>
            </a:custGeom>
            <a:blipFill>
              <a:blip r:embed="rId4"/>
              <a:stretch>
                <a:fillRect l="-45" r="-45"/>
              </a:stretch>
            </a:blipFill>
          </p:spPr>
        </p:sp>
        <p:sp>
          <p:nvSpPr>
            <p:cNvPr id="9" name="Freeform 9"/>
            <p:cNvSpPr/>
            <p:nvPr/>
          </p:nvSpPr>
          <p:spPr>
            <a:xfrm>
              <a:off x="338760" y="288798"/>
              <a:ext cx="4330776" cy="9398000"/>
            </a:xfrm>
            <a:custGeom>
              <a:avLst/>
              <a:gdLst/>
              <a:ahLst/>
              <a:cxnLst/>
              <a:rect l="l" t="t" r="r" b="b"/>
              <a:pathLst>
                <a:path w="4330776" h="9398000">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5"/>
              <a:stretch>
                <a:fillRect l="-36801" r="-36801"/>
              </a:stretch>
            </a:blipFill>
          </p:spPr>
        </p:sp>
      </p:grpSp>
      <p:sp>
        <p:nvSpPr>
          <p:cNvPr id="10" name="Freeform 10"/>
          <p:cNvSpPr/>
          <p:nvPr/>
        </p:nvSpPr>
        <p:spPr>
          <a:xfrm rot="2121754">
            <a:off x="14196449" y="953069"/>
            <a:ext cx="1286811" cy="1099839"/>
          </a:xfrm>
          <a:custGeom>
            <a:avLst/>
            <a:gdLst/>
            <a:ahLst/>
            <a:cxnLst/>
            <a:rect l="l" t="t" r="r" b="b"/>
            <a:pathLst>
              <a:path w="1286811" h="1099839">
                <a:moveTo>
                  <a:pt x="0" y="0"/>
                </a:moveTo>
                <a:lnTo>
                  <a:pt x="1286812" y="0"/>
                </a:lnTo>
                <a:lnTo>
                  <a:pt x="1286812" y="1099839"/>
                </a:lnTo>
                <a:lnTo>
                  <a:pt x="0" y="10998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3109746"/>
            <a:ext cx="7177254" cy="7177254"/>
            <a:chOff x="0" y="0"/>
            <a:chExt cx="3282950" cy="3282950"/>
          </a:xfrm>
        </p:grpSpPr>
        <p:sp>
          <p:nvSpPr>
            <p:cNvPr id="3" name="Freeform 3"/>
            <p:cNvSpPr/>
            <p:nvPr/>
          </p:nvSpPr>
          <p:spPr>
            <a:xfrm>
              <a:off x="0" y="0"/>
              <a:ext cx="3282950" cy="3282950"/>
            </a:xfrm>
            <a:custGeom>
              <a:avLst/>
              <a:gdLst/>
              <a:ahLst/>
              <a:cxnLst/>
              <a:rect l="l" t="t" r="r" b="b"/>
              <a:pathLst>
                <a:path w="3282950" h="3282950">
                  <a:moveTo>
                    <a:pt x="0" y="0"/>
                  </a:moveTo>
                  <a:lnTo>
                    <a:pt x="2532380" y="0"/>
                  </a:lnTo>
                  <a:cubicBezTo>
                    <a:pt x="2946400" y="0"/>
                    <a:pt x="3282950" y="336550"/>
                    <a:pt x="3282950" y="750570"/>
                  </a:cubicBezTo>
                  <a:lnTo>
                    <a:pt x="3282950" y="750570"/>
                  </a:lnTo>
                  <a:lnTo>
                    <a:pt x="3282950" y="3282950"/>
                  </a:lnTo>
                  <a:lnTo>
                    <a:pt x="3282950" y="3282950"/>
                  </a:lnTo>
                  <a:lnTo>
                    <a:pt x="0" y="3282950"/>
                  </a:lnTo>
                  <a:lnTo>
                    <a:pt x="0" y="3282950"/>
                  </a:lnTo>
                  <a:lnTo>
                    <a:pt x="0" y="0"/>
                  </a:lnTo>
                  <a:lnTo>
                    <a:pt x="0" y="0"/>
                  </a:lnTo>
                  <a:close/>
                </a:path>
              </a:pathLst>
            </a:custGeom>
            <a:blipFill>
              <a:blip r:embed="rId2"/>
              <a:stretch>
                <a:fillRect l="-12500" r="-12500"/>
              </a:stretch>
            </a:blipFill>
          </p:spPr>
        </p:sp>
      </p:grpSp>
      <p:sp>
        <p:nvSpPr>
          <p:cNvPr id="10" name="Freeform 10"/>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4100459" y="352962"/>
            <a:ext cx="9412214" cy="1173562"/>
          </a:xfrm>
          <a:prstGeom prst="rect">
            <a:avLst/>
          </a:prstGeom>
        </p:spPr>
        <p:txBody>
          <a:bodyPr lIns="0" tIns="0" rIns="0" bIns="0" rtlCol="0" anchor="t">
            <a:spAutoFit/>
          </a:bodyPr>
          <a:lstStyle/>
          <a:p>
            <a:pPr algn="ctr">
              <a:lnSpc>
                <a:spcPts val="9624"/>
              </a:lnSpc>
              <a:spcBef>
                <a:spcPct val="0"/>
              </a:spcBef>
            </a:pPr>
            <a:r>
              <a:rPr lang="en-US" sz="6973" b="1" spc="348" dirty="0">
                <a:solidFill>
                  <a:srgbClr val="F35000"/>
                </a:solidFill>
                <a:latin typeface="Canva Sans 1 Bold"/>
                <a:ea typeface="Canva Sans 1 Bold"/>
                <a:cs typeface="Canva Sans 1 Bold"/>
                <a:sym typeface="Canva Sans 1 Bold"/>
              </a:rPr>
              <a:t>About Company</a:t>
            </a:r>
          </a:p>
        </p:txBody>
      </p:sp>
      <p:sp>
        <p:nvSpPr>
          <p:cNvPr id="18" name="TextBox 18"/>
          <p:cNvSpPr txBox="1"/>
          <p:nvPr/>
        </p:nvSpPr>
        <p:spPr>
          <a:xfrm>
            <a:off x="5654972" y="2246655"/>
            <a:ext cx="6978055" cy="358368"/>
          </a:xfrm>
          <a:prstGeom prst="rect">
            <a:avLst/>
          </a:prstGeom>
        </p:spPr>
        <p:txBody>
          <a:bodyPr lIns="0" tIns="0" rIns="0" bIns="0" rtlCol="0" anchor="t">
            <a:spAutoFit/>
          </a:bodyPr>
          <a:lstStyle/>
          <a:p>
            <a:pPr marL="0" lvl="0" indent="0" algn="ctr">
              <a:lnSpc>
                <a:spcPts val="2954"/>
              </a:lnSpc>
            </a:pPr>
            <a:endParaRPr lang="en-US" sz="2110" spc="21" dirty="0">
              <a:solidFill>
                <a:srgbClr val="231F20"/>
              </a:solidFill>
              <a:latin typeface="Canva Sans 1"/>
              <a:ea typeface="Canva Sans 1"/>
              <a:cs typeface="Canva Sans 1"/>
              <a:sym typeface="Canva Sans 1"/>
            </a:endParaRPr>
          </a:p>
        </p:txBody>
      </p:sp>
      <p:sp>
        <p:nvSpPr>
          <p:cNvPr id="5" name="TextBox 4">
            <a:extLst>
              <a:ext uri="{FF2B5EF4-FFF2-40B4-BE49-F238E27FC236}">
                <a16:creationId xmlns:a16="http://schemas.microsoft.com/office/drawing/2014/main" id="{076AB602-AA94-1016-CF42-F6BC281B965F}"/>
              </a:ext>
            </a:extLst>
          </p:cNvPr>
          <p:cNvSpPr txBox="1"/>
          <p:nvPr/>
        </p:nvSpPr>
        <p:spPr>
          <a:xfrm>
            <a:off x="8305800" y="4381500"/>
            <a:ext cx="7903864" cy="2534027"/>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Swiggy is an Indian online food ordering and delivery company. Founded in 2014, Swiggy is headquartered in Bangalore and operates in more than 580 Indian cities, as of July 2023.[4] Besides food delivery, the platform also provides quick commerce services under the name Swiggy </a:t>
            </a:r>
            <a:r>
              <a:rPr lang="en-US" b="1" dirty="0" err="1">
                <a:latin typeface="Arial" panose="020B0604020202020204" pitchFamily="34" charset="0"/>
                <a:cs typeface="Arial" panose="020B0604020202020204" pitchFamily="34" charset="0"/>
              </a:rPr>
              <a:t>Instamart</a:t>
            </a:r>
            <a:r>
              <a:rPr lang="en-US" b="1" dirty="0">
                <a:latin typeface="Arial" panose="020B0604020202020204" pitchFamily="34" charset="0"/>
                <a:cs typeface="Arial" panose="020B0604020202020204" pitchFamily="34" charset="0"/>
              </a:rPr>
              <a:t>, and same-day package deliveries with Swiggy Genie.</a:t>
            </a:r>
            <a:endParaRPr lang="en-IN"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3" name="Freeform 3"/>
          <p:cNvSpPr/>
          <p:nvPr/>
        </p:nvSpPr>
        <p:spPr>
          <a:xfrm>
            <a:off x="0" y="4234880"/>
            <a:ext cx="6132760" cy="6132760"/>
          </a:xfrm>
          <a:custGeom>
            <a:avLst/>
            <a:gdLst/>
            <a:ahLst/>
            <a:cxnLst/>
            <a:rect l="l" t="t" r="r" b="b"/>
            <a:pathLst>
              <a:path w="6132760" h="6132760">
                <a:moveTo>
                  <a:pt x="0" y="0"/>
                </a:moveTo>
                <a:lnTo>
                  <a:pt x="6132760" y="0"/>
                </a:lnTo>
                <a:lnTo>
                  <a:pt x="6132760" y="6132760"/>
                </a:lnTo>
                <a:lnTo>
                  <a:pt x="0" y="6132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16027072" y="-871408"/>
            <a:ext cx="3471959" cy="1900108"/>
          </a:xfrm>
          <a:custGeom>
            <a:avLst/>
            <a:gdLst/>
            <a:ahLst/>
            <a:cxnLst/>
            <a:rect l="l" t="t" r="r" b="b"/>
            <a:pathLst>
              <a:path w="3471959" h="1900108">
                <a:moveTo>
                  <a:pt x="0" y="0"/>
                </a:moveTo>
                <a:lnTo>
                  <a:pt x="3471959" y="0"/>
                </a:lnTo>
                <a:lnTo>
                  <a:pt x="3471959" y="1900108"/>
                </a:lnTo>
                <a:lnTo>
                  <a:pt x="0" y="19001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51">
            <a:extLst>
              <a:ext uri="{FF2B5EF4-FFF2-40B4-BE49-F238E27FC236}">
                <a16:creationId xmlns:a16="http://schemas.microsoft.com/office/drawing/2014/main" id="{02346558-71FA-71CA-2767-5FA372ADD788}"/>
              </a:ext>
            </a:extLst>
          </p:cNvPr>
          <p:cNvSpPr/>
          <p:nvPr/>
        </p:nvSpPr>
        <p:spPr>
          <a:xfrm>
            <a:off x="2819400" y="2568454"/>
            <a:ext cx="958932" cy="922318"/>
          </a:xfrm>
          <a:custGeom>
            <a:avLst/>
            <a:gdLst/>
            <a:ahLst/>
            <a:cxnLst/>
            <a:rect l="l" t="t" r="r" b="b"/>
            <a:pathLst>
              <a:path w="958932" h="922318">
                <a:moveTo>
                  <a:pt x="0" y="0"/>
                </a:moveTo>
                <a:lnTo>
                  <a:pt x="958932" y="0"/>
                </a:lnTo>
                <a:lnTo>
                  <a:pt x="958932" y="922318"/>
                </a:lnTo>
                <a:lnTo>
                  <a:pt x="0" y="9223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30" name="Picture 29">
            <a:extLst>
              <a:ext uri="{FF2B5EF4-FFF2-40B4-BE49-F238E27FC236}">
                <a16:creationId xmlns:a16="http://schemas.microsoft.com/office/drawing/2014/main" id="{36AD06F1-66C4-1344-523D-B05357D930F3}"/>
              </a:ext>
            </a:extLst>
          </p:cNvPr>
          <p:cNvPicPr>
            <a:picLocks noChangeAspect="1"/>
          </p:cNvPicPr>
          <p:nvPr/>
        </p:nvPicPr>
        <p:blipFill>
          <a:blip r:embed="rId8"/>
          <a:stretch>
            <a:fillRect/>
          </a:stretch>
        </p:blipFill>
        <p:spPr>
          <a:xfrm>
            <a:off x="3960141" y="1945319"/>
            <a:ext cx="3963740" cy="2034222"/>
          </a:xfrm>
          <a:prstGeom prst="rect">
            <a:avLst/>
          </a:prstGeom>
        </p:spPr>
      </p:pic>
      <p:sp>
        <p:nvSpPr>
          <p:cNvPr id="34" name="Freeform 19">
            <a:extLst>
              <a:ext uri="{FF2B5EF4-FFF2-40B4-BE49-F238E27FC236}">
                <a16:creationId xmlns:a16="http://schemas.microsoft.com/office/drawing/2014/main" id="{C53BE5FB-0896-2544-95A6-8080E5590325}"/>
              </a:ext>
            </a:extLst>
          </p:cNvPr>
          <p:cNvSpPr/>
          <p:nvPr/>
        </p:nvSpPr>
        <p:spPr>
          <a:xfrm>
            <a:off x="9906000" y="2568454"/>
            <a:ext cx="928806" cy="896720"/>
          </a:xfrm>
          <a:custGeom>
            <a:avLst/>
            <a:gdLst/>
            <a:ahLst/>
            <a:cxnLst/>
            <a:rect l="l" t="t" r="r" b="b"/>
            <a:pathLst>
              <a:path w="928806" h="896720">
                <a:moveTo>
                  <a:pt x="0" y="0"/>
                </a:moveTo>
                <a:lnTo>
                  <a:pt x="928806" y="0"/>
                </a:lnTo>
                <a:lnTo>
                  <a:pt x="928806" y="896719"/>
                </a:lnTo>
                <a:lnTo>
                  <a:pt x="0" y="89671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pic>
        <p:nvPicPr>
          <p:cNvPr id="36" name="Picture 35">
            <a:extLst>
              <a:ext uri="{FF2B5EF4-FFF2-40B4-BE49-F238E27FC236}">
                <a16:creationId xmlns:a16="http://schemas.microsoft.com/office/drawing/2014/main" id="{CD5F0291-3161-149E-9A96-54647F578C70}"/>
              </a:ext>
            </a:extLst>
          </p:cNvPr>
          <p:cNvPicPr>
            <a:picLocks noChangeAspect="1"/>
          </p:cNvPicPr>
          <p:nvPr/>
        </p:nvPicPr>
        <p:blipFill>
          <a:blip r:embed="rId11"/>
          <a:stretch>
            <a:fillRect/>
          </a:stretch>
        </p:blipFill>
        <p:spPr>
          <a:xfrm>
            <a:off x="11277600" y="2042417"/>
            <a:ext cx="3963740" cy="1974391"/>
          </a:xfrm>
          <a:prstGeom prst="rect">
            <a:avLst/>
          </a:prstGeom>
        </p:spPr>
      </p:pic>
      <p:sp>
        <p:nvSpPr>
          <p:cNvPr id="37" name="Freeform 33">
            <a:extLst>
              <a:ext uri="{FF2B5EF4-FFF2-40B4-BE49-F238E27FC236}">
                <a16:creationId xmlns:a16="http://schemas.microsoft.com/office/drawing/2014/main" id="{D22827D3-19B6-94E5-C8CD-E202CFDF0D72}"/>
              </a:ext>
            </a:extLst>
          </p:cNvPr>
          <p:cNvSpPr/>
          <p:nvPr/>
        </p:nvSpPr>
        <p:spPr>
          <a:xfrm>
            <a:off x="2819400" y="6835654"/>
            <a:ext cx="787256" cy="767216"/>
          </a:xfrm>
          <a:custGeom>
            <a:avLst/>
            <a:gdLst/>
            <a:ahLst/>
            <a:cxnLst/>
            <a:rect l="l" t="t" r="r" b="b"/>
            <a:pathLst>
              <a:path w="787256" h="767216">
                <a:moveTo>
                  <a:pt x="0" y="0"/>
                </a:moveTo>
                <a:lnTo>
                  <a:pt x="787256" y="0"/>
                </a:lnTo>
                <a:lnTo>
                  <a:pt x="787256" y="767217"/>
                </a:lnTo>
                <a:lnTo>
                  <a:pt x="0" y="76721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pic>
        <p:nvPicPr>
          <p:cNvPr id="39" name="Picture 38">
            <a:extLst>
              <a:ext uri="{FF2B5EF4-FFF2-40B4-BE49-F238E27FC236}">
                <a16:creationId xmlns:a16="http://schemas.microsoft.com/office/drawing/2014/main" id="{D36A4180-2F04-3686-3CB3-5FE74EFFEAE3}"/>
              </a:ext>
            </a:extLst>
          </p:cNvPr>
          <p:cNvPicPr>
            <a:picLocks noChangeAspect="1"/>
          </p:cNvPicPr>
          <p:nvPr/>
        </p:nvPicPr>
        <p:blipFill>
          <a:blip r:embed="rId14"/>
          <a:stretch>
            <a:fillRect/>
          </a:stretch>
        </p:blipFill>
        <p:spPr>
          <a:xfrm>
            <a:off x="3924824" y="6247023"/>
            <a:ext cx="3948783" cy="1944477"/>
          </a:xfrm>
          <a:prstGeom prst="rect">
            <a:avLst/>
          </a:prstGeom>
        </p:spPr>
      </p:pic>
      <p:sp>
        <p:nvSpPr>
          <p:cNvPr id="40" name="Freeform 21">
            <a:extLst>
              <a:ext uri="{FF2B5EF4-FFF2-40B4-BE49-F238E27FC236}">
                <a16:creationId xmlns:a16="http://schemas.microsoft.com/office/drawing/2014/main" id="{BF0274E5-5429-EA1E-C33D-F5270BF94485}"/>
              </a:ext>
            </a:extLst>
          </p:cNvPr>
          <p:cNvSpPr/>
          <p:nvPr/>
        </p:nvSpPr>
        <p:spPr>
          <a:xfrm>
            <a:off x="9915525" y="6819900"/>
            <a:ext cx="927060" cy="896720"/>
          </a:xfrm>
          <a:custGeom>
            <a:avLst/>
            <a:gdLst/>
            <a:ahLst/>
            <a:cxnLst/>
            <a:rect l="l" t="t" r="r" b="b"/>
            <a:pathLst>
              <a:path w="927060" h="896720">
                <a:moveTo>
                  <a:pt x="0" y="0"/>
                </a:moveTo>
                <a:lnTo>
                  <a:pt x="927060" y="0"/>
                </a:lnTo>
                <a:lnTo>
                  <a:pt x="927060" y="896719"/>
                </a:lnTo>
                <a:lnTo>
                  <a:pt x="0" y="89671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pic>
        <p:nvPicPr>
          <p:cNvPr id="42" name="Picture 41">
            <a:extLst>
              <a:ext uri="{FF2B5EF4-FFF2-40B4-BE49-F238E27FC236}">
                <a16:creationId xmlns:a16="http://schemas.microsoft.com/office/drawing/2014/main" id="{7F8E248C-EDC2-A111-D25B-9C4605B986FF}"/>
              </a:ext>
            </a:extLst>
          </p:cNvPr>
          <p:cNvPicPr>
            <a:picLocks noChangeAspect="1"/>
          </p:cNvPicPr>
          <p:nvPr/>
        </p:nvPicPr>
        <p:blipFill>
          <a:blip r:embed="rId17"/>
          <a:stretch>
            <a:fillRect/>
          </a:stretch>
        </p:blipFill>
        <p:spPr>
          <a:xfrm>
            <a:off x="11337430" y="6182272"/>
            <a:ext cx="3903910" cy="1944476"/>
          </a:xfrm>
          <a:prstGeom prst="rect">
            <a:avLst/>
          </a:prstGeom>
        </p:spPr>
      </p:pic>
      <p:sp>
        <p:nvSpPr>
          <p:cNvPr id="2" name="TextBox 11">
            <a:extLst>
              <a:ext uri="{FF2B5EF4-FFF2-40B4-BE49-F238E27FC236}">
                <a16:creationId xmlns:a16="http://schemas.microsoft.com/office/drawing/2014/main" id="{AA1C9534-3B40-8ED8-C16C-6E4867DA8277}"/>
              </a:ext>
            </a:extLst>
          </p:cNvPr>
          <p:cNvSpPr txBox="1"/>
          <p:nvPr/>
        </p:nvSpPr>
        <p:spPr>
          <a:xfrm>
            <a:off x="-1038614" y="1900252"/>
            <a:ext cx="8674959" cy="360355"/>
          </a:xfrm>
          <a:prstGeom prst="rect">
            <a:avLst/>
          </a:prstGeom>
        </p:spPr>
        <p:txBody>
          <a:bodyPr lIns="0" tIns="0" rIns="0" bIns="0" rtlCol="0" anchor="t">
            <a:spAutoFit/>
          </a:bodyPr>
          <a:lstStyle/>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Total Area</a:t>
            </a:r>
          </a:p>
        </p:txBody>
      </p:sp>
      <p:sp>
        <p:nvSpPr>
          <p:cNvPr id="4" name="TextBox 11">
            <a:extLst>
              <a:ext uri="{FF2B5EF4-FFF2-40B4-BE49-F238E27FC236}">
                <a16:creationId xmlns:a16="http://schemas.microsoft.com/office/drawing/2014/main" id="{9BA2C85C-97F7-376E-C3EE-934F084E2774}"/>
              </a:ext>
            </a:extLst>
          </p:cNvPr>
          <p:cNvSpPr txBox="1"/>
          <p:nvPr/>
        </p:nvSpPr>
        <p:spPr>
          <a:xfrm>
            <a:off x="6019800" y="1963745"/>
            <a:ext cx="8674959" cy="360355"/>
          </a:xfrm>
          <a:prstGeom prst="rect">
            <a:avLst/>
          </a:prstGeom>
        </p:spPr>
        <p:txBody>
          <a:bodyPr lIns="0" tIns="0" rIns="0" bIns="0" rtlCol="0" anchor="t">
            <a:spAutoFit/>
          </a:bodyPr>
          <a:lstStyle/>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Total Restaurants</a:t>
            </a:r>
          </a:p>
        </p:txBody>
      </p:sp>
      <p:sp>
        <p:nvSpPr>
          <p:cNvPr id="5" name="TextBox 11">
            <a:extLst>
              <a:ext uri="{FF2B5EF4-FFF2-40B4-BE49-F238E27FC236}">
                <a16:creationId xmlns:a16="http://schemas.microsoft.com/office/drawing/2014/main" id="{C8AF5A37-9FFE-B17C-DB9B-F09DE6ED1D39}"/>
              </a:ext>
            </a:extLst>
          </p:cNvPr>
          <p:cNvSpPr txBox="1"/>
          <p:nvPr/>
        </p:nvSpPr>
        <p:spPr>
          <a:xfrm>
            <a:off x="-1271100" y="6219960"/>
            <a:ext cx="8674959" cy="360355"/>
          </a:xfrm>
          <a:prstGeom prst="rect">
            <a:avLst/>
          </a:prstGeom>
        </p:spPr>
        <p:txBody>
          <a:bodyPr lIns="0" tIns="0" rIns="0" bIns="0" rtlCol="0" anchor="t">
            <a:spAutoFit/>
          </a:bodyPr>
          <a:lstStyle/>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Average Rating</a:t>
            </a:r>
          </a:p>
        </p:txBody>
      </p:sp>
      <p:sp>
        <p:nvSpPr>
          <p:cNvPr id="6" name="TextBox 11">
            <a:extLst>
              <a:ext uri="{FF2B5EF4-FFF2-40B4-BE49-F238E27FC236}">
                <a16:creationId xmlns:a16="http://schemas.microsoft.com/office/drawing/2014/main" id="{6109FF4E-7873-F880-15ED-1A68302A61AF}"/>
              </a:ext>
            </a:extLst>
          </p:cNvPr>
          <p:cNvSpPr txBox="1"/>
          <p:nvPr/>
        </p:nvSpPr>
        <p:spPr>
          <a:xfrm>
            <a:off x="6076915" y="6218125"/>
            <a:ext cx="8674959" cy="360355"/>
          </a:xfrm>
          <a:prstGeom prst="rect">
            <a:avLst/>
          </a:prstGeom>
        </p:spPr>
        <p:txBody>
          <a:bodyPr lIns="0" tIns="0" rIns="0" bIns="0" rtlCol="0" anchor="t">
            <a:spAutoFit/>
          </a:bodyPr>
          <a:lstStyle/>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Total City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5" name="Group 5"/>
          <p:cNvGrpSpPr/>
          <p:nvPr/>
        </p:nvGrpSpPr>
        <p:grpSpPr>
          <a:xfrm>
            <a:off x="-4" y="8004470"/>
            <a:ext cx="18288000" cy="2457450"/>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381000" y="245559"/>
            <a:ext cx="16840200" cy="804451"/>
          </a:xfrm>
          <a:prstGeom prst="rect">
            <a:avLst/>
          </a:prstGeom>
        </p:spPr>
        <p:txBody>
          <a:bodyPr wrap="square" lIns="0" tIns="0" rIns="0" bIns="0" rtlCol="0" anchor="t">
            <a:spAutoFit/>
          </a:bodyPr>
          <a:lstStyle/>
          <a:p>
            <a:pPr marL="0" lvl="0" indent="0" algn="ctr">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1 : Top 10 Areas With Most Restaurants</a:t>
            </a:r>
          </a:p>
        </p:txBody>
      </p:sp>
      <p:sp>
        <p:nvSpPr>
          <p:cNvPr id="11" name="TextBox 11"/>
          <p:cNvSpPr txBox="1"/>
          <p:nvPr/>
        </p:nvSpPr>
        <p:spPr>
          <a:xfrm>
            <a:off x="11734800" y="1957452"/>
            <a:ext cx="5943600" cy="5284780"/>
          </a:xfrm>
          <a:prstGeom prst="rect">
            <a:avLst/>
          </a:prstGeom>
        </p:spPr>
        <p:txBody>
          <a:bodyPr wrap="square" lIns="0" tIns="0" rIns="0" bIns="0" rtlCol="0" anchor="t">
            <a:spAutoFit/>
          </a:bodyPr>
          <a:lstStyle/>
          <a:p>
            <a:pPr>
              <a:lnSpc>
                <a:spcPts val="3212"/>
              </a:lnSpc>
              <a:spcBef>
                <a:spcPct val="0"/>
              </a:spcBef>
            </a:pPr>
            <a:r>
              <a:rPr lang="en-US" b="1" spc="22" dirty="0">
                <a:solidFill>
                  <a:srgbClr val="000000"/>
                </a:solidFill>
                <a:latin typeface="Arial" panose="020B0604020202020204" pitchFamily="34" charset="0"/>
                <a:ea typeface="Canva Sans 2"/>
                <a:cs typeface="Arial" panose="020B0604020202020204" pitchFamily="34" charset="0"/>
                <a:sym typeface="Canva Sans 2"/>
              </a:rPr>
              <a:t>Top 10 Areas With Most Restaurants :</a:t>
            </a:r>
            <a:r>
              <a:rPr lang="en-US" spc="22" dirty="0">
                <a:solidFill>
                  <a:srgbClr val="000000"/>
                </a:solidFill>
                <a:latin typeface="Arial" panose="020B0604020202020204" pitchFamily="34" charset="0"/>
                <a:ea typeface="Canva Sans 2"/>
                <a:cs typeface="Arial" panose="020B0604020202020204" pitchFamily="34" charset="0"/>
                <a:sym typeface="Canva Sans 2"/>
              </a:rPr>
              <a:t> </a:t>
            </a:r>
          </a:p>
          <a:p>
            <a:pPr>
              <a:lnSpc>
                <a:spcPts val="3212"/>
              </a:lnSpc>
              <a:spcBef>
                <a:spcPct val="0"/>
              </a:spcBef>
            </a:pPr>
            <a:endParaRPr lang="en-US" spc="22" dirty="0">
              <a:solidFill>
                <a:srgbClr val="000000"/>
              </a:solidFill>
              <a:latin typeface="Arial" panose="020B0604020202020204" pitchFamily="34" charset="0"/>
              <a:ea typeface="Canva Sans 2"/>
              <a:cs typeface="Arial" panose="020B0604020202020204" pitchFamily="34" charset="0"/>
              <a:sym typeface="Canva Sans 2"/>
            </a:endParaRPr>
          </a:p>
          <a:p>
            <a:pPr marL="342900" indent="-342900" algn="just">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Rohini – 257 Restaurants</a:t>
            </a:r>
          </a:p>
          <a:p>
            <a:pPr marL="342900" indent="-342900" algn="just">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Chembur – 208 Restaurants</a:t>
            </a:r>
          </a:p>
          <a:p>
            <a:pPr marL="342900" indent="-342900" algn="just">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Kothrud – 149 Restaurants</a:t>
            </a:r>
          </a:p>
          <a:p>
            <a:pPr marL="342900" indent="-342900" algn="just">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Andheri East – 135 Restaurants</a:t>
            </a:r>
          </a:p>
          <a:p>
            <a:pPr marL="342900" indent="-342900" algn="just">
              <a:lnSpc>
                <a:spcPts val="3212"/>
              </a:lnSpc>
              <a:spcBef>
                <a:spcPct val="0"/>
              </a:spcBef>
              <a:buFont typeface="+mj-lt"/>
              <a:buAutoNum type="arabicPeriod"/>
            </a:pPr>
            <a:r>
              <a:rPr lang="en-US" spc="22" dirty="0" err="1">
                <a:solidFill>
                  <a:srgbClr val="000000"/>
                </a:solidFill>
                <a:latin typeface="Arial" panose="020B0604020202020204" pitchFamily="34" charset="0"/>
                <a:ea typeface="Canva Sans 2"/>
                <a:cs typeface="Arial" panose="020B0604020202020204" pitchFamily="34" charset="0"/>
                <a:sym typeface="Canva Sans 2"/>
              </a:rPr>
              <a:t>Navrangpura</a:t>
            </a:r>
            <a:r>
              <a:rPr lang="en-US" spc="22" dirty="0">
                <a:solidFill>
                  <a:srgbClr val="000000"/>
                </a:solidFill>
                <a:latin typeface="Arial" panose="020B0604020202020204" pitchFamily="34" charset="0"/>
                <a:ea typeface="Canva Sans 2"/>
                <a:cs typeface="Arial" panose="020B0604020202020204" pitchFamily="34" charset="0"/>
                <a:sym typeface="Canva Sans 2"/>
              </a:rPr>
              <a:t> – 132 Restaurants</a:t>
            </a:r>
          </a:p>
          <a:p>
            <a:pPr marL="342900" indent="-342900" algn="just">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Indiranagar – 130 Restaurants</a:t>
            </a:r>
          </a:p>
          <a:p>
            <a:pPr marL="342900" indent="-342900" algn="just">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Kurla – 129 Restaurants</a:t>
            </a:r>
          </a:p>
          <a:p>
            <a:pPr marL="342900" indent="-342900" algn="just">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Koramangala – 124 Restaurants</a:t>
            </a:r>
          </a:p>
          <a:p>
            <a:pPr marL="342900" indent="-342900" algn="just">
              <a:lnSpc>
                <a:spcPts val="3212"/>
              </a:lnSpc>
              <a:spcBef>
                <a:spcPct val="0"/>
              </a:spcBef>
              <a:buFont typeface="+mj-lt"/>
              <a:buAutoNum type="arabicPeriod"/>
            </a:pPr>
            <a:r>
              <a:rPr lang="en-US" spc="22" dirty="0" err="1">
                <a:solidFill>
                  <a:srgbClr val="000000"/>
                </a:solidFill>
                <a:latin typeface="Arial" panose="020B0604020202020204" pitchFamily="34" charset="0"/>
                <a:ea typeface="Canva Sans 2"/>
                <a:cs typeface="Arial" panose="020B0604020202020204" pitchFamily="34" charset="0"/>
                <a:sym typeface="Canva Sans 2"/>
              </a:rPr>
              <a:t>Bidhannagar</a:t>
            </a:r>
            <a:r>
              <a:rPr lang="en-US" spc="22" dirty="0">
                <a:solidFill>
                  <a:srgbClr val="000000"/>
                </a:solidFill>
                <a:latin typeface="Arial" panose="020B0604020202020204" pitchFamily="34" charset="0"/>
                <a:ea typeface="Canva Sans 2"/>
                <a:cs typeface="Arial" panose="020B0604020202020204" pitchFamily="34" charset="0"/>
                <a:sym typeface="Canva Sans 2"/>
              </a:rPr>
              <a:t> – 123 Restaurants</a:t>
            </a:r>
          </a:p>
          <a:p>
            <a:pPr marL="342900" indent="-342900" algn="just">
              <a:lnSpc>
                <a:spcPts val="3212"/>
              </a:lnSpc>
              <a:spcBef>
                <a:spcPct val="0"/>
              </a:spcBef>
              <a:buFont typeface="+mj-lt"/>
              <a:buAutoNum type="arabicPeriod"/>
            </a:pPr>
            <a:r>
              <a:rPr lang="en-US" spc="22" dirty="0">
                <a:solidFill>
                  <a:srgbClr val="000000"/>
                </a:solidFill>
                <a:latin typeface="Arial" panose="020B0604020202020204" pitchFamily="34" charset="0"/>
                <a:ea typeface="Canva Sans 2"/>
                <a:cs typeface="Arial" panose="020B0604020202020204" pitchFamily="34" charset="0"/>
                <a:sym typeface="Canva Sans 2"/>
              </a:rPr>
              <a:t>Ashok Nagar – 118 Restaurants</a:t>
            </a:r>
          </a:p>
          <a:p>
            <a:pPr marL="342900" indent="-342900">
              <a:lnSpc>
                <a:spcPts val="3212"/>
              </a:lnSpc>
              <a:spcBef>
                <a:spcPct val="0"/>
              </a:spcBef>
              <a:buFont typeface="+mj-lt"/>
              <a:buAutoNum type="arabicPeriod"/>
            </a:pPr>
            <a:endParaRPr lang="en-US" spc="22" dirty="0">
              <a:solidFill>
                <a:srgbClr val="000000"/>
              </a:solidFill>
              <a:latin typeface="Arial" panose="020B0604020202020204" pitchFamily="34" charset="0"/>
              <a:ea typeface="Canva Sans 2"/>
              <a:cs typeface="Arial" panose="020B0604020202020204" pitchFamily="34" charset="0"/>
              <a:sym typeface="Canva Sans 2"/>
            </a:endParaRPr>
          </a:p>
        </p:txBody>
      </p:sp>
      <p:pic>
        <p:nvPicPr>
          <p:cNvPr id="74" name="Picture 73">
            <a:extLst>
              <a:ext uri="{FF2B5EF4-FFF2-40B4-BE49-F238E27FC236}">
                <a16:creationId xmlns:a16="http://schemas.microsoft.com/office/drawing/2014/main" id="{DCF657F2-B2FB-A7AB-8BEC-149D04ACB05B}"/>
              </a:ext>
            </a:extLst>
          </p:cNvPr>
          <p:cNvPicPr>
            <a:picLocks noChangeAspect="1"/>
          </p:cNvPicPr>
          <p:nvPr/>
        </p:nvPicPr>
        <p:blipFill>
          <a:blip r:embed="rId4"/>
          <a:stretch>
            <a:fillRect/>
          </a:stretch>
        </p:blipFill>
        <p:spPr>
          <a:xfrm>
            <a:off x="1667561" y="2056642"/>
            <a:ext cx="8674959" cy="5185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7837251"/>
            <a:ext cx="18288000" cy="2449750"/>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972864" cy="166366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2 : Most Popular Food Types Served by Swiggy Restaurants in Each City</a:t>
            </a:r>
          </a:p>
        </p:txBody>
      </p:sp>
      <p:sp>
        <p:nvSpPr>
          <p:cNvPr id="11" name="TextBox 11"/>
          <p:cNvSpPr txBox="1"/>
          <p:nvPr/>
        </p:nvSpPr>
        <p:spPr>
          <a:xfrm>
            <a:off x="4419600" y="8399963"/>
            <a:ext cx="8674959" cy="360355"/>
          </a:xfrm>
          <a:prstGeom prst="rect">
            <a:avLst/>
          </a:prstGeom>
        </p:spPr>
        <p:txBody>
          <a:bodyPr lIns="0" tIns="0" rIns="0" bIns="0" rtlCol="0" anchor="t">
            <a:spAutoFit/>
          </a:bodyPr>
          <a:lstStyle/>
          <a:p>
            <a:pPr algn="ctr">
              <a:lnSpc>
                <a:spcPts val="3212"/>
              </a:lnSpc>
              <a:spcBef>
                <a:spcPct val="0"/>
              </a:spcBef>
            </a:pPr>
            <a:endParaRPr lang="en-US" spc="22" dirty="0">
              <a:solidFill>
                <a:srgbClr val="000000"/>
              </a:solidFill>
              <a:latin typeface="Arial" panose="020B0604020202020204" pitchFamily="34" charset="0"/>
              <a:ea typeface="Canva Sans 2"/>
              <a:cs typeface="Arial" panose="020B0604020202020204" pitchFamily="34" charset="0"/>
              <a:sym typeface="Canva Sans 2"/>
            </a:endParaRPr>
          </a:p>
        </p:txBody>
      </p:sp>
      <p:pic>
        <p:nvPicPr>
          <p:cNvPr id="8" name="Picture 7">
            <a:extLst>
              <a:ext uri="{FF2B5EF4-FFF2-40B4-BE49-F238E27FC236}">
                <a16:creationId xmlns:a16="http://schemas.microsoft.com/office/drawing/2014/main" id="{65B6D78D-6F70-50DB-7E3F-190169BAAC7A}"/>
              </a:ext>
            </a:extLst>
          </p:cNvPr>
          <p:cNvPicPr>
            <a:picLocks noChangeAspect="1"/>
          </p:cNvPicPr>
          <p:nvPr/>
        </p:nvPicPr>
        <p:blipFill>
          <a:blip r:embed="rId4"/>
          <a:stretch>
            <a:fillRect/>
          </a:stretch>
        </p:blipFill>
        <p:spPr>
          <a:xfrm>
            <a:off x="4110994" y="2557386"/>
            <a:ext cx="9292169" cy="4651900"/>
          </a:xfrm>
          <a:prstGeom prst="rect">
            <a:avLst/>
          </a:prstGeom>
        </p:spPr>
      </p:pic>
    </p:spTree>
    <p:extLst>
      <p:ext uri="{BB962C8B-B14F-4D97-AF65-F5344CB8AC3E}">
        <p14:creationId xmlns:p14="http://schemas.microsoft.com/office/powerpoint/2010/main" val="414422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242369"/>
            <a:ext cx="18288000" cy="2044631"/>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804451"/>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3 : Top rated Swiggy Restaurants .</a:t>
            </a:r>
          </a:p>
        </p:txBody>
      </p:sp>
      <p:sp>
        <p:nvSpPr>
          <p:cNvPr id="11" name="TextBox 11"/>
          <p:cNvSpPr txBox="1"/>
          <p:nvPr/>
        </p:nvSpPr>
        <p:spPr>
          <a:xfrm>
            <a:off x="10439400" y="3641674"/>
            <a:ext cx="6348415" cy="2850139"/>
          </a:xfrm>
          <a:prstGeom prst="rect">
            <a:avLst/>
          </a:prstGeom>
        </p:spPr>
        <p:txBody>
          <a:bodyPr wrap="square" lIns="0" tIns="0" rIns="0" bIns="0" numCol="1" rtlCol="0" anchor="t">
            <a:spAutoFit/>
          </a:bodyPr>
          <a:lstStyle/>
          <a:p>
            <a:pP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 </a:t>
            </a:r>
            <a:r>
              <a:rPr lang="en-US" b="1" spc="22" dirty="0">
                <a:solidFill>
                  <a:srgbClr val="000000"/>
                </a:solidFill>
                <a:latin typeface="Arial" panose="020B0604020202020204" pitchFamily="34" charset="0"/>
                <a:ea typeface="Canva Sans 2"/>
                <a:cs typeface="Arial" panose="020B0604020202020204" pitchFamily="34" charset="0"/>
                <a:sym typeface="Canva Sans 2"/>
              </a:rPr>
              <a:t>Average Rating Above 4.5 Rating : 632 Restaurants</a:t>
            </a:r>
          </a:p>
          <a:p>
            <a:pPr marL="285750" indent="-285750" algn="just">
              <a:lnSpc>
                <a:spcPts val="3212"/>
              </a:lnSpc>
              <a:spcBef>
                <a:spcPct val="0"/>
              </a:spcBef>
              <a:buFont typeface="Arial" panose="020B0604020202020204" pitchFamily="34" charset="0"/>
              <a:buChar char="•"/>
            </a:pPr>
            <a:r>
              <a:rPr lang="en-US" b="1" spc="22" dirty="0">
                <a:solidFill>
                  <a:srgbClr val="000000"/>
                </a:solidFill>
                <a:latin typeface="Arial" panose="020B0604020202020204" pitchFamily="34" charset="0"/>
                <a:ea typeface="Canva Sans 2"/>
                <a:cs typeface="Arial" panose="020B0604020202020204" pitchFamily="34" charset="0"/>
                <a:sym typeface="Canva Sans 2"/>
              </a:rPr>
              <a:t>   5 Rating : 18 Restaurants</a:t>
            </a:r>
          </a:p>
          <a:p>
            <a:pPr marL="285750" indent="-285750" algn="just">
              <a:lnSpc>
                <a:spcPts val="3212"/>
              </a:lnSpc>
              <a:spcBef>
                <a:spcPct val="0"/>
              </a:spcBef>
              <a:buFont typeface="Arial" panose="020B0604020202020204" pitchFamily="34" charset="0"/>
              <a:buChar char="•"/>
            </a:pPr>
            <a:r>
              <a:rPr lang="en-US" b="1" spc="22" dirty="0">
                <a:solidFill>
                  <a:srgbClr val="000000"/>
                </a:solidFill>
                <a:latin typeface="Arial" panose="020B0604020202020204" pitchFamily="34" charset="0"/>
                <a:ea typeface="Canva Sans 2"/>
                <a:cs typeface="Arial" panose="020B0604020202020204" pitchFamily="34" charset="0"/>
                <a:sym typeface="Canva Sans 2"/>
              </a:rPr>
              <a:t>   4.90 Rating : 15 Restaurants</a:t>
            </a:r>
          </a:p>
          <a:p>
            <a:pPr marL="285750" indent="-285750" algn="just">
              <a:lnSpc>
                <a:spcPts val="3212"/>
              </a:lnSpc>
              <a:spcBef>
                <a:spcPct val="0"/>
              </a:spcBef>
              <a:buFont typeface="Arial" panose="020B0604020202020204" pitchFamily="34" charset="0"/>
              <a:buChar char="•"/>
            </a:pPr>
            <a:r>
              <a:rPr lang="en-US" b="1" spc="22" dirty="0">
                <a:solidFill>
                  <a:srgbClr val="000000"/>
                </a:solidFill>
                <a:latin typeface="Arial" panose="020B0604020202020204" pitchFamily="34" charset="0"/>
                <a:ea typeface="Canva Sans 2"/>
                <a:cs typeface="Arial" panose="020B0604020202020204" pitchFamily="34" charset="0"/>
                <a:sym typeface="Canva Sans 2"/>
              </a:rPr>
              <a:t>   4.80 Rating : 28 Restaurants</a:t>
            </a:r>
          </a:p>
          <a:p>
            <a:pPr marL="285750" indent="-285750" algn="just">
              <a:lnSpc>
                <a:spcPts val="3212"/>
              </a:lnSpc>
              <a:spcBef>
                <a:spcPct val="0"/>
              </a:spcBef>
              <a:buFont typeface="Arial" panose="020B0604020202020204" pitchFamily="34" charset="0"/>
              <a:buChar char="•"/>
            </a:pPr>
            <a:r>
              <a:rPr lang="en-US" b="1" spc="22" dirty="0">
                <a:solidFill>
                  <a:srgbClr val="000000"/>
                </a:solidFill>
                <a:latin typeface="Arial" panose="020B0604020202020204" pitchFamily="34" charset="0"/>
                <a:ea typeface="Canva Sans 2"/>
                <a:cs typeface="Arial" panose="020B0604020202020204" pitchFamily="34" charset="0"/>
                <a:sym typeface="Canva Sans 2"/>
              </a:rPr>
              <a:t>   4.70 Rating : 90 Restaurants</a:t>
            </a:r>
          </a:p>
          <a:p>
            <a:pPr marL="285750" indent="-285750" algn="just">
              <a:lnSpc>
                <a:spcPts val="3212"/>
              </a:lnSpc>
              <a:spcBef>
                <a:spcPct val="0"/>
              </a:spcBef>
              <a:buFont typeface="Arial" panose="020B0604020202020204" pitchFamily="34" charset="0"/>
              <a:buChar char="•"/>
            </a:pPr>
            <a:r>
              <a:rPr lang="en-US" b="1" spc="22" dirty="0">
                <a:solidFill>
                  <a:srgbClr val="000000"/>
                </a:solidFill>
                <a:latin typeface="Arial" panose="020B0604020202020204" pitchFamily="34" charset="0"/>
                <a:ea typeface="Canva Sans 2"/>
                <a:cs typeface="Arial" panose="020B0604020202020204" pitchFamily="34" charset="0"/>
                <a:sym typeface="Canva Sans 2"/>
              </a:rPr>
              <a:t>   4.60 Rating : 157 Restaurants</a:t>
            </a:r>
          </a:p>
          <a:p>
            <a:pPr marL="285750" indent="-285750" algn="just">
              <a:lnSpc>
                <a:spcPts val="3212"/>
              </a:lnSpc>
              <a:spcBef>
                <a:spcPct val="0"/>
              </a:spcBef>
              <a:buFont typeface="Arial" panose="020B0604020202020204" pitchFamily="34" charset="0"/>
              <a:buChar char="•"/>
            </a:pPr>
            <a:r>
              <a:rPr lang="en-US" b="1" spc="22" dirty="0">
                <a:solidFill>
                  <a:srgbClr val="000000"/>
                </a:solidFill>
                <a:latin typeface="Arial" panose="020B0604020202020204" pitchFamily="34" charset="0"/>
                <a:ea typeface="Canva Sans 2"/>
                <a:cs typeface="Arial" panose="020B0604020202020204" pitchFamily="34" charset="0"/>
                <a:sym typeface="Canva Sans 2"/>
              </a:rPr>
              <a:t>   4.50 Rating : 324 Restaurants</a:t>
            </a:r>
          </a:p>
        </p:txBody>
      </p:sp>
      <p:pic>
        <p:nvPicPr>
          <p:cNvPr id="12" name="Picture 11">
            <a:extLst>
              <a:ext uri="{FF2B5EF4-FFF2-40B4-BE49-F238E27FC236}">
                <a16:creationId xmlns:a16="http://schemas.microsoft.com/office/drawing/2014/main" id="{D5A75B19-3A3B-3A88-B0FB-AD36C40D346E}"/>
              </a:ext>
            </a:extLst>
          </p:cNvPr>
          <p:cNvPicPr>
            <a:picLocks noChangeAspect="1"/>
          </p:cNvPicPr>
          <p:nvPr/>
        </p:nvPicPr>
        <p:blipFill>
          <a:blip r:embed="rId4"/>
          <a:stretch>
            <a:fillRect/>
          </a:stretch>
        </p:blipFill>
        <p:spPr>
          <a:xfrm>
            <a:off x="1143000" y="2667712"/>
            <a:ext cx="8167403" cy="4753452"/>
          </a:xfrm>
          <a:prstGeom prst="rect">
            <a:avLst/>
          </a:prstGeom>
        </p:spPr>
      </p:pic>
    </p:spTree>
    <p:extLst>
      <p:ext uri="{BB962C8B-B14F-4D97-AF65-F5344CB8AC3E}">
        <p14:creationId xmlns:p14="http://schemas.microsoft.com/office/powerpoint/2010/main" val="46586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7581901"/>
            <a:ext cx="18288000" cy="2705100"/>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696136" y="265761"/>
            <a:ext cx="16287064" cy="776816"/>
          </a:xfrm>
          <a:prstGeom prst="rect">
            <a:avLst/>
          </a:prstGeom>
        </p:spPr>
        <p:txBody>
          <a:bodyPr wrap="square" lIns="0" tIns="0" rIns="0" bIns="0" rtlCol="0" anchor="t">
            <a:spAutoFit/>
          </a:bodyPr>
          <a:lstStyle/>
          <a:p>
            <a:pPr marL="0" lvl="0" indent="0">
              <a:lnSpc>
                <a:spcPts val="6669"/>
              </a:lnSpc>
              <a:spcBef>
                <a:spcPct val="0"/>
              </a:spcBef>
            </a:pPr>
            <a:r>
              <a:rPr lang="en-US" sz="4000" b="1" spc="241" dirty="0">
                <a:solidFill>
                  <a:srgbClr val="F47C00"/>
                </a:solidFill>
                <a:latin typeface="Canva Sans 1 Bold"/>
                <a:ea typeface="Canva Sans 1 Bold"/>
                <a:cs typeface="Canva Sans 1 Bold"/>
                <a:sym typeface="Canva Sans 1 Bold"/>
              </a:rPr>
              <a:t>Task 4 : Correlation of Factors Affecting Average Rating</a:t>
            </a:r>
          </a:p>
        </p:txBody>
      </p:sp>
      <p:sp>
        <p:nvSpPr>
          <p:cNvPr id="11" name="TextBox 11"/>
          <p:cNvSpPr txBox="1"/>
          <p:nvPr/>
        </p:nvSpPr>
        <p:spPr>
          <a:xfrm>
            <a:off x="4419600" y="8399963"/>
            <a:ext cx="8674959" cy="770724"/>
          </a:xfrm>
          <a:prstGeom prst="rect">
            <a:avLst/>
          </a:prstGeom>
        </p:spPr>
        <p:txBody>
          <a:bodyPr lIns="0" tIns="0" rIns="0" bIns="0" rtlCol="0" anchor="t">
            <a:spAutoFit/>
          </a:bodyPr>
          <a:lstStyle/>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Relationship between Delivery time and Ratings</a:t>
            </a:r>
          </a:p>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Delivery time increase the rating will be decrease</a:t>
            </a:r>
          </a:p>
        </p:txBody>
      </p:sp>
      <p:pic>
        <p:nvPicPr>
          <p:cNvPr id="8" name="Picture 7">
            <a:extLst>
              <a:ext uri="{FF2B5EF4-FFF2-40B4-BE49-F238E27FC236}">
                <a16:creationId xmlns:a16="http://schemas.microsoft.com/office/drawing/2014/main" id="{A186AD18-4311-A0E6-9898-6938D7CC1108}"/>
              </a:ext>
            </a:extLst>
          </p:cNvPr>
          <p:cNvPicPr>
            <a:picLocks noChangeAspect="1"/>
          </p:cNvPicPr>
          <p:nvPr/>
        </p:nvPicPr>
        <p:blipFill>
          <a:blip r:embed="rId4"/>
          <a:stretch>
            <a:fillRect/>
          </a:stretch>
        </p:blipFill>
        <p:spPr>
          <a:xfrm>
            <a:off x="4419600" y="2566160"/>
            <a:ext cx="8235093" cy="4195976"/>
          </a:xfrm>
          <a:prstGeom prst="rect">
            <a:avLst/>
          </a:prstGeom>
        </p:spPr>
      </p:pic>
      <p:sp>
        <p:nvSpPr>
          <p:cNvPr id="3" name="TextBox 2">
            <a:extLst>
              <a:ext uri="{FF2B5EF4-FFF2-40B4-BE49-F238E27FC236}">
                <a16:creationId xmlns:a16="http://schemas.microsoft.com/office/drawing/2014/main" id="{530505FD-E71C-93EF-A473-CAF7F4387BA5}"/>
              </a:ext>
            </a:extLst>
          </p:cNvPr>
          <p:cNvSpPr txBox="1"/>
          <p:nvPr/>
        </p:nvSpPr>
        <p:spPr>
          <a:xfrm>
            <a:off x="-842963" y="1464133"/>
            <a:ext cx="9565480" cy="452688"/>
          </a:xfrm>
          <a:prstGeom prst="rect">
            <a:avLst/>
          </a:prstGeom>
          <a:noFill/>
        </p:spPr>
        <p:txBody>
          <a:bodyPr wrap="square">
            <a:spAutoFit/>
          </a:bodyPr>
          <a:lstStyle/>
          <a:p>
            <a:pPr algn="ctr">
              <a:lnSpc>
                <a:spcPts val="3212"/>
              </a:lnSpc>
              <a:spcBef>
                <a:spcPct val="0"/>
              </a:spcBef>
            </a:pPr>
            <a:r>
              <a:rPr lang="en-US" b="1" spc="22" dirty="0">
                <a:solidFill>
                  <a:srgbClr val="000000"/>
                </a:solidFill>
                <a:latin typeface="Arial" panose="020B0604020202020204" pitchFamily="34" charset="0"/>
                <a:ea typeface="Canva Sans 2"/>
                <a:cs typeface="Arial" panose="020B0604020202020204" pitchFamily="34" charset="0"/>
                <a:sym typeface="Canva Sans 2"/>
              </a:rPr>
              <a:t>Relationship between Delivery time and Ratings : </a:t>
            </a:r>
          </a:p>
        </p:txBody>
      </p:sp>
    </p:spTree>
    <p:extLst>
      <p:ext uri="{BB962C8B-B14F-4D97-AF65-F5344CB8AC3E}">
        <p14:creationId xmlns:p14="http://schemas.microsoft.com/office/powerpoint/2010/main" val="224004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7581901"/>
            <a:ext cx="18288000" cy="2705100"/>
            <a:chOff x="0" y="0"/>
            <a:chExt cx="4816593" cy="538504"/>
          </a:xfrm>
        </p:grpSpPr>
        <p:sp>
          <p:nvSpPr>
            <p:cNvPr id="6" name="Freeform 6"/>
            <p:cNvSpPr/>
            <p:nvPr/>
          </p:nvSpPr>
          <p:spPr>
            <a:xfrm>
              <a:off x="0" y="0"/>
              <a:ext cx="4816592" cy="538504"/>
            </a:xfrm>
            <a:custGeom>
              <a:avLst/>
              <a:gdLst/>
              <a:ahLst/>
              <a:cxnLst/>
              <a:rect l="l" t="t" r="r" b="b"/>
              <a:pathLst>
                <a:path w="4816592" h="538504">
                  <a:moveTo>
                    <a:pt x="0" y="0"/>
                  </a:moveTo>
                  <a:lnTo>
                    <a:pt x="4816592" y="0"/>
                  </a:lnTo>
                  <a:lnTo>
                    <a:pt x="4816592" y="538504"/>
                  </a:lnTo>
                  <a:lnTo>
                    <a:pt x="0" y="538504"/>
                  </a:lnTo>
                  <a:close/>
                </a:path>
              </a:pathLst>
            </a:custGeom>
            <a:solidFill>
              <a:srgbClr val="F37221"/>
            </a:solidFill>
          </p:spPr>
        </p:sp>
        <p:sp>
          <p:nvSpPr>
            <p:cNvPr id="7" name="TextBox 7"/>
            <p:cNvSpPr txBox="1"/>
            <p:nvPr/>
          </p:nvSpPr>
          <p:spPr>
            <a:xfrm>
              <a:off x="0" y="-57150"/>
              <a:ext cx="4816593" cy="595654"/>
            </a:xfrm>
            <a:prstGeom prst="rect">
              <a:avLst/>
            </a:prstGeom>
          </p:spPr>
          <p:txBody>
            <a:bodyPr lIns="50800" tIns="50800" rIns="50800" bIns="50800" rtlCol="0" anchor="ctr"/>
            <a:lstStyle/>
            <a:p>
              <a:pPr algn="ctr">
                <a:lnSpc>
                  <a:spcPts val="3632"/>
                </a:lnSpc>
              </a:pPr>
              <a:endParaRPr/>
            </a:p>
          </p:txBody>
        </p:sp>
      </p:grpSp>
      <p:sp>
        <p:nvSpPr>
          <p:cNvPr id="9" name="Freeform 9"/>
          <p:cNvSpPr/>
          <p:nvPr/>
        </p:nvSpPr>
        <p:spPr>
          <a:xfrm>
            <a:off x="-838200" y="-114300"/>
            <a:ext cx="2534336" cy="1689557"/>
          </a:xfrm>
          <a:custGeom>
            <a:avLst/>
            <a:gdLst/>
            <a:ahLst/>
            <a:cxnLst/>
            <a:rect l="l" t="t" r="r" b="b"/>
            <a:pathLst>
              <a:path w="2534336" h="1689557">
                <a:moveTo>
                  <a:pt x="0" y="0"/>
                </a:moveTo>
                <a:lnTo>
                  <a:pt x="2534335" y="0"/>
                </a:lnTo>
                <a:lnTo>
                  <a:pt x="2534335" y="1689557"/>
                </a:lnTo>
                <a:lnTo>
                  <a:pt x="0" y="16895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4311221" y="8032378"/>
            <a:ext cx="8674959" cy="1591461"/>
          </a:xfrm>
          <a:prstGeom prst="rect">
            <a:avLst/>
          </a:prstGeom>
        </p:spPr>
        <p:txBody>
          <a:bodyPr lIns="0" tIns="0" rIns="0" bIns="0" rtlCol="0" anchor="t">
            <a:spAutoFit/>
          </a:bodyPr>
          <a:lstStyle/>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Relationship between price and ratings</a:t>
            </a:r>
          </a:p>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 Price doesn't affecting rating . </a:t>
            </a:r>
          </a:p>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Maximum price range : INR 2500 &amp; Rating 4.1</a:t>
            </a:r>
          </a:p>
          <a:p>
            <a:pPr algn="ctr">
              <a:lnSpc>
                <a:spcPts val="3212"/>
              </a:lnSpc>
              <a:spcBef>
                <a:spcPct val="0"/>
              </a:spcBef>
            </a:pPr>
            <a:r>
              <a:rPr lang="en-US" spc="22" dirty="0">
                <a:solidFill>
                  <a:srgbClr val="000000"/>
                </a:solidFill>
                <a:latin typeface="Arial" panose="020B0604020202020204" pitchFamily="34" charset="0"/>
                <a:ea typeface="Canva Sans 2"/>
                <a:cs typeface="Arial" panose="020B0604020202020204" pitchFamily="34" charset="0"/>
                <a:sym typeface="Canva Sans 2"/>
              </a:rPr>
              <a:t>Minimum Price range : INR 200 &amp; Rating  2.2</a:t>
            </a:r>
          </a:p>
        </p:txBody>
      </p:sp>
      <p:pic>
        <p:nvPicPr>
          <p:cNvPr id="3" name="Picture 2">
            <a:extLst>
              <a:ext uri="{FF2B5EF4-FFF2-40B4-BE49-F238E27FC236}">
                <a16:creationId xmlns:a16="http://schemas.microsoft.com/office/drawing/2014/main" id="{41D3EC27-FC8B-4984-0B37-6BA12CFBF10D}"/>
              </a:ext>
            </a:extLst>
          </p:cNvPr>
          <p:cNvPicPr>
            <a:picLocks noChangeAspect="1"/>
          </p:cNvPicPr>
          <p:nvPr/>
        </p:nvPicPr>
        <p:blipFill>
          <a:blip r:embed="rId4"/>
          <a:stretch>
            <a:fillRect/>
          </a:stretch>
        </p:blipFill>
        <p:spPr>
          <a:xfrm>
            <a:off x="4724401" y="1374989"/>
            <a:ext cx="7848600" cy="5776284"/>
          </a:xfrm>
          <a:prstGeom prst="rect">
            <a:avLst/>
          </a:prstGeom>
        </p:spPr>
      </p:pic>
      <p:sp>
        <p:nvSpPr>
          <p:cNvPr id="4" name="TextBox 3">
            <a:extLst>
              <a:ext uri="{FF2B5EF4-FFF2-40B4-BE49-F238E27FC236}">
                <a16:creationId xmlns:a16="http://schemas.microsoft.com/office/drawing/2014/main" id="{6135FD73-71AD-B836-4C84-8EEA1DAD2C9D}"/>
              </a:ext>
            </a:extLst>
          </p:cNvPr>
          <p:cNvSpPr txBox="1"/>
          <p:nvPr/>
        </p:nvSpPr>
        <p:spPr>
          <a:xfrm>
            <a:off x="1600200" y="663161"/>
            <a:ext cx="956548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Relationship between price and ratings :</a:t>
            </a:r>
          </a:p>
        </p:txBody>
      </p:sp>
    </p:spTree>
    <p:extLst>
      <p:ext uri="{BB962C8B-B14F-4D97-AF65-F5344CB8AC3E}">
        <p14:creationId xmlns:p14="http://schemas.microsoft.com/office/powerpoint/2010/main" val="931697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602</Words>
  <Application>Microsoft Office PowerPoint</Application>
  <PresentationFormat>Custom</PresentationFormat>
  <Paragraphs>70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Canva Sans 1</vt:lpstr>
      <vt:lpstr>Wingdings</vt:lpstr>
      <vt:lpstr>Canva Sans 1 Bold</vt:lpstr>
      <vt:lpstr>Arial</vt:lpstr>
      <vt:lpstr>Codec Pro ExtraBold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white modern creative marketing plan Presentation </dc:title>
  <cp:lastModifiedBy>lakshmikannan2009@outlook.com</cp:lastModifiedBy>
  <cp:revision>4</cp:revision>
  <dcterms:created xsi:type="dcterms:W3CDTF">2006-08-16T00:00:00Z</dcterms:created>
  <dcterms:modified xsi:type="dcterms:W3CDTF">2024-10-12T09:10:09Z</dcterms:modified>
  <dc:identifier>DAGTAHWTw5Q</dc:identifier>
</cp:coreProperties>
</file>