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35925" y="4278455"/>
            <a:ext cx="639036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 Satish </a:t>
            </a:r>
            <a:r>
              <a:rPr lang="en-US" sz="2000" b="1" dirty="0" err="1" smtClean="0">
                <a:solidFill>
                  <a:schemeClr val="accent1">
                    <a:lumMod val="75000"/>
                  </a:schemeClr>
                </a:solidFill>
                <a:latin typeface="Arial"/>
                <a:cs typeface="Arial"/>
              </a:rPr>
              <a:t>reddy</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CMR </a:t>
            </a:r>
            <a:r>
              <a:rPr lang="en-US" sz="2000" b="1" dirty="0">
                <a:solidFill>
                  <a:schemeClr val="accent1">
                    <a:lumMod val="75000"/>
                  </a:schemeClr>
                </a:solidFill>
                <a:latin typeface="Arial"/>
                <a:cs typeface="Arial"/>
              </a:rPr>
              <a:t>Institute of </a:t>
            </a:r>
            <a:r>
              <a:rPr lang="en-US" sz="2000" b="1" dirty="0" smtClean="0">
                <a:solidFill>
                  <a:schemeClr val="accent1">
                    <a:lumMod val="75000"/>
                  </a:schemeClr>
                </a:solidFill>
                <a:latin typeface="Arial"/>
                <a:cs typeface="Arial"/>
              </a:rPr>
              <a:t>Technology </a:t>
            </a:r>
            <a:r>
              <a:rPr lang="en-US" sz="2000" b="1" dirty="0" smtClean="0">
                <a:solidFill>
                  <a:schemeClr val="accent1">
                    <a:lumMod val="75000"/>
                  </a:schemeClr>
                </a:solidFill>
                <a:latin typeface="Arial"/>
                <a:cs typeface="Arial"/>
              </a:rPr>
              <a:t>- AIML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Agentic AI Health Symptom Checker successfully demonstrates a responsible and effective way to provide preliminary health information to the public. </a:t>
            </a:r>
          </a:p>
          <a:p>
            <a:pPr marL="305435" indent="-305435"/>
            <a:r>
              <a:rPr lang="en-US" sz="2000" dirty="0">
                <a:solidFill>
                  <a:srgbClr val="0F0F0F"/>
                </a:solidFill>
                <a:ea typeface="+mn-lt"/>
                <a:cs typeface="+mn-lt"/>
              </a:rPr>
              <a:t>By fine-tuning an IBM Granite model on a high-quality, curated dataset, the system reliably classifies user symptoms into actionable categories. </a:t>
            </a:r>
            <a:r>
              <a:rPr lang="en-US" sz="2000" dirty="0" smtClean="0">
                <a:solidFill>
                  <a:srgbClr val="0F0F0F"/>
                </a:solidFill>
                <a:ea typeface="+mn-lt"/>
                <a:cs typeface="+mn-lt"/>
              </a:rPr>
              <a:t>A </a:t>
            </a:r>
            <a:r>
              <a:rPr lang="en-US" sz="2000" dirty="0">
                <a:solidFill>
                  <a:srgbClr val="0F0F0F"/>
                </a:solidFill>
                <a:ea typeface="+mn-lt"/>
                <a:cs typeface="+mn-lt"/>
              </a:rPr>
              <a:t>key challenge is the continuous and meticulous process of expanding the labeled training dataset to cover a wider range of symptoms and ensure the model's accuracy over time. </a:t>
            </a:r>
            <a:r>
              <a:rPr lang="en-US" sz="2000" dirty="0" smtClean="0">
                <a:solidFill>
                  <a:srgbClr val="0F0F0F"/>
                </a:solidFill>
                <a:ea typeface="+mn-lt"/>
                <a:cs typeface="+mn-lt"/>
              </a:rPr>
              <a:t>This </a:t>
            </a:r>
            <a:r>
              <a:rPr lang="en-US" sz="2000" dirty="0">
                <a:solidFill>
                  <a:srgbClr val="0F0F0F"/>
                </a:solidFill>
                <a:ea typeface="+mn-lt"/>
                <a:cs typeface="+mn-lt"/>
              </a:rPr>
              <a:t>project emphasizes the importance of leveraging AI to make health information more accessible, ultimately empowering users to make more informed decisions about their well-being.</a:t>
            </a:r>
            <a:r>
              <a:rPr lang="en-IN" sz="2000" dirty="0" smtClean="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smtClean="0"/>
              <a:t>Advanced </a:t>
            </a:r>
            <a:r>
              <a:rPr lang="en-US" sz="2000" b="1" dirty="0"/>
              <a:t>Personalization:</a:t>
            </a:r>
            <a:r>
              <a:rPr lang="en-US" sz="2000" dirty="0"/>
              <a:t> With user consent, create secure profiles to track symptom history, providing more contextually aware guidance over time</a:t>
            </a:r>
            <a:r>
              <a:rPr lang="en-US" sz="2000" dirty="0" smtClean="0"/>
              <a:t>.</a:t>
            </a:r>
          </a:p>
          <a:p>
            <a:pPr marL="305435" indent="-305435"/>
            <a:r>
              <a:rPr lang="en-US" sz="2000" b="1" dirty="0"/>
              <a:t>Expand Classification Categories:</a:t>
            </a:r>
            <a:r>
              <a:rPr lang="en-US" sz="2000" dirty="0"/>
              <a:t> Incorporate a wider range of health conditions by expanding the training dataset with new labels and retraining the model to enhance its diagnostic breadth. </a:t>
            </a:r>
            <a:endParaRPr lang="en-US" sz="2000" dirty="0" smtClean="0"/>
          </a:p>
          <a:p>
            <a:pPr marL="305435" indent="-305435"/>
            <a:r>
              <a:rPr lang="en-US" sz="2000" b="1" dirty="0" smtClean="0"/>
              <a:t>Voice </a:t>
            </a:r>
            <a:r>
              <a:rPr lang="en-US" sz="2000" b="1" dirty="0"/>
              <a:t>Integration:</a:t>
            </a:r>
            <a:r>
              <a:rPr lang="en-US" sz="2000" dirty="0"/>
              <a:t> Allow users to speak their symptoms via a microphone for a more natural and accessible user experience.</a:t>
            </a:r>
            <a:endParaRPr lang="en-US" sz="2000" dirty="0" smtClean="0">
              <a:ea typeface="+mn-lt"/>
              <a:cs typeface="+mn-lt"/>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IBM Cloud Documentation. (2025). IBM Cloud. </a:t>
            </a:r>
          </a:p>
          <a:p>
            <a:pPr marL="305435" indent="-305435"/>
            <a:r>
              <a:rPr lang="en-US" sz="2400" dirty="0" smtClean="0"/>
              <a:t>IBM </a:t>
            </a:r>
            <a:r>
              <a:rPr lang="en-US" sz="2400" dirty="0"/>
              <a:t>Research. (2025). "The Granite Series of Foundation Models." IBM. </a:t>
            </a:r>
          </a:p>
          <a:p>
            <a:pPr marL="305435" indent="-305435"/>
            <a:r>
              <a:rPr lang="en-US" sz="2400" dirty="0" smtClean="0"/>
              <a:t>Devlin</a:t>
            </a:r>
            <a:r>
              <a:rPr lang="en-US" sz="2400" dirty="0"/>
              <a:t>, J., et al. (2018). "BERT: Pre-training of Deep Bidirectional Transformers for Language Understanding." </a:t>
            </a:r>
            <a:r>
              <a:rPr lang="en-US" sz="2400" dirty="0" err="1"/>
              <a:t>arXiv</a:t>
            </a:r>
            <a:r>
              <a:rPr lang="en-US" sz="2400" dirty="0"/>
              <a:t> preprint arXiv:1810.04805. (Foundation paper for the fine-tuning classification approach). </a:t>
            </a:r>
          </a:p>
          <a:p>
            <a:pPr marL="305435" indent="-305435"/>
            <a:r>
              <a:rPr lang="en-US" sz="2400" dirty="0" smtClean="0"/>
              <a:t>World </a:t>
            </a:r>
            <a:r>
              <a:rPr lang="en-US" sz="2400" dirty="0"/>
              <a:t>Health Organization (WHO) &amp; other trusted health portals (as sources for creating the training dataset).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35" y="1303572"/>
            <a:ext cx="6774330" cy="517473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35" y="1310640"/>
            <a:ext cx="6774330" cy="516766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728" y="1310640"/>
            <a:ext cx="8128544" cy="503323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r>
              <a:rPr lang="en-US" sz="2000" dirty="0" smtClean="0">
                <a:latin typeface="Arial"/>
                <a:ea typeface="+mn-lt"/>
                <a:cs typeface="+mn-lt"/>
              </a:rPr>
              <a:t> </a:t>
            </a:r>
            <a:endParaRPr lang="en-US" dirty="0" smtClean="0">
              <a:latin typeface="Arial"/>
              <a:ea typeface="+mn-lt"/>
              <a:cs typeface="+mn-lt"/>
            </a:endParaRPr>
          </a:p>
          <a:p>
            <a:pPr marL="305435" indent="-305435"/>
            <a:r>
              <a:rPr lang="en-US" sz="2000" b="1" dirty="0" smtClean="0">
                <a:latin typeface="Arial"/>
                <a:ea typeface="+mn-lt"/>
                <a:cs typeface="+mn-lt"/>
              </a:rPr>
              <a:t>Algorithm &amp; Deployment  </a:t>
            </a:r>
            <a:endParaRPr lang="en-US" dirty="0" smtClean="0">
              <a:latin typeface="Arial"/>
              <a:cs typeface="Calibri"/>
            </a:endParaRPr>
          </a:p>
          <a:p>
            <a:pPr marL="305435" indent="-305435"/>
            <a:r>
              <a:rPr lang="en-US" sz="2000" b="1" dirty="0" smtClean="0">
                <a:latin typeface="Arial"/>
                <a:ea typeface="+mn-lt"/>
                <a:cs typeface="Arial"/>
              </a:rPr>
              <a:t>Result </a:t>
            </a:r>
            <a:r>
              <a:rPr lang="en-US" sz="2000" b="1" dirty="0">
                <a:latin typeface="Arial"/>
                <a:ea typeface="+mn-lt"/>
                <a:cs typeface="Arial"/>
              </a:rPr>
              <a:t>(Output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smtClean="0"/>
              <a:t>An </a:t>
            </a:r>
            <a:r>
              <a:rPr lang="en-US" sz="2400" dirty="0"/>
              <a:t>Agentic AI Health Symptom Checker helps users understand their health conditions by analyzing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a:t>
            </a:r>
            <a:r>
              <a:rPr lang="en-US" sz="2400" dirty="0" smtClean="0"/>
              <a:t>This </a:t>
            </a:r>
            <a:r>
              <a:rPr lang="en-US" sz="2400" dirty="0"/>
              <a:t>AI-driven assistant promotes early detection, reduces misinformation, and empowers users to take informed health actions.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smtClean="0">
                <a:latin typeface="Calibri"/>
                <a:ea typeface="+mn-lt"/>
                <a:cs typeface="+mn-lt"/>
              </a:rPr>
              <a:t>The </a:t>
            </a:r>
            <a:r>
              <a:rPr lang="en-US" sz="1200" b="1" dirty="0">
                <a:latin typeface="Calibri"/>
                <a:ea typeface="+mn-lt"/>
                <a:cs typeface="+mn-lt"/>
              </a:rPr>
              <a:t>Agentic AI Health Symptom Checker proposes a virtual agent that interacts with users, gathers symptoms, and maps them to potential conditions using AI/ML. It utilizes a curated medical knowledge base and natural language interaction to offer possible diagnoses and guidance, not as a replacement for doctors but as a supportive tool.</a:t>
            </a:r>
            <a:r>
              <a:rPr lang="en-IN" sz="1200" b="1" dirty="0" smtClean="0">
                <a:latin typeface="Calibri"/>
                <a:ea typeface="+mn-lt"/>
                <a:cs typeface="+mn-lt"/>
              </a:rPr>
              <a:t>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a:latin typeface="Calibri"/>
                <a:ea typeface="+mn-lt"/>
                <a:cs typeface="+mn-lt"/>
              </a:rPr>
              <a:t>Collection &amp; Curation:</a:t>
            </a:r>
            <a:endParaRPr lang="en-IN" sz="1200" b="1" dirty="0" smtClean="0">
              <a:latin typeface="Calibri"/>
              <a:cs typeface="Calibri"/>
            </a:endParaRPr>
          </a:p>
          <a:p>
            <a:pPr marL="629920" lvl="1" indent="-305435"/>
            <a:r>
              <a:rPr lang="en-US" sz="1200" b="1" dirty="0">
                <a:latin typeface="Calibri"/>
                <a:ea typeface="+mn-lt"/>
                <a:cs typeface="+mn-lt"/>
              </a:rPr>
              <a:t>The system's knowledge base is built exclusively from trusted, verifiable medical sources like the World Health Organization (WHO), government health portals (e.g., NHS, CDC), and peer-reviewed medical journals</a:t>
            </a:r>
            <a:r>
              <a:rPr lang="en-US" sz="1200" b="1" dirty="0" smtClean="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Natural Language User </a:t>
            </a:r>
            <a:r>
              <a:rPr lang="en-IN" sz="1200" b="1" dirty="0" smtClean="0">
                <a:latin typeface="Calibri"/>
                <a:ea typeface="+mn-lt"/>
                <a:cs typeface="+mn-lt"/>
              </a:rPr>
              <a:t>Interface :</a:t>
            </a:r>
            <a:endParaRPr lang="en-IN" sz="1200" b="1" dirty="0">
              <a:latin typeface="Calibri"/>
              <a:cs typeface="Calibri"/>
            </a:endParaRPr>
          </a:p>
          <a:p>
            <a:pPr marL="629920" lvl="1" indent="-305435"/>
            <a:r>
              <a:rPr lang="en-US" sz="1200" b="1" dirty="0">
                <a:latin typeface="Calibri"/>
                <a:ea typeface="+mn-lt"/>
                <a:cs typeface="+mn-lt"/>
              </a:rPr>
              <a:t>Users can describe their symptoms in plain, conversational language (e.g., "I have a sore throat and a fever</a:t>
            </a:r>
            <a:r>
              <a:rPr lang="en-US" sz="1200" b="1" dirty="0" smtClean="0">
                <a:latin typeface="Calibri"/>
                <a:ea typeface="+mn-lt"/>
                <a:cs typeface="+mn-lt"/>
              </a:rPr>
              <a:t>").</a:t>
            </a:r>
            <a:endParaRPr lang="en-IN" sz="1200" b="1" dirty="0" smtClean="0">
              <a:latin typeface="Calibri"/>
              <a:cs typeface="Calibri"/>
            </a:endParaRPr>
          </a:p>
          <a:p>
            <a:pPr marL="305435" indent="-305435"/>
            <a:r>
              <a:rPr lang="en-IN" sz="1200" b="1" dirty="0">
                <a:latin typeface="Calibri"/>
                <a:ea typeface="+mn-lt"/>
                <a:cs typeface="+mn-lt"/>
              </a:rPr>
              <a:t>AI-Powered </a:t>
            </a:r>
            <a:r>
              <a:rPr lang="en-IN" sz="1200" b="1" dirty="0" smtClean="0">
                <a:latin typeface="Calibri"/>
                <a:ea typeface="+mn-lt"/>
                <a:cs typeface="+mn-lt"/>
              </a:rPr>
              <a:t>Analysis :</a:t>
            </a:r>
            <a:endParaRPr lang="en-IN" sz="1200" b="1" dirty="0">
              <a:latin typeface="Calibri"/>
              <a:cs typeface="Calibri"/>
            </a:endParaRPr>
          </a:p>
          <a:p>
            <a:pPr marL="629920" lvl="1" indent="-305435"/>
            <a:r>
              <a:rPr lang="en-US" sz="1200" b="1" dirty="0">
                <a:latin typeface="Calibri"/>
                <a:ea typeface="+mn-lt"/>
                <a:cs typeface="+mn-lt"/>
              </a:rPr>
              <a:t>The system uses a powerful AI model to understand the user's query and retrieve relevant information from its curated knowledge base</a:t>
            </a:r>
            <a:r>
              <a:rPr lang="en-US" sz="1200" b="1" dirty="0" smtClean="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Structured, Safe Responses:</a:t>
            </a:r>
            <a:endParaRPr lang="en-IN" sz="1200" b="1" dirty="0">
              <a:latin typeface="Calibri"/>
              <a:cs typeface="Calibri"/>
            </a:endParaRPr>
          </a:p>
          <a:p>
            <a:pPr marL="629920" lvl="1" indent="-305435"/>
            <a:r>
              <a:rPr lang="en-US" sz="1200" b="1" dirty="0">
                <a:latin typeface="Calibri"/>
                <a:ea typeface="+mn-lt"/>
                <a:cs typeface="+mn-lt"/>
              </a:rPr>
              <a:t>It provides information on possible causes, advice for home care, and clear recommendations on when to consult a doctor. It will explicitly state that it is not a diagnostic tool</a:t>
            </a:r>
            <a:r>
              <a:rPr lang="en-US" sz="1200" b="1" dirty="0" smtClean="0">
                <a:latin typeface="Calibri"/>
                <a:ea typeface="+mn-lt"/>
                <a:cs typeface="+mn-lt"/>
              </a:rPr>
              <a:t>.</a:t>
            </a:r>
            <a:endParaRPr lang="en-IN" sz="1200" b="1" dirty="0">
              <a:latin typeface="Calibri"/>
              <a:cs typeface="Calibri"/>
            </a:endParaRPr>
          </a:p>
          <a:p>
            <a:pPr marL="305435" indent="-305435"/>
            <a:r>
              <a:rPr lang="en-IN" sz="1200" b="1" dirty="0" smtClean="0">
                <a:latin typeface="Calibri"/>
                <a:ea typeface="+mn-lt"/>
                <a:cs typeface="+mn-lt"/>
              </a:rPr>
              <a:t>Evaluation</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Faithfulness (ensuring the answer is true to the medical source) and Answer Relevancy (ensuring the response directly addresses the user's symptoms</a:t>
            </a:r>
            <a:r>
              <a:rPr lang="en-US" sz="1200" b="1" dirty="0" smtClean="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The system will be continuously fine-tuned based on qualitative user feedback and ongoing monitoring to improve the accuracy, safety, and helpfulness of its responses</a:t>
            </a:r>
            <a:r>
              <a:rPr lang="en-IN" sz="1200" b="1" dirty="0" smtClean="0">
                <a:latin typeface="Calibri"/>
                <a:ea typeface="+mn-lt"/>
                <a:cs typeface="+mn-lt"/>
              </a:rPr>
              <a: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US" sz="1800" b="1" dirty="0">
                <a:solidFill>
                  <a:srgbClr val="0F0F0F"/>
                </a:solidFill>
                <a:ea typeface="+mn-lt"/>
                <a:cs typeface="+mn-lt"/>
              </a:rPr>
              <a:t>Agentic AI Health Symptom Checker </a:t>
            </a:r>
            <a:r>
              <a:rPr lang="en-IN" sz="1800" b="1" dirty="0" smtClean="0">
                <a:solidFill>
                  <a:srgbClr val="0F0F0F"/>
                </a:solidFill>
                <a:ea typeface="+mn-lt"/>
                <a:cs typeface="+mn-lt"/>
              </a:rPr>
              <a:t>. </a:t>
            </a:r>
            <a:r>
              <a:rPr lang="en-IN" sz="1800" b="1" dirty="0">
                <a:solidFill>
                  <a:srgbClr val="0F0F0F"/>
                </a:solidFill>
                <a:ea typeface="+mn-lt"/>
                <a:cs typeface="+mn-lt"/>
              </a:rPr>
              <a:t>Here's a suggested structure for this section:</a:t>
            </a:r>
            <a:endParaRPr lang="en-US" dirty="0"/>
          </a:p>
          <a:p>
            <a:pPr marL="305435" indent="-305435"/>
            <a:r>
              <a:rPr lang="en-IN" sz="1800" b="1" dirty="0">
                <a:solidFill>
                  <a:srgbClr val="0F0F0F"/>
                </a:solidFill>
              </a:rPr>
              <a:t>System </a:t>
            </a:r>
            <a:r>
              <a:rPr lang="en-IN" sz="1800" b="1" dirty="0" smtClean="0">
                <a:solidFill>
                  <a:srgbClr val="0F0F0F"/>
                </a:solidFill>
              </a:rPr>
              <a:t>requirements :</a:t>
            </a:r>
          </a:p>
          <a:p>
            <a:pPr marL="0" indent="0">
              <a:lnSpc>
                <a:spcPct val="100000"/>
              </a:lnSpc>
              <a:buNone/>
            </a:pPr>
            <a:r>
              <a:rPr lang="en-IN" sz="1800" b="1" dirty="0">
                <a:solidFill>
                  <a:srgbClr val="0F0F0F"/>
                </a:solidFill>
              </a:rPr>
              <a:t>	</a:t>
            </a:r>
            <a:r>
              <a:rPr lang="en-IN" sz="1600" b="1" dirty="0">
                <a:solidFill>
                  <a:srgbClr val="0F0F0F"/>
                </a:solidFill>
              </a:rPr>
              <a:t>Cloud Platform: IBM Cloud</a:t>
            </a:r>
          </a:p>
          <a:p>
            <a:pPr marL="0" indent="0">
              <a:lnSpc>
                <a:spcPct val="100000"/>
              </a:lnSpc>
              <a:buNone/>
            </a:pPr>
            <a:r>
              <a:rPr lang="en-IN" sz="1600" b="1" dirty="0" smtClean="0">
                <a:solidFill>
                  <a:srgbClr val="0F0F0F"/>
                </a:solidFill>
              </a:rPr>
              <a:t>	Core </a:t>
            </a:r>
            <a:r>
              <a:rPr lang="en-IN" sz="1600" b="1" dirty="0">
                <a:solidFill>
                  <a:srgbClr val="0F0F0F"/>
                </a:solidFill>
              </a:rPr>
              <a:t>AI Service: IBM watsonx.ai</a:t>
            </a:r>
          </a:p>
          <a:p>
            <a:pPr marL="0" indent="0">
              <a:lnSpc>
                <a:spcPct val="100000"/>
              </a:lnSpc>
              <a:buNone/>
            </a:pPr>
            <a:r>
              <a:rPr lang="en-IN" sz="1600" b="1" dirty="0" smtClean="0">
                <a:solidFill>
                  <a:srgbClr val="0F0F0F"/>
                </a:solidFill>
              </a:rPr>
              <a:t>	Foundation </a:t>
            </a:r>
            <a:r>
              <a:rPr lang="en-IN" sz="1600" b="1" dirty="0">
                <a:solidFill>
                  <a:srgbClr val="0F0F0F"/>
                </a:solidFill>
              </a:rPr>
              <a:t>Model: IBM Granite</a:t>
            </a:r>
          </a:p>
          <a:p>
            <a:pPr marL="0" indent="0">
              <a:lnSpc>
                <a:spcPct val="100000"/>
              </a:lnSpc>
              <a:buNone/>
            </a:pPr>
            <a:r>
              <a:rPr lang="en-IN" sz="1600" b="1" dirty="0" smtClean="0">
                <a:solidFill>
                  <a:srgbClr val="0F0F0F"/>
                </a:solidFill>
              </a:rPr>
              <a:t>	Application </a:t>
            </a:r>
            <a:r>
              <a:rPr lang="en-IN" sz="1600" b="1" dirty="0">
                <a:solidFill>
                  <a:srgbClr val="0F0F0F"/>
                </a:solidFill>
              </a:rPr>
              <a:t>Hosting: IBM Code Engine </a:t>
            </a:r>
            <a:endParaRPr lang="en-IN" sz="1600" b="1" dirty="0" smtClean="0">
              <a:solidFill>
                <a:srgbClr val="0F0F0F"/>
              </a:solidFill>
            </a:endParaRPr>
          </a:p>
          <a:p>
            <a:pPr marL="305435" indent="-305435"/>
            <a:r>
              <a:rPr lang="en-IN" sz="1800" b="1" dirty="0" smtClean="0">
                <a:solidFill>
                  <a:srgbClr val="0F0F0F"/>
                </a:solidFill>
              </a:rPr>
              <a:t>Library required to build </a:t>
            </a:r>
            <a:r>
              <a:rPr lang="en-IN" sz="1800" b="1" dirty="0">
                <a:solidFill>
                  <a:srgbClr val="0F0F0F"/>
                </a:solidFill>
              </a:rPr>
              <a:t>the </a:t>
            </a:r>
            <a:r>
              <a:rPr lang="en-IN" sz="1800" b="1" dirty="0" smtClean="0">
                <a:solidFill>
                  <a:srgbClr val="0F0F0F"/>
                </a:solidFill>
              </a:rPr>
              <a:t>model :</a:t>
            </a:r>
          </a:p>
          <a:p>
            <a:pPr marL="324000" lvl="1" indent="0">
              <a:buNone/>
            </a:pPr>
            <a:r>
              <a:rPr lang="en-US" sz="1600" b="1" dirty="0">
                <a:solidFill>
                  <a:srgbClr val="0F0F0F"/>
                </a:solidFill>
              </a:rPr>
              <a:t>	</a:t>
            </a:r>
            <a:r>
              <a:rPr lang="en-US" sz="1600" b="1" dirty="0" smtClean="0">
                <a:solidFill>
                  <a:srgbClr val="0F0F0F"/>
                </a:solidFill>
              </a:rPr>
              <a:t>AI/RAG </a:t>
            </a:r>
            <a:r>
              <a:rPr lang="en-US" sz="1600" b="1" dirty="0">
                <a:solidFill>
                  <a:srgbClr val="0F0F0F"/>
                </a:solidFill>
              </a:rPr>
              <a:t>Orchestration: </a:t>
            </a:r>
            <a:r>
              <a:rPr lang="en-US" sz="1600" b="1" dirty="0" err="1">
                <a:solidFill>
                  <a:srgbClr val="0F0F0F"/>
                </a:solidFill>
              </a:rPr>
              <a:t>LangChain</a:t>
            </a:r>
            <a:r>
              <a:rPr lang="en-US" sz="1600" b="1" dirty="0">
                <a:solidFill>
                  <a:srgbClr val="0F0F0F"/>
                </a:solidFill>
              </a:rPr>
              <a:t> or similar libraries to build the RAG pipeline.</a:t>
            </a:r>
            <a:endParaRPr lang="en-IN" sz="1600" b="1" dirty="0">
              <a:solidFill>
                <a:srgbClr val="0F0F0F"/>
              </a:solidFill>
            </a:endParaRPr>
          </a:p>
        </p:txBody>
      </p:sp>
      <p:sp>
        <p:nvSpPr>
          <p:cNvPr id="11" name="Rectangle 8"/>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1400" b="1" dirty="0" smtClean="0">
                <a:ea typeface="+mn-lt"/>
                <a:cs typeface="+mn-lt"/>
              </a:rPr>
              <a:t>Algorithm </a:t>
            </a:r>
            <a:r>
              <a:rPr lang="en-IN" sz="1400" b="1" dirty="0">
                <a:ea typeface="+mn-lt"/>
                <a:cs typeface="+mn-lt"/>
              </a:rPr>
              <a:t>Selection:</a:t>
            </a:r>
            <a:endParaRPr lang="en-IN" sz="1400" dirty="0"/>
          </a:p>
          <a:p>
            <a:pPr marL="629920" lvl="1" indent="-305435"/>
            <a:r>
              <a:rPr lang="en-US" dirty="0">
                <a:ea typeface="+mn-lt"/>
                <a:cs typeface="+mn-lt"/>
              </a:rPr>
              <a:t>transformer-based text classification model, leveraging the IBM Granite foundation model available on the watsonx.ai platform.</a:t>
            </a:r>
            <a:r>
              <a:rPr lang="en-IN" dirty="0" smtClean="0">
                <a:ea typeface="+mn-lt"/>
                <a:cs typeface="+mn-lt"/>
              </a:rPr>
              <a:t>.</a:t>
            </a:r>
            <a:endParaRPr lang="en-IN" dirty="0" smtClean="0"/>
          </a:p>
          <a:p>
            <a:pPr marL="305435" indent="-305435"/>
            <a:r>
              <a:rPr lang="en-IN" sz="1400" b="1" dirty="0" smtClean="0">
                <a:ea typeface="+mn-lt"/>
                <a:cs typeface="+mn-lt"/>
              </a:rPr>
              <a:t>Data Input:</a:t>
            </a:r>
            <a:endParaRPr lang="en-IN" sz="1400" dirty="0" smtClean="0"/>
          </a:p>
          <a:p>
            <a:pPr marL="629920" lvl="1" indent="-305435"/>
            <a:r>
              <a:rPr lang="en-US" dirty="0"/>
              <a:t>The primary input to the algorithm is the free-text description of symptoms provided by the user (e.g., "I have a sore throat and a mild fever for two days")</a:t>
            </a:r>
            <a:r>
              <a:rPr lang="en-IN" dirty="0" smtClean="0">
                <a:ea typeface="+mn-lt"/>
                <a:cs typeface="+mn-lt"/>
              </a:rPr>
              <a:t>.</a:t>
            </a:r>
            <a:endParaRPr lang="en-IN" dirty="0"/>
          </a:p>
          <a:p>
            <a:pPr marL="305435" indent="-305435"/>
            <a:r>
              <a:rPr lang="en-IN" sz="1400" b="1" dirty="0">
                <a:ea typeface="+mn-lt"/>
                <a:cs typeface="+mn-lt"/>
              </a:rPr>
              <a:t>Training Process:</a:t>
            </a:r>
            <a:endParaRPr lang="en-IN" sz="1400" dirty="0"/>
          </a:p>
          <a:p>
            <a:pPr marL="629920" lvl="1" indent="-305435"/>
            <a:r>
              <a:rPr lang="en-US" b="1" dirty="0"/>
              <a:t>fine-tuning</a:t>
            </a:r>
            <a:r>
              <a:rPr lang="en-US" dirty="0"/>
              <a:t> the pre-trained IBM Granite model on our custom-labeled dataset of symptoms and conditions</a:t>
            </a:r>
            <a:r>
              <a:rPr lang="en-IN" dirty="0" smtClean="0">
                <a:ea typeface="+mn-lt"/>
                <a:cs typeface="+mn-lt"/>
              </a:rPr>
              <a:t>.</a:t>
            </a:r>
          </a:p>
          <a:p>
            <a:pPr marL="629920" lvl="1" indent="-305435"/>
            <a:r>
              <a:rPr lang="en-US" dirty="0"/>
              <a:t>This process adjusts the model's parameters to specialize in classifying medical symptoms accurately. We use a validation set and cross-validation techniques to prevent overfitting and ensure the model generalizes well to new, unseen symptom </a:t>
            </a:r>
            <a:r>
              <a:rPr lang="en-US" dirty="0" smtClean="0"/>
              <a:t>descriptions.</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When a user enters their symptoms, the text is sent to our fine-tuned Granite model for inference</a:t>
            </a:r>
            <a:r>
              <a:rPr lang="en-US" dirty="0" smtClean="0">
                <a:ea typeface="+mn-lt"/>
                <a:cs typeface="+mn-lt"/>
              </a:rPr>
              <a:t>.</a:t>
            </a:r>
            <a:endParaRPr lang="en-US" dirty="0">
              <a:ea typeface="+mn-lt"/>
              <a:cs typeface="+mn-lt"/>
            </a:endParaRPr>
          </a:p>
          <a:p>
            <a:pPr marL="629920" lvl="1" indent="-305435"/>
            <a:r>
              <a:rPr lang="en-US" dirty="0">
                <a:ea typeface="+mn-lt"/>
                <a:cs typeface="+mn-lt"/>
              </a:rPr>
              <a:t>The model processes the input and outputs a set of predicted labels with associated confidence scores (e.g., Condition: </a:t>
            </a:r>
            <a:r>
              <a:rPr lang="en-US" dirty="0" err="1">
                <a:ea typeface="+mn-lt"/>
                <a:cs typeface="+mn-lt"/>
              </a:rPr>
              <a:t>Common_Cold</a:t>
            </a:r>
            <a:r>
              <a:rPr lang="en-US" dirty="0">
                <a:ea typeface="+mn-lt"/>
                <a:cs typeface="+mn-lt"/>
              </a:rPr>
              <a:t> (85%), Urgency: </a:t>
            </a:r>
            <a:r>
              <a:rPr lang="en-US" dirty="0" err="1">
                <a:ea typeface="+mn-lt"/>
                <a:cs typeface="+mn-lt"/>
              </a:rPr>
              <a:t>Home_Care</a:t>
            </a:r>
            <a:r>
              <a:rPr lang="en-US" dirty="0">
                <a:ea typeface="+mn-lt"/>
                <a:cs typeface="+mn-lt"/>
              </a:rPr>
              <a:t> (95</a:t>
            </a:r>
            <a:r>
              <a:rPr lang="en-US" dirty="0" smtClean="0">
                <a:ea typeface="+mn-lt"/>
                <a:cs typeface="+mn-lt"/>
              </a:rPr>
              <a:t>%)).</a:t>
            </a:r>
            <a:endParaRPr lang="en-US" dirty="0">
              <a:ea typeface="+mn-lt"/>
              <a:cs typeface="+mn-lt"/>
            </a:endParaRPr>
          </a:p>
          <a:p>
            <a:pPr marL="629920" lvl="1" indent="-305435"/>
            <a:r>
              <a:rPr lang="en-US" dirty="0">
                <a:ea typeface="+mn-lt"/>
                <a:cs typeface="+mn-lt"/>
              </a:rPr>
              <a:t>The application backend then uses these predictions to construct a helpful, structured response for the user, including the probable condition, care recommendations, and the appropriate safety disclaimers.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1" y="1232451"/>
            <a:ext cx="9981061" cy="4292947"/>
          </a:xfrm>
          <a:prstGeom prst="rect">
            <a:avLst/>
          </a:prstGeom>
        </p:spPr>
      </p:pic>
      <p:sp>
        <p:nvSpPr>
          <p:cNvPr id="6" name="TextBox 5"/>
          <p:cNvSpPr txBox="1"/>
          <p:nvPr/>
        </p:nvSpPr>
        <p:spPr>
          <a:xfrm>
            <a:off x="581192" y="5691674"/>
            <a:ext cx="3171894" cy="369332"/>
          </a:xfrm>
          <a:prstGeom prst="rect">
            <a:avLst/>
          </a:prstGeom>
          <a:noFill/>
        </p:spPr>
        <p:txBody>
          <a:bodyPr wrap="none" rtlCol="0">
            <a:spAutoFit/>
          </a:bodyPr>
          <a:lstStyle/>
          <a:p>
            <a:r>
              <a:rPr lang="en-US" dirty="0" smtClean="0"/>
              <a:t>Selection of IBM granite model</a:t>
            </a:r>
            <a:endParaRPr lang="en-US"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p:cNvSpPr txBox="1"/>
          <p:nvPr/>
        </p:nvSpPr>
        <p:spPr>
          <a:xfrm>
            <a:off x="581192" y="5570376"/>
            <a:ext cx="11153608" cy="646331"/>
          </a:xfrm>
          <a:prstGeom prst="rect">
            <a:avLst/>
          </a:prstGeom>
          <a:noFill/>
        </p:spPr>
        <p:txBody>
          <a:bodyPr wrap="square" rtlCol="0">
            <a:spAutoFit/>
          </a:bodyPr>
          <a:lstStyle/>
          <a:p>
            <a:r>
              <a:rPr lang="en-US" dirty="0"/>
              <a:t>The AI agent's interface and its interactions with users, focusing on how it responds to human input by identifying symptoms and providing diagnoses.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232452"/>
            <a:ext cx="9981061" cy="4035296"/>
          </a:xfrm>
          <a:prstGeom prst="rect">
            <a:avLst/>
          </a:prstGeom>
        </p:spPr>
      </p:pic>
    </p:spTree>
    <p:extLst>
      <p:ext uri="{BB962C8B-B14F-4D97-AF65-F5344CB8AC3E}">
        <p14:creationId xmlns:p14="http://schemas.microsoft.com/office/powerpoint/2010/main" val="37563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p:cNvSpPr txBox="1"/>
          <p:nvPr/>
        </p:nvSpPr>
        <p:spPr>
          <a:xfrm>
            <a:off x="581192" y="5315754"/>
            <a:ext cx="5817105" cy="369332"/>
          </a:xfrm>
          <a:prstGeom prst="rect">
            <a:avLst/>
          </a:prstGeom>
          <a:noFill/>
        </p:spPr>
        <p:txBody>
          <a:bodyPr wrap="none" rtlCol="0">
            <a:spAutoFit/>
          </a:bodyPr>
          <a:lstStyle/>
          <a:p>
            <a:r>
              <a:rPr lang="en-US" dirty="0"/>
              <a:t>Deployment and current status of the healthcare AI agent.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1492898"/>
            <a:ext cx="5446383" cy="34429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423" y="1492899"/>
            <a:ext cx="5446385" cy="3442994"/>
          </a:xfrm>
          <a:prstGeom prst="rect">
            <a:avLst/>
          </a:prstGeom>
        </p:spPr>
      </p:pic>
    </p:spTree>
    <p:extLst>
      <p:ext uri="{BB962C8B-B14F-4D97-AF65-F5344CB8AC3E}">
        <p14:creationId xmlns:p14="http://schemas.microsoft.com/office/powerpoint/2010/main" val="36856781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purl.org/dc/dcmitype/"/>
    <ds:schemaRef ds:uri="9162bd5b-4ed9-4da3-b376-05204580ba3f"/>
    <ds:schemaRef ds:uri="http://purl.org/dc/terms/"/>
    <ds:schemaRef ds:uri="http://schemas.microsoft.com/office/2006/documentManagement/types"/>
    <ds:schemaRef ds:uri="http://purl.org/dc/elements/1.1/"/>
    <ds:schemaRef ds:uri="http://schemas.microsoft.com/office/infopath/2007/PartnerControls"/>
    <ds:schemaRef ds:uri="c0fa2617-96bd-425d-8578-e93563fe37c5"/>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383</TotalTime>
  <Words>948</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34</cp:revision>
  <dcterms:created xsi:type="dcterms:W3CDTF">2021-05-26T16:50:10Z</dcterms:created>
  <dcterms:modified xsi:type="dcterms:W3CDTF">2025-08-04T13:48:51Z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