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2"/>
  </p:notesMasterIdLst>
  <p:sldIdLst>
    <p:sldId id="257" r:id="rId2"/>
    <p:sldId id="259" r:id="rId3"/>
    <p:sldId id="260" r:id="rId4"/>
    <p:sldId id="261" r:id="rId5"/>
    <p:sldId id="262" r:id="rId6"/>
    <p:sldId id="266" r:id="rId7"/>
    <p:sldId id="265" r:id="rId8"/>
    <p:sldId id="264" r:id="rId9"/>
    <p:sldId id="267" r:id="rId10"/>
    <p:sldId id="263" r:id="rId11"/>
  </p:sldIdLst>
  <p:sldSz cx="18288000" cy="10287000"/>
  <p:notesSz cx="6858000" cy="9144000"/>
  <p:embeddedFontLst>
    <p:embeddedFont>
      <p:font typeface="Raleway" pitchFamily="2" charset="0"/>
      <p:regular r:id="rId13"/>
      <p:bold r:id="rId14"/>
      <p:italic r:id="rId15"/>
      <p:boldItalic r:id="rId16"/>
    </p:embeddedFont>
    <p:embeddedFont>
      <p:font typeface="Roboto Light" panose="02000000000000000000" pitchFamily="2" charset="0"/>
      <p:regular r:id="rId17"/>
      <p:bold r:id="rId18"/>
      <p:italic r:id="rId19"/>
      <p:boldItalic r:id="rId20"/>
    </p:embeddedFont>
  </p:embeddedFontLst>
  <p:custDataLst>
    <p:tags r:id="rId21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55" userDrawn="1">
          <p15:clr>
            <a:srgbClr val="000000"/>
          </p15:clr>
        </p15:guide>
        <p15:guide id="2" pos="58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00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9"/>
    <p:restoredTop sz="94789"/>
  </p:normalViewPr>
  <p:slideViewPr>
    <p:cSldViewPr snapToGrid="0">
      <p:cViewPr varScale="1">
        <p:scale>
          <a:sx n="47" d="100"/>
          <a:sy n="47" d="100"/>
        </p:scale>
        <p:origin x="596" y="44"/>
      </p:cViewPr>
      <p:guideLst>
        <p:guide orient="horz" pos="655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_FIRST_SLIDE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09652" y="2882068"/>
            <a:ext cx="14068696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1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09652" y="4823012"/>
            <a:ext cx="14044090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68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OP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223962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778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SMALL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8287999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5137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0655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G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A16B800-55C2-CFB0-4AA2-3CBB648B98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1660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FB52679D-00ED-7CE2-017B-041885E86B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background_block">
            <a:extLst>
              <a:ext uri="{FF2B5EF4-FFF2-40B4-BE49-F238E27FC236}">
                <a16:creationId xmlns:a16="http://schemas.microsoft.com/office/drawing/2014/main" id="{7BEEA341-586D-B048-35BC-9616BE85A2D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13842" y="0"/>
            <a:ext cx="57257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146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9601200"/>
            <a:ext cx="18288000" cy="68579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7D4BB170-9F09-7110-3CD4-AF58BD7B65E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8372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_V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1000" y="2747907"/>
            <a:ext cx="4656225" cy="2047037"/>
          </a:xfr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0"/>
            <a:ext cx="36195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357186" y="2747905"/>
            <a:ext cx="4644814" cy="2047037"/>
          </a:xfr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8390" y="2747906"/>
            <a:ext cx="4677648" cy="2047037"/>
          </a:xfr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9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4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_4">
            <a:extLst>
              <a:ext uri="{FF2B5EF4-FFF2-40B4-BE49-F238E27FC236}">
                <a16:creationId xmlns:a16="http://schemas.microsoft.com/office/drawing/2014/main" id="{97130B1B-4ED5-07BD-72B7-007C1D1E0682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25</a:t>
            </a:r>
            <a:endParaRPr dirty="0"/>
          </a:p>
        </p:txBody>
      </p:sp>
      <p:sp>
        <p:nvSpPr>
          <p:cNvPr id="22" name="image_4">
            <a:extLst>
              <a:ext uri="{FF2B5EF4-FFF2-40B4-BE49-F238E27FC236}">
                <a16:creationId xmlns:a16="http://schemas.microsoft.com/office/drawing/2014/main" id="{4D333938-660B-24CF-7672-26505437B26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23</a:t>
            </a:r>
          </a:p>
        </p:txBody>
      </p:sp>
      <p:sp>
        <p:nvSpPr>
          <p:cNvPr id="12" name="content_3">
            <a:extLst>
              <a:ext uri="{FF2B5EF4-FFF2-40B4-BE49-F238E27FC236}">
                <a16:creationId xmlns:a16="http://schemas.microsoft.com/office/drawing/2014/main" id="{4EC85EFB-1D00-34F3-DEFC-3D132152607F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22</a:t>
            </a:r>
            <a:endParaRPr dirty="0"/>
          </a:p>
        </p:txBody>
      </p:sp>
      <p:sp>
        <p:nvSpPr>
          <p:cNvPr id="13" name="image_3">
            <a:extLst>
              <a:ext uri="{FF2B5EF4-FFF2-40B4-BE49-F238E27FC236}">
                <a16:creationId xmlns:a16="http://schemas.microsoft.com/office/drawing/2014/main" id="{EA08CF17-561F-6A45-B311-DF3E79243E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20</a:t>
            </a:r>
          </a:p>
        </p:txBody>
      </p:sp>
      <p:sp>
        <p:nvSpPr>
          <p:cNvPr id="2" name="content_2">
            <a:extLst>
              <a:ext uri="{FF2B5EF4-FFF2-40B4-BE49-F238E27FC236}">
                <a16:creationId xmlns:a16="http://schemas.microsoft.com/office/drawing/2014/main" id="{B72C5E58-53F4-0EA6-D32E-ADEF51F174DB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5" name="image_2">
            <a:extLst>
              <a:ext uri="{FF2B5EF4-FFF2-40B4-BE49-F238E27FC236}">
                <a16:creationId xmlns:a16="http://schemas.microsoft.com/office/drawing/2014/main" id="{548E7E5D-1895-B2EB-B13F-C15207C409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D430C6F0-E30A-7BAF-6C33-C5B5211D4B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887448"/>
            <a:ext cx="18286412" cy="3995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0734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3325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429000"/>
            <a:ext cx="4624475" cy="617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6994357" y="1028700"/>
            <a:ext cx="10374479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hart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969124" y="9601200"/>
            <a:ext cx="10404476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A3D5285-BC74-616C-FC2D-82173282C0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943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5F36563A-2106-69C5-E8E9-27FA96DE80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94357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688175B4-C1B3-DC4A-FC57-AA718C3244C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26546" y="0"/>
            <a:ext cx="559866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217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_block">
            <a:extLst>
              <a:ext uri="{FF2B5EF4-FFF2-40B4-BE49-F238E27FC236}">
                <a16:creationId xmlns:a16="http://schemas.microsoft.com/office/drawing/2014/main" id="{FDEABBCE-427C-A928-7A5F-A6E46759AD5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3429000"/>
            <a:ext cx="4624475" cy="5918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5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BD69A525-8BD0-FB5F-9FB7-C8A123291AF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9426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CHAR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6" y="2263775"/>
            <a:ext cx="14624843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4" y="3429000"/>
            <a:ext cx="14625725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C99C115F-07D7-7960-E7F5-D108DC3DF8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5FFC2887-C1F1-3ECB-D55D-8EC43892E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CHART_ATTRIBUTION</a:t>
            </a:r>
          </a:p>
        </p:txBody>
      </p:sp>
    </p:spTree>
    <p:extLst>
      <p:ext uri="{BB962C8B-B14F-4D97-AF65-F5344CB8AC3E}">
        <p14:creationId xmlns:p14="http://schemas.microsoft.com/office/powerpoint/2010/main" val="47677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st_Slide_FULL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3429000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91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BASIC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4" y="2277035"/>
            <a:ext cx="13968341" cy="732419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Raleway" pitchFamily="2" charset="77"/>
                <a:ea typeface="Raleway" pitchFamily="2" charset="77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3968341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Raleway" pitchFamily="2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75F89250-7C5B-B1F5-8200-8B8C635D3F3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7756372" y="0"/>
            <a:ext cx="531628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21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EXT_HALF_COLO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background_block">
            <a:extLst>
              <a:ext uri="{FF2B5EF4-FFF2-40B4-BE49-F238E27FC236}">
                <a16:creationId xmlns:a16="http://schemas.microsoft.com/office/drawing/2014/main" id="{E0646940-DA1E-5EA3-E796-448F4439F9B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1304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3720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IMAGE_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image">
            <a:extLst>
              <a:ext uri="{FF2B5EF4-FFF2-40B4-BE49-F238E27FC236}">
                <a16:creationId xmlns:a16="http://schemas.microsoft.com/office/drawing/2014/main" id="{94B6F339-EBB5-67F5-7B23-40FE4295796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-1" y="6375"/>
            <a:ext cx="18288001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5" name="transparent_block"/>
          <p:cNvSpPr>
            <a:spLocks noGrp="1"/>
          </p:cNvSpPr>
          <p:nvPr>
            <p:ph type="pic" idx="2" hasCustomPrompt="1"/>
          </p:nvPr>
        </p:nvSpPr>
        <p:spPr>
          <a:xfrm>
            <a:off x="1" y="6375"/>
            <a:ext cx="18287999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9EF8EFC7-DE23-07B9-50F1-01C75247A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1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2671483" y="5869292"/>
            <a:ext cx="13330518" cy="275907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7620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1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AGEND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62458" y="0"/>
            <a:ext cx="505532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7150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3097672A-5659-5B5F-6D5C-F22FA04F334D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4FAB3CEC-34D5-F8C2-2849-CD522F40C8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62458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776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MIDDLE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logo"/>
          <p:cNvSpPr>
            <a:spLocks noGrp="1"/>
          </p:cNvSpPr>
          <p:nvPr>
            <p:ph type="pic" idx="2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06D4F85C-9A50-3DC0-80AA-7315DE0FAC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4" name="background_block">
            <a:extLst>
              <a:ext uri="{FF2B5EF4-FFF2-40B4-BE49-F238E27FC236}">
                <a16:creationId xmlns:a16="http://schemas.microsoft.com/office/drawing/2014/main" id="{38176A5C-D173-4CE5-8B87-A1D02EA54F9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926" y="0"/>
            <a:ext cx="4094909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27D196E1-1554-1258-960F-5C778357F79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239625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958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569A8CA-36B2-E265-E4E7-8A8DF21B36D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27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19738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3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9813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8993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5D679FE-3B60-23E0-8EBD-D3204877DB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040606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395" imgH="394" progId="TCLayout.ActiveDocument.1">
                  <p:embed/>
                </p:oleObj>
              </mc:Choice>
              <mc:Fallback>
                <p:oleObj name="think-cell Slide" r:id="rId22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9075" y="2464225"/>
            <a:ext cx="14625600" cy="7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 err="1"/>
              <a:t>asd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6DCB6-BDD3-0C02-D0C6-B4B53F933815}"/>
              </a:ext>
            </a:extLst>
          </p:cNvPr>
          <p:cNvSpPr txBox="1"/>
          <p:nvPr userDrawn="1"/>
        </p:nvSpPr>
        <p:spPr>
          <a:xfrm>
            <a:off x="931000" y="9601200"/>
            <a:ext cx="518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 Slides GPT Plugin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63" r:id="rId2"/>
    <p:sldLayoutId id="2147483671" r:id="rId3"/>
    <p:sldLayoutId id="2147483673" r:id="rId4"/>
    <p:sldLayoutId id="2147483666" r:id="rId5"/>
    <p:sldLayoutId id="2147483662" r:id="rId6"/>
    <p:sldLayoutId id="2147483664" r:id="rId7"/>
    <p:sldLayoutId id="2147483660" r:id="rId8"/>
    <p:sldLayoutId id="2147483657" r:id="rId9"/>
    <p:sldLayoutId id="2147483665" r:id="rId10"/>
    <p:sldLayoutId id="2147483674" r:id="rId11"/>
    <p:sldLayoutId id="2147483658" r:id="rId12"/>
    <p:sldLayoutId id="2147483661" r:id="rId13"/>
    <p:sldLayoutId id="2147483655" r:id="rId14"/>
    <p:sldLayoutId id="2147483659" r:id="rId15"/>
    <p:sldLayoutId id="2147483656" r:id="rId16"/>
    <p:sldLayoutId id="2147483668" r:id="rId17"/>
    <p:sldLayoutId id="2147483669" r:id="rId18"/>
    <p:sldLayoutId id="2147483672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46962"/>
          </p15:clr>
        </p15:guide>
        <p15:guide id="2" pos="579">
          <p15:clr>
            <a:srgbClr val="E46962"/>
          </p15:clr>
        </p15:guide>
        <p15:guide id="3" pos="10944">
          <p15:clr>
            <a:srgbClr val="E46962"/>
          </p15:clr>
        </p15:guide>
        <p15:guide id="4" orient="horz" pos="648">
          <p15:clr>
            <a:srgbClr val="E46962"/>
          </p15:clr>
        </p15:guide>
        <p15:guide id="5" orient="horz" pos="6048">
          <p15:clr>
            <a:srgbClr val="E46962"/>
          </p15:clr>
        </p15:guide>
        <p15:guide id="6" orient="horz" pos="3240">
          <p15:clr>
            <a:srgbClr val="E46962"/>
          </p15:clr>
        </p15:guide>
        <p15:guide id="7" orient="horz" pos="1267">
          <p15:clr>
            <a:srgbClr val="E46962"/>
          </p15:clr>
        </p15:guide>
        <p15:guide id="8" pos="9792">
          <p15:clr>
            <a:srgbClr val="E46962"/>
          </p15:clr>
        </p15:guide>
        <p15:guide id="9" pos="10080">
          <p15:clr>
            <a:srgbClr val="E46962"/>
          </p15:clr>
        </p15:guide>
        <p15:guide id="10" pos="3855" userDrawn="1">
          <p15:clr>
            <a:srgbClr val="E46962"/>
          </p15:clr>
        </p15:guide>
        <p15:guide id="11" pos="7710" userDrawn="1">
          <p15:clr>
            <a:srgbClr val="E46962"/>
          </p15:clr>
        </p15:guide>
        <p15:guide id="12" orient="horz" pos="2160" userDrawn="1">
          <p15:clr>
            <a:srgbClr val="E46962"/>
          </p15:clr>
        </p15:guide>
        <p15:guide id="13" orient="horz" pos="4310" userDrawn="1">
          <p15:clr>
            <a:srgbClr val="E46962"/>
          </p15:clr>
        </p15:guide>
        <p15:guide id="14" orient="horz" pos="14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unsplash.com/?utm_source=smart%20slides&amp;utm_medium=referral" TargetMode="External"/><Relationship Id="rId5" Type="http://schemas.openxmlformats.org/officeDocument/2006/relationships/hyperlink" Target="https://unsplash.com/@campaign_creators?utm_source=smart%20slides&amp;utm_medium=referral" TargetMode="External"/><Relationship Id="rId4" Type="http://schemas.openxmlformats.org/officeDocument/2006/relationships/hyperlink" Target="https://unsplash.com/photos/person-using-macbook-pro-pypeCEaJeZY?utm_source=smart%20slides&amp;utm_medium=referra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unsplash.com/?utm_source=smart%20slides&amp;utm_medium=referral" TargetMode="External"/><Relationship Id="rId5" Type="http://schemas.openxmlformats.org/officeDocument/2006/relationships/hyperlink" Target="https://unsplash.com/@michael_schiffer_design?utm_source=smart%20slides&amp;utm_medium=referral" TargetMode="External"/><Relationship Id="rId4" Type="http://schemas.openxmlformats.org/officeDocument/2006/relationships/hyperlink" Target="https://unsplash.com/photos/scope-image-13UugSL9q7A?utm_source=smart%20slides&amp;utm_medium=referra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C9221A-92F0-FB9E-57A7-AEB575A5AA4C}"/>
              </a:ext>
            </a:extLst>
          </p:cNvPr>
          <p:cNvSpPr/>
          <p:nvPr/>
        </p:nvSpPr>
        <p:spPr>
          <a:xfrm>
            <a:off x="-12303" y="6383868"/>
            <a:ext cx="18288000" cy="3903132"/>
          </a:xfrm>
          <a:prstGeom prst="rect">
            <a:avLst/>
          </a:prstGeom>
          <a:gradFill flip="none" rotWithShape="1">
            <a:gsLst>
              <a:gs pos="0">
                <a:srgbClr val="8500EA">
                  <a:shade val="30000"/>
                  <a:satMod val="115000"/>
                </a:srgbClr>
              </a:gs>
              <a:gs pos="50000">
                <a:srgbClr val="8500EA">
                  <a:shade val="67500"/>
                  <a:satMod val="115000"/>
                </a:srgbClr>
              </a:gs>
              <a:gs pos="100000">
                <a:srgbClr val="8500E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3600">
                <a:latin typeface="Calibri"/>
              </a:defRPr>
            </a:pPr>
            <a:r>
              <a:rPr lang="en-IN" dirty="0"/>
              <a:t>   Presented by: </a:t>
            </a:r>
            <a:r>
              <a:rPr lang="en-IN" dirty="0" err="1"/>
              <a:t>Sathishsagar</a:t>
            </a:r>
            <a:r>
              <a:rPr lang="en-IN" dirty="0"/>
              <a:t> Chanda</a:t>
            </a:r>
          </a:p>
        </p:txBody>
      </p:sp>
      <p:pic>
        <p:nvPicPr>
          <p:cNvPr id="7" name="Content Placeholder 6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ADF97C43-FFD9-C50D-67C9-5D8F74E3763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8393912" y="9335067"/>
            <a:ext cx="86037" cy="86037"/>
          </a:xfrm>
        </p:spPr>
      </p:pic>
      <p:pic>
        <p:nvPicPr>
          <p:cNvPr id="6" name="Picture Placeholder 5" descr="A purple graph on a black background&#10;&#10;Description automatically generated">
            <a:extLst>
              <a:ext uri="{FF2B5EF4-FFF2-40B4-BE49-F238E27FC236}">
                <a16:creationId xmlns:a16="http://schemas.microsoft.com/office/drawing/2014/main" id="{2323F572-E851-6408-D690-6E087E72846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3960" b="3960"/>
          <a:stretch/>
        </p:blipFill>
        <p:spPr>
          <a:xfrm>
            <a:off x="8231937" y="1028700"/>
            <a:ext cx="1824125" cy="167933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FC5B71-67AB-5D93-A1A4-B95EAE1F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652" y="2882068"/>
            <a:ext cx="14068696" cy="816476"/>
          </a:xfrm>
        </p:spPr>
        <p:txBody>
          <a:bodyPr/>
          <a:lstStyle/>
          <a:p>
            <a:r>
              <a:rPr lang="en-US" sz="4000" dirty="0"/>
              <a:t>Power BI Project-1</a:t>
            </a:r>
            <a:endParaRPr lang="en-US" sz="4000" dirty="0">
              <a:solidFill>
                <a:srgbClr val="8500EA"/>
              </a:solidFill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A0CB6-3056-0571-6877-5914D2B28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9652" y="3698544"/>
            <a:ext cx="14044090" cy="1105468"/>
          </a:xfrm>
        </p:spPr>
        <p:txBody>
          <a:bodyPr/>
          <a:lstStyle/>
          <a:p>
            <a:r>
              <a:rPr lang="en-US" sz="4800" dirty="0"/>
              <a:t>Data Science Job Salaries</a:t>
            </a:r>
            <a:endParaRPr lang="en-US" dirty="0"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9072" y="1205706"/>
            <a:ext cx="13968341" cy="3004649"/>
          </a:xfrm>
        </p:spPr>
        <p:txBody>
          <a:bodyPr/>
          <a:lstStyle/>
          <a:p>
            <a:pPr>
              <a:defRPr sz="3600">
                <a:latin typeface="Calibri"/>
              </a:defRPr>
            </a:pPr>
            <a:r>
              <a:rPr dirty="0"/>
              <a:t>- Power BI effectively visualizes salary trends and job market insights.</a:t>
            </a:r>
          </a:p>
          <a:p>
            <a:pPr>
              <a:defRPr sz="3600">
                <a:latin typeface="Calibri"/>
              </a:defRPr>
            </a:pPr>
            <a:r>
              <a:rPr dirty="0"/>
              <a:t>- Potential improvements: Adding more datasets, industry comparisons.</a:t>
            </a:r>
          </a:p>
          <a:p>
            <a:pPr>
              <a:defRPr sz="3600">
                <a:latin typeface="Calibri"/>
              </a:defRPr>
            </a:pPr>
            <a:r>
              <a:rPr dirty="0"/>
              <a:t>- Next Steps: Share findings with stakeholders and refine analysis.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073" y="264425"/>
            <a:ext cx="13968341" cy="981900"/>
          </a:xfrm>
        </p:spPr>
        <p:txBody>
          <a:bodyPr/>
          <a:lstStyle/>
          <a:p>
            <a:pPr>
              <a:defRPr sz="4600">
                <a:solidFill>
                  <a:srgbClr val="8500EA"/>
                </a:solidFill>
                <a:latin typeface="Calibri"/>
              </a:defRPr>
            </a:pPr>
            <a:r>
              <a:rPr dirty="0"/>
              <a:t>Conclusion &amp; Next Steps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C4D40D-8E38-A47F-AFD0-245FDFBEA14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Analyzing data science job salaries using Power BI.</a:t>
            </a:r>
          </a:p>
          <a:p>
            <a:pPr>
              <a:defRPr sz="3600">
                <a:latin typeface="Calibri"/>
              </a:defRPr>
            </a:pPr>
            <a:r>
              <a:t>Dataset includes columns: work_year, experience_level, employment_type, job_title, salary, employee_residence, job_type, company_location, and company_size.</a:t>
            </a:r>
          </a:p>
          <a:p>
            <a:pPr>
              <a:defRPr sz="3600">
                <a:latin typeface="Calibri"/>
              </a:defRPr>
            </a:pPr>
            <a:r>
              <a:t>Objective: Identify trends in salaries based on job roles, experience, and company attributes.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8500EA"/>
                </a:solidFill>
                <a:latin typeface="Calibri"/>
              </a:defRPr>
            </a:pPr>
            <a:r>
              <a:t>Project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8500EA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pypeCEaJeZY.jp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17819" r="1781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rPr dirty="0"/>
              <a:t>Key Insights:</a:t>
            </a:r>
          </a:p>
          <a:p>
            <a:pPr>
              <a:defRPr sz="3600">
                <a:latin typeface="Calibri"/>
              </a:defRPr>
            </a:pPr>
            <a:r>
              <a:rPr dirty="0"/>
              <a:t>- Higher salaries for remote jobs.</a:t>
            </a:r>
          </a:p>
          <a:p>
            <a:pPr>
              <a:defRPr sz="3600">
                <a:latin typeface="Calibri"/>
              </a:defRPr>
            </a:pPr>
            <a:r>
              <a:rPr dirty="0"/>
              <a:t>- Senior roles dominate total salary distribution.</a:t>
            </a:r>
          </a:p>
          <a:p>
            <a:pPr>
              <a:defRPr sz="3600">
                <a:latin typeface="Calibri"/>
              </a:defRPr>
            </a:pPr>
            <a:r>
              <a:rPr dirty="0"/>
              <a:t>- Employment type impacts salary levels significantly.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4600">
                <a:solidFill>
                  <a:srgbClr val="8500EA"/>
                </a:solidFill>
                <a:latin typeface="Calibri"/>
              </a:defRPr>
            </a:pPr>
            <a:r>
              <a:t>Dashboard: Data Science Job Salaries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11" r="11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>
                <a:hlinkClick r:id="rId4"/>
              </a:rPr>
              <a:t>Photo: person using MacBook Pro</a:t>
            </a:r>
          </a:p>
          <a:p>
            <a:r>
              <a:rPr>
                <a:hlinkClick r:id="rId5"/>
              </a:rPr>
              <a:t>Photo by Campaign Creators</a:t>
            </a:r>
          </a:p>
          <a:p>
            <a:r>
              <a:rPr>
                <a:hlinkClick r:id="rId6"/>
              </a:rPr>
              <a:t>Powered by Unsplash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13UugSL9q7A.jp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20370" r="20370"/>
          <a:stretch>
            <a:fillRect/>
          </a:stretch>
        </p:blipFill>
        <p:spPr>
          <a:xfrm>
            <a:off x="-30955" y="6375"/>
            <a:ext cx="8888352" cy="10287000"/>
          </a:xfr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0314" y="2480152"/>
            <a:ext cx="7489429" cy="5892750"/>
          </a:xfrm>
        </p:spPr>
        <p:txBody>
          <a:bodyPr/>
          <a:lstStyle/>
          <a:p>
            <a:pPr>
              <a:defRPr sz="3600">
                <a:latin typeface="Calibri"/>
              </a:defRPr>
            </a:pPr>
            <a:r>
              <a:rPr dirty="0"/>
              <a:t>Key Insights:</a:t>
            </a:r>
          </a:p>
          <a:p>
            <a:pPr>
              <a:defRPr sz="3600">
                <a:latin typeface="Calibri"/>
              </a:defRPr>
            </a:pPr>
            <a:r>
              <a:rPr dirty="0"/>
              <a:t>- Highest salaries observed in Russia, USA, and New Zealand.</a:t>
            </a:r>
          </a:p>
          <a:p>
            <a:pPr>
              <a:defRPr sz="3600">
                <a:latin typeface="Calibri"/>
              </a:defRPr>
            </a:pPr>
            <a:r>
              <a:rPr dirty="0"/>
              <a:t>- Large companies tend to offer higher salaries.</a:t>
            </a:r>
          </a:p>
          <a:p>
            <a:pPr>
              <a:defRPr sz="3600">
                <a:latin typeface="Calibri"/>
              </a:defRPr>
            </a:pPr>
            <a:r>
              <a:rPr dirty="0"/>
              <a:t>- Top-paying job titles include Data Analytics Lead and Principal Data Engineer.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770314" y="1414924"/>
            <a:ext cx="7489429" cy="1444675"/>
          </a:xfrm>
        </p:spPr>
        <p:txBody>
          <a:bodyPr/>
          <a:lstStyle/>
          <a:p>
            <a:pPr>
              <a:defRPr sz="4600">
                <a:solidFill>
                  <a:srgbClr val="8500EA"/>
                </a:solidFill>
                <a:latin typeface="Calibri"/>
              </a:defRPr>
            </a:pPr>
            <a:r>
              <a:rPr dirty="0"/>
              <a:t>Dashboard: Company Details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11" r="11"/>
          <a:stretch>
            <a:fillRect/>
          </a:stretch>
        </p:blipFill>
        <p:spPr>
          <a:xfrm>
            <a:off x="15997325" y="304549"/>
            <a:ext cx="1371600" cy="137190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>
                <a:hlinkClick r:id="rId4"/>
              </a:rPr>
              <a:t>Photo: scope image</a:t>
            </a:r>
          </a:p>
          <a:p>
            <a:r>
              <a:rPr>
                <a:hlinkClick r:id="rId5"/>
              </a:rPr>
              <a:t>Photo by Michael Schiffer</a:t>
            </a:r>
          </a:p>
          <a:p>
            <a:r>
              <a:rPr>
                <a:hlinkClick r:id="rId6"/>
              </a:rPr>
              <a:t>Powered by Unsplash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solidFill>
            <a:srgbClr val="8500EA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- Experience Level: Executives and seniors earn the highest salaries.</a:t>
            </a:r>
          </a:p>
          <a:p>
            <a:pPr>
              <a:defRPr sz="3600">
                <a:latin typeface="Calibri"/>
              </a:defRPr>
            </a:pPr>
            <a:r>
              <a:t>- Job Type: Remote work offers competitive salaries compared to onsite.</a:t>
            </a:r>
          </a:p>
          <a:p>
            <a:pPr>
              <a:defRPr sz="3600">
                <a:latin typeface="Calibri"/>
              </a:defRPr>
            </a:pPr>
            <a:r>
              <a:t>- Company Size: Large companies offer better compensation packages.</a:t>
            </a:r>
          </a:p>
          <a:p>
            <a:pPr>
              <a:defRPr sz="3600">
                <a:latin typeface="Calibri"/>
              </a:defRPr>
            </a:pPr>
            <a:r>
              <a:t>- Yearly Trend: Salaries have increased over the years.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8500EA"/>
                </a:solidFill>
                <a:latin typeface="Calibri"/>
              </a:defRPr>
            </a:pPr>
            <a:r>
              <a:rPr dirty="0"/>
              <a:t>Key Findings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8500EA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A57C6-0816-38F2-988F-3F904E768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765C36-1A82-5A62-D892-F61ED75C01A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710134" y="1491018"/>
            <a:ext cx="16658791" cy="8376313"/>
          </a:xfr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D7C0237E-CC80-8749-7476-8A7A131B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30" y="402610"/>
            <a:ext cx="13968341" cy="981900"/>
          </a:xfrm>
        </p:spPr>
        <p:txBody>
          <a:bodyPr>
            <a:normAutofit/>
          </a:bodyPr>
          <a:lstStyle/>
          <a:p>
            <a:pPr>
              <a:defRPr sz="4600">
                <a:solidFill>
                  <a:srgbClr val="8500EA"/>
                </a:solidFill>
                <a:latin typeface="Calibri"/>
              </a:defRPr>
            </a:pPr>
            <a:r>
              <a:rPr lang="en-IN" dirty="0"/>
              <a:t>DASHBOARD: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533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45611-DEEC-3CAF-34D1-5E38F99F8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>
            <a:extLst>
              <a:ext uri="{FF2B5EF4-FFF2-40B4-BE49-F238E27FC236}">
                <a16:creationId xmlns:a16="http://schemas.microsoft.com/office/drawing/2014/main" id="{2EAE082C-2703-93C2-8983-DEC52DD26D62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>
          <a:xfrm>
            <a:off x="15335667" y="1001404"/>
            <a:ext cx="1824125" cy="1679331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8F8FF8-B294-188D-C9C3-506C65DC763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723332" y="641001"/>
            <a:ext cx="16379591" cy="9212681"/>
          </a:xfrm>
        </p:spPr>
      </p:pic>
    </p:spTree>
    <p:extLst>
      <p:ext uri="{BB962C8B-B14F-4D97-AF65-F5344CB8AC3E}">
        <p14:creationId xmlns:p14="http://schemas.microsoft.com/office/powerpoint/2010/main" val="168940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C22E74-803E-3373-7255-B5864D26364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919075" y="729471"/>
            <a:ext cx="16277104" cy="9301633"/>
          </a:xfrm>
          <a:solidFill>
            <a:srgbClr val="8500EA"/>
          </a:solidFill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DEE6D-C0F7-99B0-DC15-CC3CD4D06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>
            <a:extLst>
              <a:ext uri="{FF2B5EF4-FFF2-40B4-BE49-F238E27FC236}">
                <a16:creationId xmlns:a16="http://schemas.microsoft.com/office/drawing/2014/main" id="{2BF64829-4C2F-A75E-E584-F551A6777D2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B676FF-2EA6-E41E-14CE-D80BEE2C6C3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750628" y="2471209"/>
            <a:ext cx="14002602" cy="4175251"/>
          </a:xfr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B156C63D-A1F7-6A36-F725-380BEB09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00" y="1028700"/>
            <a:ext cx="13968341" cy="981900"/>
          </a:xfrm>
        </p:spPr>
        <p:txBody>
          <a:bodyPr>
            <a:normAutofit/>
          </a:bodyPr>
          <a:lstStyle/>
          <a:p>
            <a:pPr>
              <a:defRPr sz="4600">
                <a:solidFill>
                  <a:srgbClr val="8500EA"/>
                </a:solidFill>
                <a:latin typeface="Calibri"/>
              </a:defRPr>
            </a:pPr>
            <a:r>
              <a:rPr lang="en-IN" dirty="0"/>
              <a:t>DAX QUERIES: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341484-0B43-D08B-C10C-EB2EE08D318D}"/>
              </a:ext>
            </a:extLst>
          </p:cNvPr>
          <p:cNvSpPr txBox="1"/>
          <p:nvPr/>
        </p:nvSpPr>
        <p:spPr>
          <a:xfrm>
            <a:off x="1078174" y="7107069"/>
            <a:ext cx="149170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+mn-lt"/>
              </a:rPr>
              <a:t>NOTE: Company locations are changed US,HN,NZ,UK to United States, </a:t>
            </a:r>
            <a:r>
              <a:rPr lang="en-IN" sz="2000" dirty="0" err="1">
                <a:latin typeface="+mn-lt"/>
              </a:rPr>
              <a:t>Hangary</a:t>
            </a:r>
            <a:r>
              <a:rPr lang="en-IN" sz="2000" dirty="0">
                <a:latin typeface="+mn-lt"/>
              </a:rPr>
              <a:t>, </a:t>
            </a:r>
            <a:r>
              <a:rPr lang="en-IN" sz="2000" dirty="0" err="1">
                <a:latin typeface="+mn-lt"/>
              </a:rPr>
              <a:t>Newzeland</a:t>
            </a:r>
            <a:r>
              <a:rPr lang="en-IN" sz="2000" dirty="0">
                <a:latin typeface="+mn-lt"/>
              </a:rPr>
              <a:t>, </a:t>
            </a:r>
            <a:r>
              <a:rPr lang="en-IN" sz="2000" dirty="0" err="1">
                <a:latin typeface="+mn-lt"/>
              </a:rPr>
              <a:t>UnitedKindom</a:t>
            </a:r>
            <a:r>
              <a:rPr lang="en-IN" sz="2000" dirty="0">
                <a:latin typeface="+mn-lt"/>
              </a:rPr>
              <a:t>  by using AI</a:t>
            </a:r>
          </a:p>
        </p:txBody>
      </p:sp>
    </p:spTree>
    <p:extLst>
      <p:ext uri="{BB962C8B-B14F-4D97-AF65-F5344CB8AC3E}">
        <p14:creationId xmlns:p14="http://schemas.microsoft.com/office/powerpoint/2010/main" val="4372991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mart Slides 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00EA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296</Words>
  <Application>Microsoft Office PowerPoint</Application>
  <PresentationFormat>Custom</PresentationFormat>
  <Paragraphs>35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Roboto Light</vt:lpstr>
      <vt:lpstr>Raleway</vt:lpstr>
      <vt:lpstr>Arial</vt:lpstr>
      <vt:lpstr>Smart Slides v1</vt:lpstr>
      <vt:lpstr>think-cell Slide</vt:lpstr>
      <vt:lpstr>Power BI Project-1</vt:lpstr>
      <vt:lpstr>Project Overview</vt:lpstr>
      <vt:lpstr>Dashboard: Data Science Job Salaries</vt:lpstr>
      <vt:lpstr>Dashboard: Company Details</vt:lpstr>
      <vt:lpstr>Key Findings</vt:lpstr>
      <vt:lpstr>DASHBOARD:</vt:lpstr>
      <vt:lpstr>PowerPoint Presentation</vt:lpstr>
      <vt:lpstr>PowerPoint Presentation</vt:lpstr>
      <vt:lpstr>DAX QUERIES:</vt:lpstr>
      <vt:lpstr>Conclusion &amp;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cp:lastModifiedBy>Anil Sagar</cp:lastModifiedBy>
  <cp:revision>66</cp:revision>
  <dcterms:modified xsi:type="dcterms:W3CDTF">2025-02-25T09:28:22Z</dcterms:modified>
</cp:coreProperties>
</file>