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3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8288000" cy="10287000"/>
  <p:notesSz cx="6858000" cy="9144000"/>
  <p:embeddedFontLst>
    <p:embeddedFont>
      <p:font typeface="Raleway" pitchFamily="2" charset="0"/>
      <p:regular r:id="rId14"/>
      <p:bold r:id="rId15"/>
      <p:italic r:id="rId16"/>
      <p:boldItalic r:id="rId17"/>
    </p:embeddedFont>
    <p:embeddedFont>
      <p:font typeface="Roboto Light" panose="02000000000000000000" pitchFamily="2" charset="0"/>
      <p:regular r:id="rId18"/>
      <p:bold r:id="rId19"/>
      <p:italic r:id="rId20"/>
      <p:boldItalic r:id="rId21"/>
    </p:embeddedFont>
  </p:embeddedFontLst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55" userDrawn="1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00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29"/>
    <p:restoredTop sz="94789"/>
  </p:normalViewPr>
  <p:slideViewPr>
    <p:cSldViewPr snapToGrid="0">
      <p:cViewPr varScale="1">
        <p:scale>
          <a:sx n="47" d="100"/>
          <a:sy n="47" d="100"/>
        </p:scale>
        <p:origin x="596" y="44"/>
      </p:cViewPr>
      <p:guideLst>
        <p:guide orient="horz" pos="655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rPr lang="en-US"/>
              <a:t>Orders per day of the week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invertIfNegative val="1"/>
          <c:cat>
            <c:strRef>
              <c:f>Sheet1!$A$2:$A$8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262</c:v>
                </c:pt>
                <c:pt idx="1">
                  <c:v>228</c:v>
                </c:pt>
                <c:pt idx="2">
                  <c:v>205</c:v>
                </c:pt>
                <c:pt idx="3">
                  <c:v>239</c:v>
                </c:pt>
                <c:pt idx="4">
                  <c:v>379</c:v>
                </c:pt>
                <c:pt idx="5">
                  <c:v>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1F-4922-A157-4EBB155791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t"/>
      <c:overlay val="1"/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rPr lang="en-IN"/>
              <a:t>Orders per hour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marker>
            <c:symbol val="none"/>
          </c:marker>
          <c:cat>
            <c:strRef>
              <c:f>Sheet1!$A$2:$A$15</c:f>
              <c:strCache>
                <c:ptCount val="14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</c:v>
                </c:pt>
                <c:pt idx="1">
                  <c:v>99</c:v>
                </c:pt>
                <c:pt idx="2">
                  <c:v>199</c:v>
                </c:pt>
                <c:pt idx="3">
                  <c:v>204</c:v>
                </c:pt>
                <c:pt idx="4">
                  <c:v>121</c:v>
                </c:pt>
                <c:pt idx="5">
                  <c:v>170</c:v>
                </c:pt>
                <c:pt idx="6">
                  <c:v>218</c:v>
                </c:pt>
                <c:pt idx="7">
                  <c:v>187</c:v>
                </c:pt>
                <c:pt idx="8">
                  <c:v>194</c:v>
                </c:pt>
                <c:pt idx="9">
                  <c:v>157</c:v>
                </c:pt>
                <c:pt idx="10">
                  <c:v>120</c:v>
                </c:pt>
                <c:pt idx="11">
                  <c:v>55</c:v>
                </c:pt>
                <c:pt idx="1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41-4873-A163-8D95EF660E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title>
      <c:tx>
        <c:rich>
          <a:bodyPr/>
          <a:lstStyle/>
          <a:p>
            <a:r>
              <a:rPr lang="en-IN"/>
              <a:t>Category-wise sales distribution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Classic</c:v>
                </c:pt>
                <c:pt idx="1">
                  <c:v>Supreme</c:v>
                </c:pt>
                <c:pt idx="2">
                  <c:v>Veggie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27.2</c:v>
                </c:pt>
                <c:pt idx="1">
                  <c:v>25.65</c:v>
                </c:pt>
                <c:pt idx="2">
                  <c:v>23.69</c:v>
                </c:pt>
                <c:pt idx="3">
                  <c:v>23.46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21-40F4-A0F9-6F65E5C834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l"/>
      <c:overlay val="1"/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title>
      <c:tx>
        <c:rich>
          <a:bodyPr/>
          <a:lstStyle/>
          <a:p>
            <a:r>
              <a:rPr lang="en-IN"/>
              <a:t>Size-wise sales distribution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Large</c:v>
                </c:pt>
                <c:pt idx="1">
                  <c:v>Medium</c:v>
                </c:pt>
                <c:pt idx="2">
                  <c:v>Small</c:v>
                </c:pt>
                <c:pt idx="3">
                  <c:v>X-Large</c:v>
                </c:pt>
                <c:pt idx="4">
                  <c:v>XX-Large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46.18</c:v>
                </c:pt>
                <c:pt idx="1">
                  <c:v>29.83</c:v>
                </c:pt>
                <c:pt idx="2">
                  <c:v>21.91</c:v>
                </c:pt>
                <c:pt idx="3">
                  <c:v>1.99</c:v>
                </c:pt>
                <c:pt idx="4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B7-4EC9-8F7B-D0C8A7DCE7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l"/>
      <c:overlay val="1"/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_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09652" y="2882068"/>
            <a:ext cx="14068696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1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09652" y="4823012"/>
            <a:ext cx="14044090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8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OP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778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SMALL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8287999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5137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0655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G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A16B800-55C2-CFB0-4AA2-3CBB648B98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1660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background_block">
            <a:extLst>
              <a:ext uri="{FF2B5EF4-FFF2-40B4-BE49-F238E27FC236}">
                <a16:creationId xmlns:a16="http://schemas.microsoft.com/office/drawing/2014/main" id="{7BEEA341-586D-B048-35BC-9616BE85A2D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13842" y="0"/>
            <a:ext cx="57257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146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9601200"/>
            <a:ext cx="18288000" cy="68579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7D4BB170-9F09-7110-3CD4-AF58BD7B65E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8372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_V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9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4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_4">
            <a:extLst>
              <a:ext uri="{FF2B5EF4-FFF2-40B4-BE49-F238E27FC236}">
                <a16:creationId xmlns:a16="http://schemas.microsoft.com/office/drawing/2014/main" id="{97130B1B-4ED5-07BD-72B7-007C1D1E0682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25</a:t>
            </a:r>
            <a:endParaRPr dirty="0"/>
          </a:p>
        </p:txBody>
      </p:sp>
      <p:sp>
        <p:nvSpPr>
          <p:cNvPr id="22" name="image_4">
            <a:extLst>
              <a:ext uri="{FF2B5EF4-FFF2-40B4-BE49-F238E27FC236}">
                <a16:creationId xmlns:a16="http://schemas.microsoft.com/office/drawing/2014/main" id="{4D333938-660B-24CF-7672-26505437B26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23</a:t>
            </a:r>
          </a:p>
        </p:txBody>
      </p:sp>
      <p:sp>
        <p:nvSpPr>
          <p:cNvPr id="12" name="content_3">
            <a:extLst>
              <a:ext uri="{FF2B5EF4-FFF2-40B4-BE49-F238E27FC236}">
                <a16:creationId xmlns:a16="http://schemas.microsoft.com/office/drawing/2014/main" id="{4EC85EFB-1D00-34F3-DEFC-3D132152607F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22</a:t>
            </a:r>
            <a:endParaRPr dirty="0"/>
          </a:p>
        </p:txBody>
      </p:sp>
      <p:sp>
        <p:nvSpPr>
          <p:cNvPr id="13" name="image_3">
            <a:extLst>
              <a:ext uri="{FF2B5EF4-FFF2-40B4-BE49-F238E27FC236}">
                <a16:creationId xmlns:a16="http://schemas.microsoft.com/office/drawing/2014/main" id="{EA08CF17-561F-6A45-B311-DF3E79243E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20</a:t>
            </a:r>
          </a:p>
        </p:txBody>
      </p:sp>
      <p:sp>
        <p:nvSpPr>
          <p:cNvPr id="2" name="content_2">
            <a:extLst>
              <a:ext uri="{FF2B5EF4-FFF2-40B4-BE49-F238E27FC236}">
                <a16:creationId xmlns:a16="http://schemas.microsoft.com/office/drawing/2014/main" id="{B72C5E58-53F4-0EA6-D32E-ADEF51F174DB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5" name="image_2">
            <a:extLst>
              <a:ext uri="{FF2B5EF4-FFF2-40B4-BE49-F238E27FC236}">
                <a16:creationId xmlns:a16="http://schemas.microsoft.com/office/drawing/2014/main" id="{548E7E5D-1895-B2EB-B13F-C15207C40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D430C6F0-E30A-7BAF-6C33-C5B5211D4B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887448"/>
            <a:ext cx="18286412" cy="3995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0734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3325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429000"/>
            <a:ext cx="4624475" cy="617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6994357" y="1028700"/>
            <a:ext cx="10374479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hart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969124" y="9601200"/>
            <a:ext cx="10404476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A3D5285-BC74-616C-FC2D-82173282C0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943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5F36563A-2106-69C5-E8E9-27FA96DE80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94357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688175B4-C1B3-DC4A-FC57-AA718C3244C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26546" y="0"/>
            <a:ext cx="559866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217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_block">
            <a:extLst>
              <a:ext uri="{FF2B5EF4-FFF2-40B4-BE49-F238E27FC236}">
                <a16:creationId xmlns:a16="http://schemas.microsoft.com/office/drawing/2014/main" id="{FDEABBCE-427C-A928-7A5F-A6E46759AD5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3429000"/>
            <a:ext cx="4624475" cy="5918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5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BD69A525-8BD0-FB5F-9FB7-C8A123291AF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9426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CHAR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6" y="2263775"/>
            <a:ext cx="14624843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4" y="3429000"/>
            <a:ext cx="14625725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C99C115F-07D7-7960-E7F5-D108DC3DF8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5FFC2887-C1F1-3ECB-D55D-8EC43892E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CHART_ATTRIBUTION</a:t>
            </a:r>
          </a:p>
        </p:txBody>
      </p:sp>
    </p:spTree>
    <p:extLst>
      <p:ext uri="{BB962C8B-B14F-4D97-AF65-F5344CB8AC3E}">
        <p14:creationId xmlns:p14="http://schemas.microsoft.com/office/powerpoint/2010/main" val="47677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st_Slide_FULL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3429000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1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BASIC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4" y="2277035"/>
            <a:ext cx="13968341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Raleway" pitchFamily="2" charset="77"/>
                <a:ea typeface="Raleway" pitchFamily="2" charset="77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Raleway" pitchFamily="2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75F89250-7C5B-B1F5-8200-8B8C635D3F3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7756372" y="0"/>
            <a:ext cx="531628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1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EXT_HALF_COLO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background_block">
            <a:extLst>
              <a:ext uri="{FF2B5EF4-FFF2-40B4-BE49-F238E27FC236}">
                <a16:creationId xmlns:a16="http://schemas.microsoft.com/office/drawing/2014/main" id="{E0646940-DA1E-5EA3-E796-448F4439F9B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1304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3720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IMAGE_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image">
            <a:extLst>
              <a:ext uri="{FF2B5EF4-FFF2-40B4-BE49-F238E27FC236}">
                <a16:creationId xmlns:a16="http://schemas.microsoft.com/office/drawing/2014/main" id="{94B6F339-EBB5-67F5-7B23-40FE4295796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-1" y="6375"/>
            <a:ext cx="18288001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5" name="transparent_block"/>
          <p:cNvSpPr>
            <a:spLocks noGrp="1"/>
          </p:cNvSpPr>
          <p:nvPr>
            <p:ph type="pic" idx="2" hasCustomPrompt="1"/>
          </p:nvPr>
        </p:nvSpPr>
        <p:spPr>
          <a:xfrm>
            <a:off x="1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9EF8EFC7-DE23-07B9-50F1-01C75247A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2671483" y="5869292"/>
            <a:ext cx="13330518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1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AGEND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3097672A-5659-5B5F-6D5C-F22FA04F334D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4FAB3CEC-34D5-F8C2-2849-CD522F40C8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776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MIDDLE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logo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06D4F85C-9A50-3DC0-80AA-7315DE0FAC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4" name="background_block">
            <a:extLst>
              <a:ext uri="{FF2B5EF4-FFF2-40B4-BE49-F238E27FC236}">
                <a16:creationId xmlns:a16="http://schemas.microsoft.com/office/drawing/2014/main" id="{38176A5C-D173-4CE5-8B87-A1D02EA54F9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27D196E1-1554-1258-960F-5C778357F79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958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27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19738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3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8993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5D679FE-3B60-23E0-8EBD-D3204877DB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040606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395" imgH="394" progId="TCLayout.ActiveDocument.1">
                  <p:embed/>
                </p:oleObj>
              </mc:Choice>
              <mc:Fallback>
                <p:oleObj name="think-cell Slide" r:id="rId22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9075" y="2464225"/>
            <a:ext cx="14625600" cy="7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 err="1"/>
              <a:t>asd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6DCB6-BDD3-0C02-D0C6-B4B53F933815}"/>
              </a:ext>
            </a:extLst>
          </p:cNvPr>
          <p:cNvSpPr txBox="1"/>
          <p:nvPr userDrawn="1"/>
        </p:nvSpPr>
        <p:spPr>
          <a:xfrm>
            <a:off x="931000" y="9601200"/>
            <a:ext cx="518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 Slides GPT Plugin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71" r:id="rId3"/>
    <p:sldLayoutId id="2147483673" r:id="rId4"/>
    <p:sldLayoutId id="2147483666" r:id="rId5"/>
    <p:sldLayoutId id="2147483662" r:id="rId6"/>
    <p:sldLayoutId id="2147483664" r:id="rId7"/>
    <p:sldLayoutId id="2147483660" r:id="rId8"/>
    <p:sldLayoutId id="2147483657" r:id="rId9"/>
    <p:sldLayoutId id="2147483665" r:id="rId10"/>
    <p:sldLayoutId id="2147483674" r:id="rId11"/>
    <p:sldLayoutId id="2147483658" r:id="rId12"/>
    <p:sldLayoutId id="2147483661" r:id="rId13"/>
    <p:sldLayoutId id="2147483655" r:id="rId14"/>
    <p:sldLayoutId id="2147483659" r:id="rId15"/>
    <p:sldLayoutId id="2147483656" r:id="rId16"/>
    <p:sldLayoutId id="2147483668" r:id="rId17"/>
    <p:sldLayoutId id="2147483669" r:id="rId18"/>
    <p:sldLayoutId id="2147483672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46962"/>
          </p15:clr>
        </p15:guide>
        <p15:guide id="2" pos="579">
          <p15:clr>
            <a:srgbClr val="E46962"/>
          </p15:clr>
        </p15:guide>
        <p15:guide id="3" pos="10944">
          <p15:clr>
            <a:srgbClr val="E46962"/>
          </p15:clr>
        </p15:guide>
        <p15:guide id="4" orient="horz" pos="648">
          <p15:clr>
            <a:srgbClr val="E46962"/>
          </p15:clr>
        </p15:guide>
        <p15:guide id="5" orient="horz" pos="6048">
          <p15:clr>
            <a:srgbClr val="E46962"/>
          </p15:clr>
        </p15:guide>
        <p15:guide id="6" orient="horz" pos="3240">
          <p15:clr>
            <a:srgbClr val="E46962"/>
          </p15:clr>
        </p15:guide>
        <p15:guide id="7" orient="horz" pos="1267">
          <p15:clr>
            <a:srgbClr val="E46962"/>
          </p15:clr>
        </p15:guide>
        <p15:guide id="8" pos="9792">
          <p15:clr>
            <a:srgbClr val="E46962"/>
          </p15:clr>
        </p15:guide>
        <p15:guide id="9" pos="10080">
          <p15:clr>
            <a:srgbClr val="E46962"/>
          </p15:clr>
        </p15:guide>
        <p15:guide id="10" pos="3855" userDrawn="1">
          <p15:clr>
            <a:srgbClr val="E46962"/>
          </p15:clr>
        </p15:guide>
        <p15:guide id="11" pos="7710" userDrawn="1">
          <p15:clr>
            <a:srgbClr val="E46962"/>
          </p15:clr>
        </p15:guide>
        <p15:guide id="12" orient="horz" pos="2160" userDrawn="1">
          <p15:clr>
            <a:srgbClr val="E46962"/>
          </p15:clr>
        </p15:guide>
        <p15:guide id="13" orient="horz" pos="4310" userDrawn="1">
          <p15:clr>
            <a:srgbClr val="E46962"/>
          </p15:clr>
        </p15:guide>
        <p15:guide id="14" orient="horz" pos="14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unsplash.com/?utm_source=smart%20slides&amp;utm_medium=referral" TargetMode="External"/><Relationship Id="rId5" Type="http://schemas.openxmlformats.org/officeDocument/2006/relationships/hyperlink" Target="https://unsplash.com/@shaianramesht?utm_source=smart%20slides&amp;utm_medium=referral" TargetMode="External"/><Relationship Id="rId4" Type="http://schemas.openxmlformats.org/officeDocument/2006/relationships/hyperlink" Target="https://unsplash.com/photos/selective-focus-photography-of-two-pizzas-exSEmuA7R7k?utm_source=smart%20slides&amp;utm_medium=referra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unsplash.com/?utm_source=smart%20slides&amp;utm_medium=referral" TargetMode="External"/><Relationship Id="rId5" Type="http://schemas.openxmlformats.org/officeDocument/2006/relationships/hyperlink" Target="https://unsplash.com/@cathalmacan?utm_source=smart%20slides&amp;utm_medium=referral" TargetMode="External"/><Relationship Id="rId4" Type="http://schemas.openxmlformats.org/officeDocument/2006/relationships/hyperlink" Target="https://unsplash.com/photos/man-standing-beside-fireplace-facing-backwards-CJAKsppS2co?utm_source=smart%20slides&amp;utm_medium=referra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C9221A-92F0-FB9E-57A7-AEB575A5AA4C}"/>
              </a:ext>
            </a:extLst>
          </p:cNvPr>
          <p:cNvSpPr/>
          <p:nvPr/>
        </p:nvSpPr>
        <p:spPr>
          <a:xfrm>
            <a:off x="0" y="6397516"/>
            <a:ext cx="18288000" cy="3903132"/>
          </a:xfrm>
          <a:prstGeom prst="rect">
            <a:avLst/>
          </a:prstGeom>
          <a:gradFill flip="none" rotWithShape="1">
            <a:gsLst>
              <a:gs pos="0">
                <a:srgbClr val="8500EA">
                  <a:shade val="30000"/>
                  <a:satMod val="115000"/>
                </a:srgbClr>
              </a:gs>
              <a:gs pos="50000">
                <a:srgbClr val="8500EA">
                  <a:shade val="67500"/>
                  <a:satMod val="115000"/>
                </a:srgbClr>
              </a:gs>
              <a:gs pos="100000">
                <a:srgbClr val="8500E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/>
              <a:t>Presented by: </a:t>
            </a:r>
            <a:r>
              <a:rPr lang="en-IN" sz="2800" dirty="0" err="1"/>
              <a:t>Sathishsagar</a:t>
            </a:r>
            <a:r>
              <a:rPr lang="en-IN" sz="2800" dirty="0"/>
              <a:t> Chanda</a:t>
            </a:r>
            <a:endParaRPr lang="en-US" sz="2800" dirty="0"/>
          </a:p>
        </p:txBody>
      </p:sp>
      <p:pic>
        <p:nvPicPr>
          <p:cNvPr id="7" name="Content Placeholder 6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ADF97C43-FFD9-C50D-67C9-5D8F74E3763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 flipH="1" flipV="1">
            <a:off x="19611833" y="7355257"/>
            <a:ext cx="122830" cy="122830"/>
          </a:xfrm>
        </p:spPr>
      </p:pic>
      <p:pic>
        <p:nvPicPr>
          <p:cNvPr id="6" name="Picture Placeholder 5" descr="A purple graph on a black background&#10;&#10;Description automatically generated">
            <a:extLst>
              <a:ext uri="{FF2B5EF4-FFF2-40B4-BE49-F238E27FC236}">
                <a16:creationId xmlns:a16="http://schemas.microsoft.com/office/drawing/2014/main" id="{2323F572-E851-6408-D690-6E087E72846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3960" b="3960"/>
          <a:stretch/>
        </p:blipFill>
        <p:spPr>
          <a:xfrm>
            <a:off x="8231937" y="1028700"/>
            <a:ext cx="1824125" cy="167933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FC5B71-67AB-5D93-A1A4-B95EAE1F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Pizza Sales Analysis</a:t>
            </a:r>
            <a:endParaRPr lang="en-US" dirty="0">
              <a:solidFill>
                <a:srgbClr val="7030A0"/>
              </a:solidFill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A0CB6-3056-0571-6877-5914D2B28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9652" y="5143500"/>
            <a:ext cx="14044090" cy="83909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MS-EXCEL Project - 3</a:t>
            </a:r>
            <a:endParaRPr lang="en-US" dirty="0"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6E800-B5D1-3731-8C98-49D996DF4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>
            <a:extLst>
              <a:ext uri="{FF2B5EF4-FFF2-40B4-BE49-F238E27FC236}">
                <a16:creationId xmlns:a16="http://schemas.microsoft.com/office/drawing/2014/main" id="{664406CD-AB31-8596-CC3E-3C2E0973559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8ADD1-C278-21E7-3B83-B915D7788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074" y="2277036"/>
            <a:ext cx="13968341" cy="21175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defRPr sz="3600">
                <a:latin typeface="Calibri"/>
              </a:defRPr>
            </a:pPr>
            <a:r>
              <a:rPr lang="en-IN" dirty="0"/>
              <a:t>Added </a:t>
            </a:r>
            <a:r>
              <a:rPr lang="en-IN" dirty="0" err="1"/>
              <a:t>total_oders</a:t>
            </a:r>
            <a:r>
              <a:rPr lang="en-IN" dirty="0"/>
              <a:t> column by writing =1/COUNTIF(B:B,[@[order_id]])</a:t>
            </a:r>
          </a:p>
          <a:p>
            <a:pPr>
              <a:buFont typeface="Wingdings" panose="05000000000000000000" pitchFamily="2" charset="2"/>
              <a:buChar char="§"/>
              <a:defRPr sz="3600">
                <a:latin typeface="Calibri"/>
              </a:defRPr>
            </a:pPr>
            <a:r>
              <a:rPr lang="en-IN" dirty="0"/>
              <a:t>Added </a:t>
            </a:r>
            <a:r>
              <a:rPr lang="en-IN" dirty="0" err="1"/>
              <a:t>order_day</a:t>
            </a:r>
            <a:r>
              <a:rPr lang="en-IN" dirty="0"/>
              <a:t> column by writing =TEXT([@[order_date]],"dddd")</a:t>
            </a:r>
          </a:p>
          <a:p>
            <a:pPr marL="76200" indent="0">
              <a:buNone/>
              <a:defRPr sz="3600">
                <a:latin typeface="Calibri"/>
              </a:defRPr>
            </a:pPr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5806E3-9707-F059-AA96-3D44FE07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8500EA"/>
                </a:solidFill>
                <a:latin typeface="Calibri"/>
              </a:defRPr>
            </a:pPr>
            <a:r>
              <a:rPr lang="en-IN" dirty="0"/>
              <a:t>Dax Queries: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11E7AB-80B4-97BA-B475-496828C0738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solidFill>
            <a:srgbClr val="8500EA"/>
          </a:solidFill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5387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B5A7F-8617-64FD-D0ED-1257FCA15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>
            <a:extLst>
              <a:ext uri="{FF2B5EF4-FFF2-40B4-BE49-F238E27FC236}">
                <a16:creationId xmlns:a16="http://schemas.microsoft.com/office/drawing/2014/main" id="{6DAA9839-4267-47D2-B211-B63F2BBA4E2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F7FCC-D781-7E05-6AD6-86ED38AEE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Friday and Saturday are the busiest days.</a:t>
            </a:r>
          </a:p>
          <a:p>
            <a:pPr>
              <a:defRPr sz="3600">
                <a:latin typeface="Calibri"/>
              </a:defRPr>
            </a:pPr>
            <a:r>
              <a:t>Large pizzas are the most popular size.</a:t>
            </a:r>
          </a:p>
          <a:p>
            <a:pPr>
              <a:defRPr sz="3600">
                <a:latin typeface="Calibri"/>
              </a:defRPr>
            </a:pPr>
            <a:r>
              <a:t>Classic pizzas generate the most revenue.</a:t>
            </a:r>
          </a:p>
          <a:p>
            <a:pPr>
              <a:defRPr sz="3600">
                <a:latin typeface="Calibri"/>
              </a:defRPr>
            </a:pPr>
            <a:r>
              <a:t>Optimizing stock for peak hours can boost sales.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F7FEB7-A667-8151-A5CF-1593A104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8500EA"/>
                </a:solidFill>
                <a:latin typeface="Calibri"/>
              </a:defRPr>
            </a:pPr>
            <a:r>
              <a:t>Conclusion &amp; Insights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D8CCB4-0DE9-BAF1-E316-641DD94EA3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solidFill>
            <a:srgbClr val="8500EA"/>
          </a:solidFill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760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Understanding customer ordering patterns, best-selling pizzas, and peak sales times to optimize sales and inventory management.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8500EA"/>
                </a:solidFill>
                <a:latin typeface="Calibri"/>
              </a:defRPr>
            </a:pPr>
            <a:r>
              <a:t>Problem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8500EA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exSEmuA7R7k.jp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12500" b="12500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Total Revenue: $71,402.75</a:t>
            </a:r>
          </a:p>
          <a:p>
            <a:pPr>
              <a:defRPr sz="3600">
                <a:latin typeface="Calibri"/>
              </a:defRPr>
            </a:pPr>
            <a:r>
              <a:t>Total Pizzas Sold: 4,328</a:t>
            </a:r>
          </a:p>
          <a:p>
            <a:pPr>
              <a:defRPr sz="3600">
                <a:latin typeface="Calibri"/>
              </a:defRPr>
            </a:pPr>
            <a:r>
              <a:t>Average Order Price: $38.53</a:t>
            </a:r>
          </a:p>
          <a:p>
            <a:pPr>
              <a:defRPr sz="3600">
                <a:latin typeface="Calibri"/>
              </a:defRPr>
            </a:pPr>
            <a:r>
              <a:t>Total Orders: 1,853</a:t>
            </a:r>
          </a:p>
          <a:p>
            <a:pPr>
              <a:defRPr sz="3600">
                <a:latin typeface="Calibri"/>
              </a:defRPr>
            </a:pPr>
            <a:r>
              <a:t>Average Pizzas Per Order: 2.34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8500EA"/>
                </a:solidFill>
                <a:latin typeface="Calibri"/>
              </a:defRPr>
            </a:pPr>
            <a:r>
              <a:t>Key Metrics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11" r="11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>
                <a:hlinkClick r:id="rId4"/>
              </a:rPr>
              <a:t>Photo: selective focus photography of two pizzas</a:t>
            </a:r>
          </a:p>
          <a:p>
            <a:r>
              <a:rPr>
                <a:hlinkClick r:id="rId5"/>
              </a:rPr>
              <a:t>Photo by shayan ramesht</a:t>
            </a:r>
          </a:p>
          <a:p>
            <a:r>
              <a:rPr>
                <a:hlinkClick r:id="rId6"/>
              </a:rPr>
              <a:t>Powered by Unsplash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Sales peak on Fridays and Saturdays.</a:t>
            </a:r>
          </a:p>
          <a:p>
            <a:pPr>
              <a:defRPr sz="3600">
                <a:latin typeface="Calibri"/>
              </a:defRPr>
            </a:pPr>
            <a:r>
              <a:t>Lowest sales occur on Tuesdays.</a:t>
            </a:r>
          </a:p>
          <a:p>
            <a:pPr>
              <a:defRPr sz="3600">
                <a:latin typeface="Calibri"/>
              </a:defRPr>
            </a:pPr>
            <a:r>
              <a:t>Friday has the highest number of orders (379).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8500EA"/>
                </a:solidFill>
                <a:latin typeface="Calibri"/>
              </a:defRPr>
            </a:pPr>
            <a:r>
              <a:t>Daily Sales Trend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3"/>
          </p:nvPr>
        </p:nvPicPr>
        <p:blipFill>
          <a:blip r:embed="rId2"/>
          <a:srcRect l="11" r="11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defRPr>
                <a:latin typeface="Calibri"/>
              </a:defRPr>
            </a:pPr>
            <a:r>
              <a:t>Power BI Dashboard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Daily Trend for Total Orders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solidFill>
            <a:srgbClr val="8500EA"/>
          </a:solidFill>
        </p:spPr>
        <p:txBody>
          <a:bodyPr/>
          <a:lstStyle/>
          <a:p>
            <a:endParaRPr/>
          </a:p>
        </p:txBody>
      </p:sp>
      <p:graphicFrame>
        <p:nvGraphicFramePr>
          <p:cNvPr id="9" name="Char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417552"/>
              </p:ext>
            </p:extLst>
          </p:nvPr>
        </p:nvGraphicFramePr>
        <p:xfrm>
          <a:off x="5896496" y="3254375"/>
          <a:ext cx="10368000" cy="59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solidFill>
            <a:srgbClr val="8500EA"/>
          </a:solidFill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Peak ordering hours: 12 PM - 1 PM and 4 PM - 8 PM.</a:t>
            </a:r>
          </a:p>
          <a:p>
            <a:pPr>
              <a:defRPr sz="3600">
                <a:latin typeface="Calibri"/>
              </a:defRPr>
            </a:pPr>
            <a:r>
              <a:t>Lowest orders at 10 AM and after 10 PM.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8500EA"/>
                </a:solidFill>
                <a:latin typeface="Calibri"/>
              </a:defRPr>
            </a:pPr>
            <a:r>
              <a:t>Hourly Sales Trend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3"/>
          </p:nvPr>
        </p:nvPicPr>
        <p:blipFill>
          <a:blip r:embed="rId2"/>
          <a:srcRect l="11" r="11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Hourly Trend for Total Orders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defRPr>
                <a:latin typeface="Calibri"/>
              </a:defRPr>
            </a:pPr>
            <a:r>
              <a:t>Power BI Dashboard</a:t>
            </a:r>
          </a:p>
        </p:txBody>
      </p:sp>
      <p:graphicFrame>
        <p:nvGraphicFramePr>
          <p:cNvPr id="9" name="Char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31464"/>
              </p:ext>
            </p:extLst>
          </p:nvPr>
        </p:nvGraphicFramePr>
        <p:xfrm>
          <a:off x="919075" y="3254375"/>
          <a:ext cx="10368000" cy="59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Classic pizzas contribute the most sales (27.2%).</a:t>
            </a:r>
          </a:p>
          <a:p>
            <a:pPr>
              <a:defRPr sz="3600">
                <a:latin typeface="Calibri"/>
              </a:defRPr>
            </a:pPr>
            <a:r>
              <a:t>Supreme and Veggie categories follow closely.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8500EA"/>
                </a:solidFill>
                <a:latin typeface="Calibri"/>
              </a:defRPr>
            </a:pPr>
            <a:r>
              <a:t>Sales by Pizza Category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3"/>
          </p:nvPr>
        </p:nvPicPr>
        <p:blipFill>
          <a:blip r:embed="rId2"/>
          <a:srcRect l="11" r="11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defRPr>
                <a:latin typeface="Calibri"/>
              </a:defRPr>
            </a:pPr>
            <a:r>
              <a:t>Power BI Dashboard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% Sales by Pizza Category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solidFill>
            <a:srgbClr val="8500EA"/>
          </a:solidFill>
        </p:spPr>
        <p:txBody>
          <a:bodyPr/>
          <a:lstStyle/>
          <a:p>
            <a:endParaRPr/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7023600" y="3430799"/>
          <a:ext cx="10368000" cy="59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solidFill>
            <a:srgbClr val="8500EA"/>
          </a:solidFill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Large pizzas contribute the highest sales (46.18%).</a:t>
            </a:r>
          </a:p>
          <a:p>
            <a:pPr>
              <a:defRPr sz="3600">
                <a:latin typeface="Calibri"/>
              </a:defRPr>
            </a:pPr>
            <a:r>
              <a:t>XX-Large pizzas have the least share (0.15%).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8500EA"/>
                </a:solidFill>
                <a:latin typeface="Calibri"/>
              </a:defRPr>
            </a:pPr>
            <a:r>
              <a:t>Sales by Pizza Size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3"/>
          </p:nvPr>
        </p:nvPicPr>
        <p:blipFill>
          <a:blip r:embed="rId2"/>
          <a:srcRect l="11" r="11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% Sales by Pizza Sizes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defRPr>
                <a:latin typeface="Calibri"/>
              </a:defRPr>
            </a:pPr>
            <a:r>
              <a:t>Power BI Dashboard</a:t>
            </a:r>
          </a:p>
        </p:txBody>
      </p:sp>
      <p:graphicFrame>
        <p:nvGraphicFramePr>
          <p:cNvPr id="9" name="Char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082100"/>
              </p:ext>
            </p:extLst>
          </p:nvPr>
        </p:nvGraphicFramePr>
        <p:xfrm>
          <a:off x="919075" y="3429000"/>
          <a:ext cx="10368000" cy="59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CJAKsppS2co.jp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0370" r="20370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Top-selling pizzas: Classic Deluxe, Chicken Pizza, Pepperoni Pizza.</a:t>
            </a:r>
          </a:p>
          <a:p>
            <a:pPr>
              <a:defRPr sz="3600">
                <a:latin typeface="Calibri"/>
              </a:defRPr>
            </a:pPr>
            <a:r>
              <a:t>Least-selling pizzas: Soppressata, Brie Carre, Chicken Pesto.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8500EA"/>
                </a:solidFill>
                <a:latin typeface="Calibri"/>
              </a:defRPr>
            </a:pPr>
            <a:r>
              <a:t>Best and Worst Sellers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11" r="11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>
                <a:hlinkClick r:id="rId4"/>
              </a:rPr>
              <a:t>Photo: man standing beside fireplace facing backwards</a:t>
            </a:r>
          </a:p>
          <a:p>
            <a:r>
              <a:rPr>
                <a:hlinkClick r:id="rId5"/>
              </a:rPr>
              <a:t>Photo by Cathal Mac an Bheatha</a:t>
            </a:r>
          </a:p>
          <a:p>
            <a:r>
              <a:rPr>
                <a:hlinkClick r:id="rId6"/>
              </a:rPr>
              <a:t>Powered by Unsplash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solidFill>
            <a:srgbClr val="8500EA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8171" y="51918"/>
            <a:ext cx="13968341" cy="981900"/>
          </a:xfrm>
        </p:spPr>
        <p:txBody>
          <a:bodyPr/>
          <a:lstStyle/>
          <a:p>
            <a:pPr>
              <a:defRPr sz="4600">
                <a:solidFill>
                  <a:srgbClr val="8500EA"/>
                </a:solidFill>
                <a:latin typeface="Calibri"/>
              </a:defRPr>
            </a:pPr>
            <a:r>
              <a:rPr lang="en-IN" dirty="0"/>
              <a:t>Dashboard:</a:t>
            </a:r>
            <a:endParaRPr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A47DB9-FBF6-BAFD-1B2B-0F6BC61B1B3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82388" y="878575"/>
            <a:ext cx="15954233" cy="9056996"/>
          </a:xfrm>
          <a:solidFill>
            <a:srgbClr val="8500EA"/>
          </a:solidFill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mart Slides 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00EA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340</Words>
  <Application>Microsoft Office PowerPoint</Application>
  <PresentationFormat>Custom</PresentationFormat>
  <Paragraphs>54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Wingdings</vt:lpstr>
      <vt:lpstr>Arial</vt:lpstr>
      <vt:lpstr>Calibri</vt:lpstr>
      <vt:lpstr>Roboto Light</vt:lpstr>
      <vt:lpstr>Raleway</vt:lpstr>
      <vt:lpstr>Smart Slides v1</vt:lpstr>
      <vt:lpstr>think-cell Slide</vt:lpstr>
      <vt:lpstr>Pizza Sales Analysis</vt:lpstr>
      <vt:lpstr>Problem Statement</vt:lpstr>
      <vt:lpstr>Key Metrics</vt:lpstr>
      <vt:lpstr>Daily Sales Trend</vt:lpstr>
      <vt:lpstr>Hourly Sales Trend</vt:lpstr>
      <vt:lpstr>Sales by Pizza Category</vt:lpstr>
      <vt:lpstr>Sales by Pizza Size</vt:lpstr>
      <vt:lpstr>Best and Worst Sellers</vt:lpstr>
      <vt:lpstr>Dashboard:</vt:lpstr>
      <vt:lpstr>Dax Queries:</vt:lpstr>
      <vt:lpstr>Conclusion &amp;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cp:lastModifiedBy>Anil Sagar</cp:lastModifiedBy>
  <cp:revision>65</cp:revision>
  <dcterms:modified xsi:type="dcterms:W3CDTF">2025-02-25T09:51:43Z</dcterms:modified>
</cp:coreProperties>
</file>