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80" r:id="rId3"/>
    <p:sldId id="281" r:id="rId4"/>
    <p:sldId id="282" r:id="rId5"/>
    <p:sldId id="283" r:id="rId6"/>
    <p:sldId id="284" r:id="rId7"/>
    <p:sldId id="285" r:id="rId8"/>
    <p:sldId id="286" r:id="rId9"/>
    <p:sldId id="287" r:id="rId10"/>
    <p:sldId id="288" r:id="rId11"/>
    <p:sldId id="289" r:id="rId12"/>
    <p:sldId id="291" r:id="rId13"/>
    <p:sldId id="292" r:id="rId14"/>
    <p:sldId id="293" r:id="rId15"/>
    <p:sldId id="294" r:id="rId16"/>
    <p:sldId id="295" r:id="rId17"/>
    <p:sldId id="296" r:id="rId18"/>
    <p:sldId id="297" r:id="rId19"/>
    <p:sldId id="298" r:id="rId20"/>
    <p:sldId id="299" r:id="rId21"/>
    <p:sldId id="300" r:id="rId22"/>
    <p:sldId id="301"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4" name=""/>
        <p:cNvGrpSpPr/>
        <p:nvPr/>
      </p:nvGrpSpPr>
      <p:grpSpPr>
        <a:xfrm>
          <a:off x="0" y="0"/>
          <a:ext cx="0" cy="0"/>
          <a:chOff x="0" y="0"/>
          <a:chExt cx="0" cy="0"/>
        </a:xfrm>
      </p:grpSpPr>
      <p:sp>
        <p:nvSpPr>
          <p:cNvPr id="104872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26-09-2024</a:t>
            </a:fld>
            <a:endParaRPr lang="en-IN"/>
          </a:p>
        </p:txBody>
      </p:sp>
      <p:sp>
        <p:nvSpPr>
          <p:cNvPr id="104872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2" name=""/>
        <p:cNvGrpSpPr/>
        <p:nvPr/>
      </p:nvGrpSpPr>
      <p:grpSpPr>
        <a:xfrm>
          <a:off x="0" y="0"/>
          <a:ext cx="0" cy="0"/>
          <a:chOff x="0" y="0"/>
          <a:chExt cx="0" cy="0"/>
        </a:xfrm>
      </p:grpSpPr>
      <p:sp>
        <p:nvSpPr>
          <p:cNvPr id="104871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1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3" name=""/>
        <p:cNvGrpSpPr/>
        <p:nvPr/>
      </p:nvGrpSpPr>
      <p:grpSpPr>
        <a:xfrm>
          <a:off x="0" y="0"/>
          <a:ext cx="0" cy="0"/>
          <a:chOff x="0" y="0"/>
          <a:chExt cx="0" cy="0"/>
        </a:xfrm>
      </p:grpSpPr>
      <p:sp>
        <p:nvSpPr>
          <p:cNvPr id="104871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72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dirty="0" sz="2400" lang="en-US"/>
              <a:t>STUDENT NAME</a:t>
            </a:r>
            <a:r>
              <a:rPr dirty="0" sz="2400" lang="en-AI"/>
              <a:t>   </a:t>
            </a:r>
            <a:r>
              <a:rPr dirty="0" sz="2400" lang="en-US"/>
              <a:t>:</a:t>
            </a:r>
            <a:r>
              <a:rPr dirty="0" sz="2400" lang="en-AI"/>
              <a:t>  </a:t>
            </a:r>
            <a:r>
              <a:rPr dirty="0" sz="2400" lang="en-US"/>
              <a:t>S</a:t>
            </a:r>
            <a:r>
              <a:rPr dirty="0" sz="2400" lang="en-US"/>
              <a:t>a</a:t>
            </a:r>
            <a:r>
              <a:rPr dirty="0" sz="2400" lang="en-US"/>
              <a:t>t</a:t>
            </a:r>
            <a:r>
              <a:rPr dirty="0" sz="2400" lang="en-US"/>
              <a:t>h</a:t>
            </a:r>
            <a:r>
              <a:rPr dirty="0" sz="2400" lang="en-US"/>
              <a:t>i</a:t>
            </a:r>
            <a:r>
              <a:rPr dirty="0" sz="2400" lang="en-US"/>
              <a:t>s</a:t>
            </a:r>
            <a:r>
              <a:rPr dirty="0" sz="2400" lang="en-US"/>
              <a:t>h</a:t>
            </a:r>
            <a:r>
              <a:rPr dirty="0" sz="2400" lang="en-US"/>
              <a:t>.</a:t>
            </a:r>
            <a:r>
              <a:rPr dirty="0" sz="2400" lang="en-US"/>
              <a:t>V</a:t>
            </a:r>
            <a:endParaRPr dirty="0" sz="2800" lang="en-AI"/>
          </a:p>
          <a:p>
            <a:r>
              <a:rPr dirty="0" sz="2400" lang="en-US"/>
              <a:t>REGISTER NO</a:t>
            </a:r>
            <a:r>
              <a:rPr dirty="0" sz="2400" lang="en-AI"/>
              <a:t>        </a:t>
            </a:r>
            <a:r>
              <a:rPr dirty="0" sz="2400" lang="en-US"/>
              <a:t>:</a:t>
            </a:r>
            <a:r>
              <a:rPr dirty="0" sz="2400" lang="en-AI"/>
              <a:t>  </a:t>
            </a:r>
            <a:r>
              <a:rPr dirty="0" sz="2400" lang="en-US"/>
              <a:t>22011110410</a:t>
            </a:r>
            <a:r>
              <a:rPr dirty="0" sz="2400" lang="en-US"/>
              <a:t>4</a:t>
            </a:r>
            <a:r>
              <a:rPr dirty="0" sz="2400" lang="en-US"/>
              <a:t>1</a:t>
            </a:r>
            <a:endParaRPr dirty="0" sz="2800" lang="en-AI"/>
          </a:p>
          <a:p>
            <a:r>
              <a:rPr dirty="0" sz="2400" lang="en-AI"/>
              <a:t>NM ID                     : </a:t>
            </a:r>
            <a:r>
              <a:rPr dirty="0" sz="2400" lang="en-IN"/>
              <a:t>asunm111unm11122011110410</a:t>
            </a:r>
            <a:r>
              <a:rPr dirty="0" sz="2400" lang="en-US"/>
              <a:t>4</a:t>
            </a:r>
            <a:r>
              <a:rPr dirty="0" sz="2400" lang="en-US"/>
              <a:t>1</a:t>
            </a:r>
            <a:endParaRPr dirty="0" sz="2800" lang="en-US"/>
          </a:p>
          <a:p>
            <a:r>
              <a:rPr dirty="0" sz="2400" lang="en-US"/>
              <a:t>DEPARTMENT</a:t>
            </a:r>
            <a:r>
              <a:rPr dirty="0" sz="2400" lang="en-AI"/>
              <a:t>       </a:t>
            </a:r>
            <a:r>
              <a:rPr dirty="0" sz="2400" lang="en-US"/>
              <a:t>:</a:t>
            </a:r>
            <a:r>
              <a:rPr dirty="0" sz="2400" lang="en-AI"/>
              <a:t>   B.COM (</a:t>
            </a:r>
            <a:r>
              <a:rPr sz="2400" lang="en-IN"/>
              <a:t>co operation</a:t>
            </a:r>
            <a:r>
              <a:rPr sz="2400" lang="en-AI"/>
              <a:t>) </a:t>
            </a:r>
            <a:r>
              <a:rPr dirty="0" sz="2400" lang="en-AI"/>
              <a:t>3rd YEAR</a:t>
            </a:r>
            <a:endParaRPr dirty="0" sz="2800" lang="en-US"/>
          </a:p>
          <a:p>
            <a:r>
              <a:rPr dirty="0" sz="2400" lang="en-US"/>
              <a:t>COLLEGE</a:t>
            </a:r>
            <a:r>
              <a:rPr dirty="0" sz="2400" lang="en-AI"/>
              <a:t>                :   L. N GOVERNMENT COLLEGE PONNERI</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55332" y="1295400"/>
            <a:ext cx="9877921" cy="50698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DATA COLLECTION</a:t>
            </a:r>
          </a:p>
          <a:p>
            <a:pPr algn="l"/>
            <a:r>
              <a:rPr dirty="0" sz="2400" lang="en-AI">
                <a:latin typeface="Times New Roman" panose="02020603050405020304" pitchFamily="18" charset="0"/>
                <a:cs typeface="Times New Roman" panose="02020603050405020304" pitchFamily="18" charset="0"/>
              </a:rPr>
              <a:t>1.EDUNET DASH BOARD DOWNLOAD</a:t>
            </a:r>
          </a:p>
          <a:p>
            <a:pPr algn="l"/>
            <a:r>
              <a:rPr dirty="0" sz="2400" lang="en-AI">
                <a:latin typeface="Times New Roman" panose="02020603050405020304" pitchFamily="18" charset="0"/>
                <a:cs typeface="Times New Roman" panose="02020603050405020304" pitchFamily="18" charset="0"/>
              </a:rPr>
              <a:t>2.EXCEL OPEN</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FEATURE COLLECTION</a:t>
            </a:r>
          </a:p>
          <a:p>
            <a:pPr algn="l"/>
            <a:r>
              <a:rPr dirty="0" sz="2400" lang="en-AI">
                <a:latin typeface="Times New Roman" panose="02020603050405020304" pitchFamily="18" charset="0"/>
                <a:cs typeface="Times New Roman" panose="02020603050405020304" pitchFamily="18" charset="0"/>
              </a:rPr>
              <a:t>1.FORMULA</a:t>
            </a:r>
          </a:p>
          <a:p>
            <a:pPr algn="l"/>
            <a:r>
              <a:rPr dirty="0" sz="2400" lang="en-AI">
                <a:latin typeface="Times New Roman" panose="02020603050405020304" pitchFamily="18" charset="0"/>
                <a:cs typeface="Times New Roman" panose="02020603050405020304" pitchFamily="18" charset="0"/>
              </a:rPr>
              <a:t>2.RATINGS VALUE</a:t>
            </a:r>
          </a:p>
          <a:p>
            <a:pPr algn="l"/>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DATA CLEANING</a:t>
            </a:r>
          </a:p>
          <a:p>
            <a:pPr algn="l"/>
            <a:r>
              <a:rPr dirty="0" sz="2400" lang="en-AI">
                <a:latin typeface="Times New Roman" panose="02020603050405020304" pitchFamily="18" charset="0"/>
                <a:cs typeface="Times New Roman" panose="02020603050405020304" pitchFamily="18" charset="0"/>
              </a:rPr>
              <a:t>1.MISSING VALUES</a:t>
            </a:r>
          </a:p>
          <a:p>
            <a:pPr algn="l"/>
            <a:r>
              <a:rPr dirty="0" sz="2400" lang="en-AI">
                <a:latin typeface="Times New Roman" panose="02020603050405020304" pitchFamily="18" charset="0"/>
                <a:cs typeface="Times New Roman" panose="02020603050405020304" pitchFamily="18" charset="0"/>
              </a:rPr>
              <a:t>2.FILTERING</a:t>
            </a:r>
          </a:p>
          <a:p>
            <a:pPr algn="l"/>
            <a:r>
              <a:rPr dirty="0" sz="2400" lang="en-AI">
                <a:latin typeface="Times New Roman" panose="02020603050405020304" pitchFamily="18" charset="0"/>
                <a:cs typeface="Times New Roman" panose="02020603050405020304" pitchFamily="18" charset="0"/>
              </a:rPr>
              <a:t>3.RATING TO LEVELS</a:t>
            </a:r>
          </a:p>
          <a:p>
            <a:pPr algn="l"/>
            <a:endParaRPr dirty="0" sz="2400" lang="en-AI">
              <a:latin typeface="Times New Roman" panose="02020603050405020304" pitchFamily="18" charset="0"/>
              <a:cs typeface="Times New Roman" panose="02020603050405020304" pitchFamily="18" charset="0"/>
            </a:endParaRPr>
          </a:p>
          <a:p>
            <a:pPr algn="l"/>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p>
            <a:r>
              <a:rPr dirty="0" lang="en-AI"/>
              <a:t>MODELLING</a:t>
            </a:r>
          </a:p>
        </p:txBody>
      </p:sp>
      <p:sp>
        <p:nvSpPr>
          <p:cNvPr id="1048688" name="TextBox 5"/>
          <p:cNvSpPr txBox="1"/>
          <p:nvPr/>
        </p:nvSpPr>
        <p:spPr>
          <a:xfrm>
            <a:off x="755332" y="1295400"/>
            <a:ext cx="9877921" cy="4714240"/>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PIVOT TABLE</a:t>
            </a:r>
          </a:p>
          <a:p>
            <a:pPr algn="l"/>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a:t>
            </a:r>
          </a:p>
          <a:p>
            <a:pPr algn="l" indent="-457200" marL="457200">
              <a:buAutoNum type="arabicPeriod"/>
            </a:pPr>
            <a:r>
              <a:rPr dirty="0" sz="2400" lang="en-AI">
                <a:latin typeface="Times New Roman" panose="02020603050405020304" pitchFamily="18" charset="0"/>
                <a:cs typeface="Times New Roman" panose="02020603050405020304" pitchFamily="18" charset="0"/>
              </a:rPr>
              <a:t>DIFFERENT CHARTS</a:t>
            </a:r>
          </a:p>
          <a:p>
            <a:pPr algn="l" indent="-457200" marL="457200">
              <a:buAutoNum type="arabicPeriod"/>
            </a:pPr>
            <a:r>
              <a:rPr dirty="0" sz="2400" lang="en-AI">
                <a:latin typeface="Times New Roman" panose="02020603050405020304" pitchFamily="18" charset="0"/>
                <a:cs typeface="Times New Roman" panose="02020603050405020304" pitchFamily="18" charset="0"/>
              </a:rPr>
              <a:t>TABLE VALUES</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RECOMMENDED CHART</a:t>
            </a:r>
          </a:p>
          <a:p>
            <a:pPr algn="l" indent="-457200" marL="457200">
              <a:buAutoNum type="arabicPeriod"/>
            </a:pPr>
            <a:r>
              <a:rPr dirty="0" sz="2400" lang="en-AI">
                <a:latin typeface="Times New Roman" panose="02020603050405020304" pitchFamily="18" charset="0"/>
                <a:cs typeface="Times New Roman" panose="02020603050405020304" pitchFamily="18" charset="0"/>
              </a:rPr>
              <a:t>TRENDLINE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EXPONENDED TREND LINE</a:t>
            </a:r>
          </a:p>
          <a:p>
            <a:pPr algn="l" indent="-457200" marL="457200">
              <a:buAutoNum type="arabicPeriod"/>
            </a:pPr>
            <a:r>
              <a:rPr dirty="0" sz="2400" lang="en-AI">
                <a:latin typeface="Times New Roman" panose="02020603050405020304" pitchFamily="18" charset="0"/>
                <a:cs typeface="Times New Roman" panose="02020603050405020304" pitchFamily="18" charset="0"/>
              </a:rPr>
              <a:t>OFF BLANK VALUES</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ENABLING CHART TITLE</a:t>
            </a:r>
          </a:p>
          <a:p>
            <a:pPr algn="l" indent="-457200" marL="457200">
              <a:buAutoNum type="arabicPeriod"/>
            </a:pPr>
            <a:r>
              <a:rPr dirty="0" sz="2400" lang="en-AI">
                <a:latin typeface="Times New Roman" panose="02020603050405020304" pitchFamily="18" charset="0"/>
                <a:cs typeface="Times New Roman" panose="02020603050405020304" pitchFamily="18" charset="0"/>
              </a:rPr>
              <a:t>ENABLLE CHART VALUE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AI"/>
              <a:t>MODELLING</a:t>
            </a:r>
          </a:p>
        </p:txBody>
      </p:sp>
      <p:sp>
        <p:nvSpPr>
          <p:cNvPr id="1048690" name="TextBox 3"/>
          <p:cNvSpPr txBox="1"/>
          <p:nvPr/>
        </p:nvSpPr>
        <p:spPr>
          <a:xfrm>
            <a:off x="755332" y="1295400"/>
            <a:ext cx="9877921" cy="4003041"/>
          </a:xfrm>
          <a:prstGeom prst="rect"/>
          <a:noFill/>
        </p:spPr>
        <p:txBody>
          <a:bodyPr rtlCol="0" wrap="square">
            <a:spAutoFit/>
          </a:bodyPr>
          <a:p>
            <a:pPr algn="l"/>
            <a:r>
              <a:rPr dirty="0" sz="2400" lang="en-AI">
                <a:latin typeface="Times New Roman" panose="02020603050405020304" pitchFamily="18" charset="0"/>
                <a:cs typeface="Times New Roman" panose="02020603050405020304" pitchFamily="18" charset="0"/>
              </a:rPr>
              <a:t>SLICER </a:t>
            </a:r>
          </a:p>
          <a:p>
            <a:pPr algn="l" indent="-457200" marL="457200">
              <a:buAutoNum type="arabicPeriod"/>
            </a:pPr>
            <a:r>
              <a:rPr dirty="0" sz="2400" lang="en-AI">
                <a:latin typeface="Times New Roman" panose="02020603050405020304" pitchFamily="18" charset="0"/>
                <a:cs typeface="Times New Roman" panose="02020603050405020304" pitchFamily="18" charset="0"/>
              </a:rPr>
              <a:t>INDIVIDUAL ANALYSIS</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FEATURES OPTION TO WATCH</a:t>
            </a: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indent="-457200" marL="457200">
              <a:buAutoNum type="arabicPeriod"/>
            </a:pPr>
            <a:endParaRPr dirty="0" sz="2400" lang="en-AI">
              <a:latin typeface="Times New Roman" panose="02020603050405020304" pitchFamily="18" charset="0"/>
              <a:cs typeface="Times New Roman" panose="02020603050405020304" pitchFamily="18" charset="0"/>
            </a:endParaRPr>
          </a:p>
          <a:p>
            <a:pPr algn="l"/>
            <a:r>
              <a:rPr dirty="0" sz="2400" lang="en-AI">
                <a:latin typeface="Times New Roman" panose="02020603050405020304" pitchFamily="18" charset="0"/>
                <a:cs typeface="Times New Roman" panose="02020603050405020304" pitchFamily="18" charset="0"/>
              </a:rPr>
              <a:t>TABLE</a:t>
            </a:r>
          </a:p>
          <a:p>
            <a:pPr algn="l" indent="-457200" marL="457200">
              <a:buAutoNum type="arabicPeriod"/>
            </a:pPr>
            <a:r>
              <a:rPr dirty="0" sz="2400" lang="en-AI">
                <a:latin typeface="Times New Roman" panose="02020603050405020304" pitchFamily="18" charset="0"/>
                <a:cs typeface="Times New Roman" panose="02020603050405020304" pitchFamily="18" charset="0"/>
              </a:rPr>
              <a:t>USING GENDER CODE FOR FILTER</a:t>
            </a:r>
          </a:p>
          <a:p>
            <a:pPr algn="l" indent="-457200" marL="457200">
              <a:buAutoNum type="arabicPeriod"/>
            </a:pPr>
            <a:r>
              <a:rPr dirty="0" sz="2400" lang="en-AI">
                <a:latin typeface="Times New Roman" panose="02020603050405020304" pitchFamily="18" charset="0"/>
                <a:cs typeface="Times New Roman" panose="02020603050405020304" pitchFamily="18" charset="0"/>
              </a:rPr>
              <a:t>WATCH OUT BUSINESS UNIT</a:t>
            </a:r>
          </a:p>
          <a:p>
            <a:pPr algn="l" indent="-457200" marL="457200">
              <a:buAutoNum type="arabicPeriod"/>
            </a:pPr>
            <a:r>
              <a:rPr dirty="0" sz="2400" lang="en-AI">
                <a:latin typeface="Times New Roman" panose="02020603050405020304" pitchFamily="18" charset="0"/>
                <a:cs typeface="Times New Roman" panose="02020603050405020304" pitchFamily="18" charset="0"/>
              </a:rPr>
              <a:t>BASIS ON LEVEL</a:t>
            </a:r>
          </a:p>
          <a:p>
            <a:pPr algn="l"/>
            <a:endParaRPr dirty="0" sz="2400" lang="en-AI">
              <a:latin typeface="Times New Roman" panose="02020603050405020304" pitchFamily="18" charset="0"/>
              <a:cs typeface="Times New Roman" panose="02020603050405020304" pitchFamily="18" charset="0"/>
            </a:endParaRPr>
          </a:p>
          <a:p>
            <a:pPr algn="l"/>
            <a:endParaRPr dirty="0" sz="2400" lang="en-AI">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62550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OVERALL</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8" name="Picture 9"/>
          <p:cNvPicPr>
            <a:picLocks noChangeAspect="1"/>
          </p:cNvPicPr>
          <p:nvPr/>
        </p:nvPicPr>
        <p:blipFill>
          <a:blip xmlns:r="http://schemas.openxmlformats.org/officeDocument/2006/relationships" r:embed="rId2"/>
          <a:stretch>
            <a:fillRect/>
          </a:stretch>
        </p:blipFill>
        <p:spPr>
          <a:xfrm>
            <a:off x="11373" y="1193444"/>
            <a:ext cx="12180627" cy="5651822"/>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6" name="Title 9"/>
          <p:cNvSpPr>
            <a:spLocks noGrp="1"/>
          </p:cNvSpPr>
          <p:nvPr>
            <p:ph type="title"/>
          </p:nvPr>
        </p:nvSpPr>
        <p:spPr>
          <a:xfrm>
            <a:off x="755332" y="385444"/>
            <a:ext cx="10681335" cy="738664"/>
          </a:xfrm>
        </p:spPr>
        <p:txBody>
          <a:bodyPr/>
          <a:p>
            <a:r>
              <a:rPr dirty="0" lang="en-AI"/>
              <a:t>EXPLANATION ;</a:t>
            </a:r>
          </a:p>
        </p:txBody>
      </p:sp>
      <p:sp>
        <p:nvSpPr>
          <p:cNvPr id="1048697" name="TextBox 10"/>
          <p:cNvSpPr txBox="1"/>
          <p:nvPr/>
        </p:nvSpPr>
        <p:spPr>
          <a:xfrm>
            <a:off x="533400" y="2209800"/>
            <a:ext cx="9877921" cy="3647440"/>
          </a:xfrm>
          <a:prstGeom prst="rect"/>
          <a:noFill/>
        </p:spPr>
        <p:txBody>
          <a:bodyPr rtlCol="0" wrap="square">
            <a:spAutoFit/>
          </a:bodyPr>
          <a:p>
            <a:pPr algn="l"/>
            <a:r>
              <a:rPr dirty="0" sz="2400" lang="en-US"/>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dirty="0" sz="2400" lang="en-AI"/>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6712268" cy="752129"/>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 VERY HIGH</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1"/>
          </a:graphicData>
        </a:graphic>
      </p:graphicFrame>
      <p:pic>
        <p:nvPicPr>
          <p:cNvPr id="2097170" name="Picture 9"/>
          <p:cNvPicPr>
            <a:picLocks noChangeAspect="1"/>
          </p:cNvPicPr>
          <p:nvPr/>
        </p:nvPicPr>
        <p:blipFill>
          <a:blip xmlns:r="http://schemas.openxmlformats.org/officeDocument/2006/relationships" r:embed="rId3"/>
          <a:stretch>
            <a:fillRect/>
          </a:stretch>
        </p:blipFill>
        <p:spPr>
          <a:xfrm>
            <a:off x="0" y="1038225"/>
            <a:ext cx="12192000" cy="589597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AI"/>
              <a:t>EXPLANATION ;</a:t>
            </a:r>
          </a:p>
        </p:txBody>
      </p:sp>
      <p:sp>
        <p:nvSpPr>
          <p:cNvPr id="1048704" name="TextBox 3"/>
          <p:cNvSpPr txBox="1"/>
          <p:nvPr/>
        </p:nvSpPr>
        <p:spPr>
          <a:xfrm>
            <a:off x="1143000" y="1859339"/>
            <a:ext cx="7239000" cy="4409440"/>
          </a:xfrm>
          <a:prstGeom prst="rect"/>
          <a:noFill/>
        </p:spPr>
        <p:txBody>
          <a:bodyPr wrap="square">
            <a:spAutoFit/>
          </a:bodyPr>
          <a:p>
            <a:r>
              <a:rPr dirty="0" sz="2000" lang="en-US"/>
              <a:t>Very high employee performance can be analyzed through several key metrics. Firstly, productivity rates can be measured, highlighting how </a:t>
            </a:r>
            <a:r>
              <a:rPr dirty="0" sz="2400" lang="en-US"/>
              <a:t>efficiently</a:t>
            </a:r>
            <a:r>
              <a:rPr dirty="0" sz="2000" lang="en-US"/>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dirty="0" sz="2000" lang="en-AI"/>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5"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MEDIUM</a:t>
            </a:r>
            <a:endParaRPr dirty="0" lang="en-IN">
              <a:latin typeface="Times New Roman" panose="02020603050405020304" pitchFamily="18" charset="0"/>
              <a:cs typeface="Times New Roman" panose="02020603050405020304" pitchFamily="18" charset="0"/>
            </a:endParaRPr>
          </a:p>
        </p:txBody>
      </p:sp>
      <p:pic>
        <p:nvPicPr>
          <p:cNvPr id="2097171" name="Picture 3"/>
          <p:cNvPicPr>
            <a:picLocks noChangeAspect="1"/>
          </p:cNvPicPr>
          <p:nvPr/>
        </p:nvPicPr>
        <p:blipFill>
          <a:blip xmlns:r="http://schemas.openxmlformats.org/officeDocument/2006/relationships" r:embed="rId1"/>
          <a:stretch>
            <a:fillRect/>
          </a:stretch>
        </p:blipFill>
        <p:spPr>
          <a:xfrm>
            <a:off x="-1" y="990600"/>
            <a:ext cx="12192000" cy="5867400"/>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6" name="Title 1"/>
          <p:cNvSpPr>
            <a:spLocks noGrp="1"/>
          </p:cNvSpPr>
          <p:nvPr>
            <p:ph type="title"/>
          </p:nvPr>
        </p:nvSpPr>
        <p:spPr>
          <a:xfrm>
            <a:off x="755332" y="385444"/>
            <a:ext cx="10681335" cy="738664"/>
          </a:xfrm>
        </p:spPr>
        <p:txBody>
          <a:bodyPr/>
          <a:p>
            <a:r>
              <a:rPr dirty="0" lang="en-AI"/>
              <a:t>EXPLANATION ;</a:t>
            </a:r>
          </a:p>
        </p:txBody>
      </p:sp>
      <p:sp>
        <p:nvSpPr>
          <p:cNvPr id="1048707" name="TextBox 3"/>
          <p:cNvSpPr txBox="1"/>
          <p:nvPr/>
        </p:nvSpPr>
        <p:spPr>
          <a:xfrm>
            <a:off x="755332" y="1447800"/>
            <a:ext cx="8401547" cy="5069840"/>
          </a:xfrm>
          <a:prstGeom prst="rect"/>
          <a:noFill/>
        </p:spPr>
        <p:txBody>
          <a:bodyPr wrap="square">
            <a:spAutoFit/>
          </a:bodyPr>
          <a:p>
            <a:r>
              <a:rPr dirty="0" sz="2400" lang="en-US"/>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dirty="0" sz="2400" lang="en-AI"/>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8" name="Title 1"/>
          <p:cNvSpPr>
            <a:spLocks noGrp="1"/>
          </p:cNvSpPr>
          <p:nvPr>
            <p:ph type="title"/>
          </p:nvPr>
        </p:nvSpPr>
        <p:spPr>
          <a:xfrm>
            <a:off x="755332" y="385444"/>
            <a:ext cx="10681335" cy="723901"/>
          </a:xfrm>
        </p:spPr>
        <p:txBody>
          <a:bodyPr/>
          <a:p>
            <a:r>
              <a:rPr dirty="0" lang="en-AI">
                <a:latin typeface="Times New Roman" panose="02020603050405020304" pitchFamily="18" charset="0"/>
                <a:cs typeface="Times New Roman" panose="02020603050405020304" pitchFamily="18" charset="0"/>
              </a:rPr>
              <a:t>RESULT LOW</a:t>
            </a:r>
            <a:endParaRPr dirty="0" lang="en-IN">
              <a:latin typeface="Times New Roman" panose="02020603050405020304" pitchFamily="18" charset="0"/>
              <a:cs typeface="Times New Roman" panose="02020603050405020304" pitchFamily="18" charset="0"/>
            </a:endParaRPr>
          </a:p>
        </p:txBody>
      </p:sp>
      <p:pic>
        <p:nvPicPr>
          <p:cNvPr id="2097172" name="Picture 3"/>
          <p:cNvPicPr>
            <a:picLocks noChangeAspect="1"/>
          </p:cNvPicPr>
          <p:nvPr/>
        </p:nvPicPr>
        <p:blipFill>
          <a:blip xmlns:r="http://schemas.openxmlformats.org/officeDocument/2006/relationships" r:embed="rId1"/>
          <a:stretch>
            <a:fillRect/>
          </a:stretch>
        </p:blipFill>
        <p:spPr>
          <a:xfrm>
            <a:off x="0" y="990601"/>
            <a:ext cx="12192000" cy="58674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7620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9" name="Title 1"/>
          <p:cNvSpPr>
            <a:spLocks noGrp="1"/>
          </p:cNvSpPr>
          <p:nvPr>
            <p:ph type="title"/>
          </p:nvPr>
        </p:nvSpPr>
        <p:spPr>
          <a:xfrm>
            <a:off x="755332" y="385444"/>
            <a:ext cx="10681335" cy="738664"/>
          </a:xfrm>
        </p:spPr>
        <p:txBody>
          <a:bodyPr/>
          <a:p>
            <a:r>
              <a:rPr dirty="0" lang="en-AI"/>
              <a:t>EXPLANATION ;</a:t>
            </a:r>
          </a:p>
        </p:txBody>
      </p:sp>
      <p:sp>
        <p:nvSpPr>
          <p:cNvPr id="1048710" name="TextBox 3"/>
          <p:cNvSpPr txBox="1"/>
          <p:nvPr/>
        </p:nvSpPr>
        <p:spPr>
          <a:xfrm>
            <a:off x="755332" y="1600200"/>
            <a:ext cx="8623479" cy="4714240"/>
          </a:xfrm>
          <a:prstGeom prst="rect"/>
          <a:noFill/>
        </p:spPr>
        <p:txBody>
          <a:bodyPr wrap="square">
            <a:spAutoFit/>
          </a:bodyPr>
          <a:p>
            <a:r>
              <a:rPr dirty="0" sz="2400" lang="en-US"/>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dirty="0" sz="2400" lang="en-AI"/>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1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2" name="TextBox 3"/>
          <p:cNvSpPr txBox="1"/>
          <p:nvPr/>
        </p:nvSpPr>
        <p:spPr>
          <a:xfrm>
            <a:off x="838200" y="1447800"/>
            <a:ext cx="8318679" cy="5069840"/>
          </a:xfrm>
          <a:prstGeom prst="rect"/>
          <a:noFill/>
        </p:spPr>
        <p:txBody>
          <a:bodyPr wrap="square">
            <a:spAutoFit/>
          </a:bodyPr>
          <a:p>
            <a:r>
              <a:rPr dirty="0" sz="2400" lang="en-AI"/>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533400" y="2518571"/>
            <a:ext cx="7924800" cy="2580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723900" y="2286000"/>
            <a:ext cx="7924800" cy="2225041"/>
          </a:xfrm>
          <a:prstGeom prst="rect"/>
          <a:noFill/>
        </p:spPr>
        <p:txBody>
          <a:bodyPr rtlCol="0" wrap="square">
            <a:spAutoFit/>
          </a:bodyPr>
          <a:p>
            <a:pPr algn="l">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end users of employee performance analysis include </a:t>
            </a:r>
            <a:r>
              <a:rPr b="1" dirty="0" sz="2400" lang="en-US">
                <a:solidFill>
                  <a:srgbClr val="FF0000"/>
                </a:solidFill>
                <a:latin typeface="Times New Roman" panose="02020603050405020304" pitchFamily="18" charset="0"/>
                <a:cs typeface="Times New Roman" panose="02020603050405020304" pitchFamily="18" charset="0"/>
              </a:rPr>
              <a:t>managers</a:t>
            </a:r>
            <a:r>
              <a:rPr dirty="0" sz="2400" lang="en-US">
                <a:latin typeface="Times New Roman" panose="02020603050405020304" pitchFamily="18" charset="0"/>
                <a:cs typeface="Times New Roman" panose="02020603050405020304" pitchFamily="18" charset="0"/>
              </a:rPr>
              <a:t> and </a:t>
            </a:r>
            <a:r>
              <a:rPr b="1" dirty="0" sz="2400" lang="en-US">
                <a:solidFill>
                  <a:srgbClr val="FF0000"/>
                </a:solidFill>
                <a:latin typeface="Times New Roman" panose="02020603050405020304" pitchFamily="18" charset="0"/>
                <a:cs typeface="Times New Roman" panose="02020603050405020304" pitchFamily="18" charset="0"/>
              </a:rPr>
              <a:t>supervisors</a:t>
            </a:r>
            <a:r>
              <a:rPr dirty="0" sz="2400" lang="en-US">
                <a:latin typeface="Times New Roman" panose="02020603050405020304" pitchFamily="18" charset="0"/>
                <a:cs typeface="Times New Roman" panose="02020603050405020304" pitchFamily="18" charset="0"/>
              </a:rPr>
              <a:t> for feedback and development, </a:t>
            </a:r>
            <a:r>
              <a:rPr b="1" dirty="0" sz="2400" lang="en-US">
                <a:solidFill>
                  <a:srgbClr val="FF0000"/>
                </a:solidFill>
                <a:latin typeface="Times New Roman" panose="02020603050405020304" pitchFamily="18" charset="0"/>
                <a:cs typeface="Times New Roman" panose="02020603050405020304" pitchFamily="18" charset="0"/>
              </a:rPr>
              <a:t>HR</a:t>
            </a:r>
            <a:r>
              <a:rPr dirty="0" sz="2400" lang="en-US">
                <a:latin typeface="Times New Roman" panose="02020603050405020304" pitchFamily="18" charset="0"/>
                <a:cs typeface="Times New Roman" panose="02020603050405020304" pitchFamily="18" charset="0"/>
              </a:rPr>
              <a:t> for training and compensation decisions, </a:t>
            </a:r>
            <a:r>
              <a:rPr b="1" dirty="0" sz="2400" lang="en-US">
                <a:solidFill>
                  <a:srgbClr val="FF0000"/>
                </a:solidFill>
                <a:latin typeface="Times New Roman" panose="02020603050405020304" pitchFamily="18" charset="0"/>
                <a:cs typeface="Times New Roman" panose="02020603050405020304" pitchFamily="18" charset="0"/>
              </a:rPr>
              <a:t>executives</a:t>
            </a:r>
            <a:r>
              <a:rPr dirty="0" sz="2400" lang="en-US">
                <a:latin typeface="Times New Roman" panose="02020603050405020304" pitchFamily="18" charset="0"/>
                <a:cs typeface="Times New Roman" panose="02020603050405020304" pitchFamily="18" charset="0"/>
              </a:rPr>
              <a:t> for strategic planning, </a:t>
            </a:r>
            <a:r>
              <a:rPr b="1" dirty="0" sz="2400" lang="en-US">
                <a:solidFill>
                  <a:srgbClr val="FF0000"/>
                </a:solidFill>
                <a:latin typeface="Times New Roman" panose="02020603050405020304" pitchFamily="18" charset="0"/>
                <a:cs typeface="Times New Roman" panose="02020603050405020304" pitchFamily="18" charset="0"/>
              </a:rPr>
              <a:t>employees</a:t>
            </a:r>
            <a:r>
              <a:rPr dirty="0" sz="2400" lang="en-US">
                <a:latin typeface="Times New Roman" panose="02020603050405020304" pitchFamily="18" charset="0"/>
                <a:cs typeface="Times New Roman" panose="02020603050405020304" pitchFamily="18" charset="0"/>
              </a:rPr>
              <a:t> for personal growth, and organizational </a:t>
            </a:r>
            <a:r>
              <a:rPr b="1" dirty="0" sz="2400" lang="en-US">
                <a:solidFill>
                  <a:srgbClr val="FF0000"/>
                </a:solidFill>
                <a:latin typeface="Times New Roman" panose="02020603050405020304" pitchFamily="18" charset="0"/>
                <a:cs typeface="Times New Roman" panose="02020603050405020304" pitchFamily="18" charset="0"/>
              </a:rPr>
              <a:t>stakeholders</a:t>
            </a:r>
            <a:r>
              <a:rPr dirty="0" sz="2400" lang="en-US">
                <a:latin typeface="Times New Roman" panose="02020603050405020304" pitchFamily="18" charset="0"/>
                <a:cs typeface="Times New Roman" panose="02020603050405020304" pitchFamily="18" charset="0"/>
              </a:rPr>
              <a:t> for assessing overall effectiveness.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457200" y="1102127"/>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7"/>
          <p:cNvSpPr txBox="1"/>
          <p:nvPr/>
        </p:nvSpPr>
        <p:spPr>
          <a:xfrm>
            <a:off x="2708453" y="2667312"/>
            <a:ext cx="7924800" cy="2225041"/>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CONDITIONAL FORMATING – MISSING IDENTIFY</a:t>
            </a:r>
          </a:p>
          <a:p>
            <a:pPr algn="l" indent="-457200" marL="457200">
              <a:buAutoNum type="arabicPeriod"/>
            </a:pPr>
            <a:r>
              <a:rPr dirty="0" sz="2400" lang="en-AI">
                <a:latin typeface="Times New Roman" panose="02020603050405020304" pitchFamily="18" charset="0"/>
                <a:cs typeface="Times New Roman" panose="02020603050405020304" pitchFamily="18" charset="0"/>
              </a:rPr>
              <a:t>FILTER                                        -  REMOVE </a:t>
            </a:r>
          </a:p>
          <a:p>
            <a:pPr algn="l" indent="-457200" marL="457200">
              <a:buAutoNum type="arabicPeriod"/>
            </a:pPr>
            <a:r>
              <a:rPr dirty="0" sz="2400" lang="en-AI">
                <a:latin typeface="Times New Roman" panose="02020603050405020304" pitchFamily="18" charset="0"/>
                <a:cs typeface="Times New Roman" panose="02020603050405020304" pitchFamily="18" charset="0"/>
              </a:rPr>
              <a:t>FORMULA                                  - IFS(multiple condition)</a:t>
            </a:r>
          </a:p>
          <a:p>
            <a:pPr algn="l" indent="-457200" marL="457200">
              <a:buAutoNum type="arabicPeriod"/>
            </a:pPr>
            <a:r>
              <a:rPr dirty="0" sz="2400" lang="en-AI">
                <a:latin typeface="Times New Roman" panose="02020603050405020304" pitchFamily="18" charset="0"/>
                <a:cs typeface="Times New Roman" panose="02020603050405020304" pitchFamily="18" charset="0"/>
              </a:rPr>
              <a:t>PIVOT TABLE                            - SUMMARY</a:t>
            </a:r>
          </a:p>
          <a:p>
            <a:pPr algn="l" indent="-457200" marL="457200">
              <a:buAutoNum type="arabicPeriod"/>
            </a:pPr>
            <a:r>
              <a:rPr dirty="0" sz="2400" lang="en-AI">
                <a:latin typeface="Times New Roman" panose="02020603050405020304" pitchFamily="18" charset="0"/>
                <a:cs typeface="Times New Roman" panose="02020603050405020304" pitchFamily="18" charset="0"/>
              </a:rPr>
              <a:t>GRAPH                                        - DATA VISUALISE</a:t>
            </a:r>
          </a:p>
          <a:p>
            <a:pPr algn="l" indent="-457200" marL="457200">
              <a:buAutoNum type="arabicPeriod"/>
            </a:pPr>
            <a:r>
              <a:rPr dirty="0" sz="2400" lang="en-AI">
                <a:latin typeface="Times New Roman" panose="02020603050405020304" pitchFamily="18" charset="0"/>
                <a:cs typeface="Times New Roman" panose="02020603050405020304" pitchFamily="18" charset="0"/>
              </a:rPr>
              <a:t>SLICER &amp; OTHERS                   - INDIVIDUAL DATA</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755332" y="1295400"/>
            <a:ext cx="9877921" cy="5425440"/>
          </a:xfrm>
          <a:prstGeom prst="rect"/>
          <a:noFill/>
        </p:spPr>
        <p:txBody>
          <a:bodyPr rtlCol="0" wrap="square">
            <a:spAutoFit/>
          </a:bodyPr>
          <a:p>
            <a:pPr algn="l" indent="-457200" marL="457200">
              <a:buAutoNum type="arabicPeriod"/>
            </a:pPr>
            <a:r>
              <a:rPr dirty="0" sz="2400" lang="en-AI">
                <a:latin typeface="Times New Roman" panose="02020603050405020304" pitchFamily="18" charset="0"/>
                <a:cs typeface="Times New Roman" panose="02020603050405020304" pitchFamily="18" charset="0"/>
              </a:rPr>
              <a:t>EMPLOYEE DATA SET – KAGGLE</a:t>
            </a:r>
          </a:p>
          <a:p>
            <a:pPr algn="l" indent="-457200" marL="457200">
              <a:buAutoNum type="arabicPeriod"/>
            </a:pPr>
            <a:r>
              <a:rPr dirty="0" sz="2400" lang="en-AI">
                <a:latin typeface="Times New Roman" panose="02020603050405020304" pitchFamily="18" charset="0"/>
                <a:cs typeface="Times New Roman" panose="02020603050405020304" pitchFamily="18" charset="0"/>
              </a:rPr>
              <a:t>27 – FEAUTURES</a:t>
            </a:r>
          </a:p>
          <a:p>
            <a:pPr algn="l"/>
            <a:r>
              <a:rPr dirty="0" sz="2400" lang="en-AI">
                <a:latin typeface="Times New Roman" panose="02020603050405020304" pitchFamily="18" charset="0"/>
                <a:cs typeface="Times New Roman" panose="02020603050405020304" pitchFamily="18" charset="0"/>
              </a:rPr>
              <a:t>      BUT USED 11 FEAUTURES ONLY THEY ARE ;</a:t>
            </a:r>
          </a:p>
          <a:p>
            <a:pPr algn="l"/>
            <a:r>
              <a:rPr dirty="0" sz="2400" lang="en-AI">
                <a:latin typeface="Times New Roman" panose="02020603050405020304" pitchFamily="18" charset="0"/>
                <a:cs typeface="Times New Roman" panose="02020603050405020304" pitchFamily="18" charset="0"/>
              </a:rPr>
              <a:t>      </a:t>
            </a:r>
            <a:r>
              <a:rPr dirty="0" sz="2400" lang="en-AI" err="1">
                <a:latin typeface="Times New Roman" panose="02020603050405020304" pitchFamily="18" charset="0"/>
                <a:cs typeface="Times New Roman" panose="02020603050405020304" pitchFamily="18" charset="0"/>
              </a:rPr>
              <a:t>empl</a:t>
            </a:r>
            <a:r>
              <a:rPr dirty="0" sz="2400" lang="en-IN">
                <a:latin typeface="Times New Roman" panose="02020603050405020304" pitchFamily="18" charset="0"/>
                <a:cs typeface="Times New Roman" panose="02020603050405020304" pitchFamily="18" charset="0"/>
              </a:rPr>
              <a:t>o</a:t>
            </a:r>
            <a:r>
              <a:rPr dirty="0" sz="2400" lang="en-AI" err="1">
                <a:latin typeface="Times New Roman" panose="02020603050405020304" pitchFamily="18" charset="0"/>
                <a:cs typeface="Times New Roman" panose="02020603050405020304" pitchFamily="18" charset="0"/>
              </a:rPr>
              <a:t>yee</a:t>
            </a:r>
            <a:r>
              <a:rPr dirty="0" sz="2400" lang="en-AI">
                <a:latin typeface="Times New Roman" panose="02020603050405020304" pitchFamily="18" charset="0"/>
                <a:cs typeface="Times New Roman" panose="02020603050405020304" pitchFamily="18" charset="0"/>
              </a:rPr>
              <a:t> id - number</a:t>
            </a:r>
          </a:p>
          <a:p>
            <a:pPr algn="l"/>
            <a:r>
              <a:rPr dirty="0" sz="2400" lang="en-AI">
                <a:latin typeface="Times New Roman" panose="02020603050405020304" pitchFamily="18" charset="0"/>
                <a:cs typeface="Times New Roman" panose="02020603050405020304" pitchFamily="18" charset="0"/>
              </a:rPr>
              <a:t>      first name    - name</a:t>
            </a:r>
          </a:p>
          <a:p>
            <a:pPr algn="l"/>
            <a:r>
              <a:rPr dirty="0" sz="2400" lang="en-AI">
                <a:latin typeface="Times New Roman" panose="02020603050405020304" pitchFamily="18" charset="0"/>
                <a:cs typeface="Times New Roman" panose="02020603050405020304" pitchFamily="18" charset="0"/>
              </a:rPr>
              <a:t>      last name     -  name</a:t>
            </a:r>
          </a:p>
          <a:p>
            <a:pPr algn="l"/>
            <a:r>
              <a:rPr dirty="0" sz="2400" lang="en-AI">
                <a:latin typeface="Times New Roman" panose="02020603050405020304" pitchFamily="18" charset="0"/>
                <a:cs typeface="Times New Roman" panose="02020603050405020304" pitchFamily="18" charset="0"/>
              </a:rPr>
              <a:t>      business unit  - category</a:t>
            </a:r>
          </a:p>
          <a:p>
            <a:pPr algn="l"/>
            <a:r>
              <a:rPr dirty="0" sz="2400" lang="en-AI">
                <a:latin typeface="Times New Roman" panose="02020603050405020304" pitchFamily="18" charset="0"/>
                <a:cs typeface="Times New Roman" panose="02020603050405020304" pitchFamily="18" charset="0"/>
              </a:rPr>
              <a:t>      employee status  - types</a:t>
            </a:r>
          </a:p>
          <a:p>
            <a:pPr algn="l"/>
            <a:r>
              <a:rPr dirty="0" sz="2400" lang="en-AI">
                <a:latin typeface="Times New Roman" panose="02020603050405020304" pitchFamily="18" charset="0"/>
                <a:cs typeface="Times New Roman" panose="02020603050405020304" pitchFamily="18" charset="0"/>
              </a:rPr>
              <a:t>      employee type    - category</a:t>
            </a:r>
          </a:p>
          <a:p>
            <a:pPr algn="l"/>
            <a:r>
              <a:rPr dirty="0" sz="2400" lang="en-AI">
                <a:latin typeface="Times New Roman" panose="02020603050405020304" pitchFamily="18" charset="0"/>
                <a:cs typeface="Times New Roman" panose="02020603050405020304" pitchFamily="18" charset="0"/>
              </a:rPr>
              <a:t>      employee classification type   - category</a:t>
            </a:r>
          </a:p>
          <a:p>
            <a:pPr algn="l"/>
            <a:r>
              <a:rPr dirty="0" sz="2400" lang="en-AI">
                <a:latin typeface="Times New Roman" panose="02020603050405020304" pitchFamily="18" charset="0"/>
                <a:cs typeface="Times New Roman" panose="02020603050405020304" pitchFamily="18" charset="0"/>
              </a:rPr>
              <a:t>      gender code     - male / female</a:t>
            </a:r>
          </a:p>
          <a:p>
            <a:pPr algn="l"/>
            <a:r>
              <a:rPr dirty="0" sz="2400" lang="en-AI">
                <a:latin typeface="Times New Roman" panose="02020603050405020304" pitchFamily="18" charset="0"/>
                <a:cs typeface="Times New Roman" panose="02020603050405020304" pitchFamily="18" charset="0"/>
              </a:rPr>
              <a:t>      performance score   - levels</a:t>
            </a:r>
          </a:p>
          <a:p>
            <a:pPr algn="l"/>
            <a:r>
              <a:rPr dirty="0" sz="2400" lang="en-AI">
                <a:latin typeface="Times New Roman" panose="02020603050405020304" pitchFamily="18" charset="0"/>
                <a:cs typeface="Times New Roman" panose="02020603050405020304" pitchFamily="18" charset="0"/>
              </a:rPr>
              <a:t>      current employee ratings - number</a:t>
            </a:r>
          </a:p>
          <a:p>
            <a:pPr algn="l"/>
            <a:r>
              <a:rPr dirty="0" sz="2400" lang="en-AI">
                <a:latin typeface="Times New Roman" panose="02020603050405020304" pitchFamily="18" charset="0"/>
                <a:cs typeface="Times New Roman" panose="02020603050405020304" pitchFamily="18" charset="0"/>
              </a:rPr>
              <a:t>      performance level  - very high/high/medium/low</a:t>
            </a:r>
          </a:p>
          <a:p>
            <a:pPr algn="l"/>
            <a:r>
              <a:rPr dirty="0" sz="2400" lang="en-AI">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819532" y="1417050"/>
            <a:ext cx="8534018" cy="3444240"/>
          </a:xfrm>
          <a:prstGeom prst="rect"/>
          <a:noFill/>
        </p:spPr>
        <p:txBody>
          <a:bodyPr rtlCol="0" wrap="square">
            <a:spAutoFit/>
          </a:bodyPr>
          <a:p>
            <a:endParaRPr dirty="0" sz="2800" lang="en-AI">
              <a:solidFill>
                <a:srgbClr val="0D0D0D"/>
              </a:solidFill>
              <a:latin typeface="Times New Roman" panose="02020603050405020304" pitchFamily="18" charset="0"/>
              <a:cs typeface="Times New Roman" panose="02020603050405020304" pitchFamily="18" charset="0"/>
            </a:endParaRPr>
          </a:p>
          <a:p>
            <a:r>
              <a:rPr dirty="0" sz="2800" lang="en-AI">
                <a:solidFill>
                  <a:srgbClr val="0D0D0D"/>
                </a:solidFill>
                <a:latin typeface="Times New Roman" panose="02020603050405020304" pitchFamily="18" charset="0"/>
                <a:cs typeface="Times New Roman" panose="02020603050405020304" pitchFamily="18" charset="0"/>
              </a:rPr>
              <a:t>1.</a:t>
            </a:r>
            <a:r>
              <a:rPr dirty="0" sz="2800" lang="en-AI">
                <a:latin typeface="Times New Roman" panose="02020603050405020304" pitchFamily="18" charset="0"/>
                <a:cs typeface="Times New Roman" panose="02020603050405020304" pitchFamily="18" charset="0"/>
              </a:rPr>
              <a:t>PERFORMANCE LEVEL=IFS(Z8&gt;=5,”VERY HGH”,Z8&gt;=4,”HIGH”,Z8&gt;=3,”MED”,TRUE,”LOW”)</a:t>
            </a:r>
          </a:p>
          <a:p>
            <a:endParaRPr dirty="0" sz="2800" lang="en-AI">
              <a:latin typeface="Times New Roman" panose="02020603050405020304" pitchFamily="18" charset="0"/>
              <a:cs typeface="Times New Roman" panose="02020603050405020304" pitchFamily="18" charset="0"/>
            </a:endParaRPr>
          </a:p>
          <a:p>
            <a:endParaRPr dirty="0" sz="2800" lang="en-AI">
              <a:latin typeface="Times New Roman" panose="02020603050405020304" pitchFamily="18" charset="0"/>
              <a:cs typeface="Times New Roman" panose="02020603050405020304" pitchFamily="18" charset="0"/>
            </a:endParaRPr>
          </a:p>
          <a:p>
            <a:r>
              <a:rPr dirty="0" sz="2800" lang="en-AI">
                <a:latin typeface="Times New Roman" panose="02020603050405020304" pitchFamily="18" charset="0"/>
                <a:cs typeface="Times New Roman" panose="02020603050405020304" pitchFamily="18" charset="0"/>
              </a:rPr>
              <a:t>                2. ELIMINATION OF MISSING VALUES </a:t>
            </a:r>
          </a:p>
          <a:p>
            <a:r>
              <a:rPr dirty="0" sz="2800" lang="en-AI">
                <a:latin typeface="Times New Roman" panose="02020603050405020304" pitchFamily="18" charset="0"/>
                <a:cs typeface="Times New Roman" panose="02020603050405020304" pitchFamily="18" charset="0"/>
              </a:rPr>
              <a:t>               USING FILTER AND CONDITIONAL </a:t>
            </a:r>
          </a:p>
          <a:p>
            <a:r>
              <a:rPr dirty="0" sz="2800" lang="en-AI">
                <a:latin typeface="Times New Roman" panose="02020603050405020304" pitchFamily="18" charset="0"/>
                <a:cs typeface="Times New Roman" panose="02020603050405020304" pitchFamily="18" charset="0"/>
              </a:rPr>
              <a:t>                FORMATTING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919360777930</cp:lastModifiedBy>
  <dcterms:created xsi:type="dcterms:W3CDTF">2024-03-28T06:07:22Z</dcterms:created>
  <dcterms:modified xsi:type="dcterms:W3CDTF">2024-09-26T15:30:17Z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55d2e6835dee47239c0392bac41874f2</vt:lpwstr>
  </property>
</Properties>
</file>