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56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ELCOT\Documents\viki%20work&apos;s\WORK%20OUTS\NAAN%20MULDHAVAN\PROJECT%201%20NAAN%20MULDHAVA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42"/>
    </mc:Choice>
    <mc:Fallback>
      <c:style val="42"/>
    </mc:Fallback>
  </mc:AlternateContent>
  <c:pivotSource>
    <c:name>[PROJECT 1 NAAN MULDHAVAN.xlsx]Sheet1!PivotTable1</c:name>
    <c:fmtId val="26"/>
  </c:pivotSource>
  <c:chart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</c:pivotFmt>
      <c:pivotFmt>
        <c:idx val="11"/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  <c:pivotFmt>
        <c:idx val="15"/>
        <c:marker>
          <c:symbol val="none"/>
        </c:marker>
      </c:pivotFmt>
      <c:pivotFmt>
        <c:idx val="16"/>
        <c:marker>
          <c:symbol val="none"/>
        </c:marker>
      </c:pivotFmt>
      <c:pivotFmt>
        <c:idx val="17"/>
        <c:marker>
          <c:symbol val="none"/>
        </c:marker>
      </c:pivotFmt>
      <c:pivotFmt>
        <c:idx val="18"/>
        <c:marker>
          <c:symbol val="none"/>
        </c:marker>
      </c:pivotFmt>
      <c:pivotFmt>
        <c:idx val="19"/>
        <c:marker>
          <c:symbol val="none"/>
        </c:marker>
      </c:pivotFmt>
    </c:pivotFmts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8.0</c:v>
                </c:pt>
                <c:pt idx="1">
                  <c:v>11.0</c:v>
                </c:pt>
                <c:pt idx="2">
                  <c:v>6.0</c:v>
                </c:pt>
                <c:pt idx="3">
                  <c:v>7.0</c:v>
                </c:pt>
                <c:pt idx="4">
                  <c:v>12.0</c:v>
                </c:pt>
                <c:pt idx="5">
                  <c:v>15.0</c:v>
                </c:pt>
                <c:pt idx="6">
                  <c:v>12.0</c:v>
                </c:pt>
                <c:pt idx="7">
                  <c:v>7.0</c:v>
                </c:pt>
                <c:pt idx="8">
                  <c:v>11.0</c:v>
                </c:pt>
                <c:pt idx="9">
                  <c:v>14.0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17.0</c:v>
                </c:pt>
                <c:pt idx="1">
                  <c:v>27.0</c:v>
                </c:pt>
                <c:pt idx="2">
                  <c:v>20.0</c:v>
                </c:pt>
                <c:pt idx="3">
                  <c:v>23.0</c:v>
                </c:pt>
                <c:pt idx="4">
                  <c:v>23.0</c:v>
                </c:pt>
                <c:pt idx="5">
                  <c:v>17.0</c:v>
                </c:pt>
                <c:pt idx="6">
                  <c:v>22.0</c:v>
                </c:pt>
                <c:pt idx="7">
                  <c:v>18.0</c:v>
                </c:pt>
                <c:pt idx="8">
                  <c:v>21.0</c:v>
                </c:pt>
                <c:pt idx="9">
                  <c:v>16.0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MEDIUM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32.0</c:v>
                </c:pt>
                <c:pt idx="1">
                  <c:v>20.0</c:v>
                </c:pt>
                <c:pt idx="2">
                  <c:v>26.0</c:v>
                </c:pt>
                <c:pt idx="3">
                  <c:v>40.0</c:v>
                </c:pt>
                <c:pt idx="4">
                  <c:v>32.0</c:v>
                </c:pt>
                <c:pt idx="5">
                  <c:v>26.0</c:v>
                </c:pt>
                <c:pt idx="6">
                  <c:v>27.0</c:v>
                </c:pt>
                <c:pt idx="7">
                  <c:v>33.0</c:v>
                </c:pt>
                <c:pt idx="8">
                  <c:v>33.0</c:v>
                </c:pt>
                <c:pt idx="9">
                  <c:v>32.0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5.0</c:v>
                </c:pt>
                <c:pt idx="1">
                  <c:v>6.0</c:v>
                </c:pt>
                <c:pt idx="2">
                  <c:v>6.0</c:v>
                </c:pt>
                <c:pt idx="3">
                  <c:v>5.0</c:v>
                </c:pt>
                <c:pt idx="4">
                  <c:v>8.0</c:v>
                </c:pt>
                <c:pt idx="5">
                  <c:v>5.0</c:v>
                </c:pt>
                <c:pt idx="6">
                  <c:v>10.0</c:v>
                </c:pt>
                <c:pt idx="7">
                  <c:v>5.0</c:v>
                </c:pt>
                <c:pt idx="8">
                  <c:v>4.0</c:v>
                </c:pt>
                <c:pt idx="9">
                  <c:v>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170422272"/>
        <c:axId val="170423808"/>
        <c:axId val="0"/>
      </c:bar3DChart>
      <c:catAx>
        <c:axId val="17042227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70423808"/>
        <c:crosses val="autoZero"/>
        <c:auto val="1"/>
        <c:lblAlgn val="ctr"/>
        <c:lblOffset val="100"/>
        <c:noMultiLvlLbl val="0"/>
      </c:catAx>
      <c:valAx>
        <c:axId val="1704238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042227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104868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452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715" name=""/>
          <p:cNvSpPr txBox="1"/>
          <p:nvPr/>
        </p:nvSpPr>
        <p:spPr>
          <a:xfrm>
            <a:off x="4096000" y="3219450"/>
            <a:ext cx="8348977" cy="2440940"/>
          </a:xfrm>
          <a:prstGeom prst="rect"/>
        </p:spPr>
        <p:txBody>
          <a:bodyPr rtlCol="0" wrap="square">
            <a:spAutoFit/>
          </a:bodyPr>
          <a:p>
            <a:r>
              <a:rPr altLang="en-GB" sz="2800" lang="en-US">
                <a:solidFill>
                  <a:srgbClr val="000000"/>
                </a:solidFill>
              </a:rPr>
              <a:t>S</a:t>
            </a:r>
            <a:r>
              <a:rPr altLang="en-GB" sz="2800" lang="en-US">
                <a:solidFill>
                  <a:srgbClr val="000000"/>
                </a:solidFill>
              </a:rPr>
              <a:t>T</a:t>
            </a:r>
            <a:r>
              <a:rPr altLang="en-GB" sz="2800" lang="en-US">
                <a:solidFill>
                  <a:srgbClr val="000000"/>
                </a:solidFill>
              </a:rPr>
              <a:t>U</a:t>
            </a:r>
            <a:r>
              <a:rPr altLang="en-GB" sz="2800" lang="en-US">
                <a:solidFill>
                  <a:srgbClr val="000000"/>
                </a:solidFill>
              </a:rPr>
              <a:t>DENT </a:t>
            </a:r>
            <a:r>
              <a:rPr altLang="en-GB" sz="2800" lang="en-US">
                <a:solidFill>
                  <a:srgbClr val="000000"/>
                </a:solidFill>
              </a:rPr>
              <a:t>N</a:t>
            </a:r>
            <a:r>
              <a:rPr altLang="en-GB" sz="2800" lang="en-US">
                <a:solidFill>
                  <a:srgbClr val="000000"/>
                </a:solidFill>
              </a:rPr>
              <a:t>A</a:t>
            </a:r>
            <a:r>
              <a:rPr altLang="en-GB" sz="2800" lang="en-US">
                <a:solidFill>
                  <a:srgbClr val="000000"/>
                </a:solidFill>
              </a:rPr>
              <a:t>M</a:t>
            </a:r>
            <a:r>
              <a:rPr altLang="en-GB" sz="2800" lang="en-US">
                <a:solidFill>
                  <a:srgbClr val="000000"/>
                </a:solidFill>
              </a:rPr>
              <a:t>E</a:t>
            </a:r>
            <a:r>
              <a:rPr altLang="en-GB" sz="2800" lang="en-US">
                <a:solidFill>
                  <a:srgbClr val="000000"/>
                </a:solidFill>
              </a:rPr>
              <a:t>: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M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.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S</a:t>
            </a:r>
            <a:r>
              <a:rPr altLang="en-GB" sz="2800" lang="en-US">
                <a:solidFill>
                  <a:srgbClr val="000000"/>
                </a:solidFill>
              </a:rPr>
              <a:t>A</a:t>
            </a:r>
            <a:r>
              <a:rPr altLang="en-GB" sz="2800" lang="en-US">
                <a:solidFill>
                  <a:srgbClr val="000000"/>
                </a:solidFill>
              </a:rPr>
              <a:t>T</a:t>
            </a:r>
            <a:r>
              <a:rPr altLang="en-GB" sz="2800" lang="en-US">
                <a:solidFill>
                  <a:srgbClr val="000000"/>
                </a:solidFill>
              </a:rPr>
              <a:t>H</a:t>
            </a:r>
            <a:r>
              <a:rPr altLang="en-GB" sz="2800" lang="en-US">
                <a:solidFill>
                  <a:srgbClr val="000000"/>
                </a:solidFill>
              </a:rPr>
              <a:t>I</a:t>
            </a:r>
            <a:r>
              <a:rPr altLang="en-GB" sz="2800" lang="en-US">
                <a:solidFill>
                  <a:srgbClr val="000000"/>
                </a:solidFill>
              </a:rPr>
              <a:t>Y</a:t>
            </a:r>
            <a:r>
              <a:rPr altLang="en-GB" sz="2800" lang="en-US">
                <a:solidFill>
                  <a:srgbClr val="000000"/>
                </a:solidFill>
              </a:rPr>
              <a:t>A</a:t>
            </a:r>
            <a:endParaRPr sz="2800" lang="en-GB">
              <a:solidFill>
                <a:srgbClr val="000000"/>
              </a:solidFill>
            </a:endParaRPr>
          </a:p>
          <a:p>
            <a:r>
              <a:rPr altLang="en-GB" sz="2800" lang="en-US">
                <a:solidFill>
                  <a:srgbClr val="000000"/>
                </a:solidFill>
              </a:rPr>
              <a:t>R</a:t>
            </a:r>
            <a:r>
              <a:rPr altLang="en-GB" sz="2800" lang="en-US">
                <a:solidFill>
                  <a:srgbClr val="000000"/>
                </a:solidFill>
              </a:rPr>
              <a:t>E</a:t>
            </a:r>
            <a:r>
              <a:rPr altLang="en-GB" sz="2800" lang="en-US">
                <a:solidFill>
                  <a:srgbClr val="000000"/>
                </a:solidFill>
              </a:rPr>
              <a:t>G</a:t>
            </a:r>
            <a:r>
              <a:rPr altLang="en-GB" sz="2800" lang="en-US">
                <a:solidFill>
                  <a:srgbClr val="000000"/>
                </a:solidFill>
              </a:rPr>
              <a:t>I</a:t>
            </a:r>
            <a:r>
              <a:rPr altLang="en-GB" sz="2800" lang="en-US">
                <a:solidFill>
                  <a:srgbClr val="000000"/>
                </a:solidFill>
              </a:rPr>
              <a:t>STER </a:t>
            </a:r>
            <a:r>
              <a:rPr altLang="en-GB" sz="2800" lang="en-US">
                <a:solidFill>
                  <a:srgbClr val="000000"/>
                </a:solidFill>
              </a:rPr>
              <a:t>N</a:t>
            </a:r>
            <a:r>
              <a:rPr altLang="en-GB" sz="2800" lang="en-US">
                <a:solidFill>
                  <a:srgbClr val="000000"/>
                </a:solidFill>
              </a:rPr>
              <a:t>U</a:t>
            </a:r>
            <a:r>
              <a:rPr altLang="en-GB" sz="2800" lang="en-US">
                <a:solidFill>
                  <a:srgbClr val="000000"/>
                </a:solidFill>
              </a:rPr>
              <a:t>M</a:t>
            </a:r>
            <a:r>
              <a:rPr altLang="en-GB" sz="2800" lang="en-US">
                <a:solidFill>
                  <a:srgbClr val="000000"/>
                </a:solidFill>
              </a:rPr>
              <a:t>BER</a:t>
            </a:r>
            <a:r>
              <a:rPr altLang="en-GB" sz="2800" lang="en-US">
                <a:solidFill>
                  <a:srgbClr val="000000"/>
                </a:solidFill>
              </a:rPr>
              <a:t>: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3</a:t>
            </a:r>
            <a:r>
              <a:rPr altLang="en-GB" sz="2800" lang="en-US">
                <a:solidFill>
                  <a:srgbClr val="000000"/>
                </a:solidFill>
              </a:rPr>
              <a:t>1</a:t>
            </a:r>
            <a:r>
              <a:rPr altLang="en-GB" sz="2800" lang="en-US">
                <a:solidFill>
                  <a:srgbClr val="000000"/>
                </a:solidFill>
              </a:rPr>
              <a:t>2</a:t>
            </a:r>
            <a:r>
              <a:rPr altLang="en-GB" sz="2800" lang="en-US">
                <a:solidFill>
                  <a:srgbClr val="000000"/>
                </a:solidFill>
              </a:rPr>
              <a:t>2</a:t>
            </a:r>
            <a:r>
              <a:rPr altLang="en-GB" sz="2800" lang="en-US">
                <a:solidFill>
                  <a:srgbClr val="000000"/>
                </a:solidFill>
              </a:rPr>
              <a:t>1</a:t>
            </a:r>
            <a:r>
              <a:rPr altLang="en-GB" sz="2800" lang="en-US">
                <a:solidFill>
                  <a:srgbClr val="000000"/>
                </a:solidFill>
              </a:rPr>
              <a:t>3</a:t>
            </a:r>
            <a:r>
              <a:rPr altLang="en-GB" sz="2800" lang="en-US">
                <a:solidFill>
                  <a:srgbClr val="000000"/>
                </a:solidFill>
              </a:rPr>
              <a:t>2</a:t>
            </a:r>
            <a:r>
              <a:rPr altLang="en-GB" sz="2800" lang="en-US">
                <a:solidFill>
                  <a:srgbClr val="000000"/>
                </a:solidFill>
              </a:rPr>
              <a:t>5</a:t>
            </a:r>
            <a:r>
              <a:rPr altLang="en-GB" sz="2800" lang="en-US">
                <a:solidFill>
                  <a:srgbClr val="000000"/>
                </a:solidFill>
              </a:rPr>
              <a:t>8</a:t>
            </a:r>
            <a:endParaRPr sz="2800" lang="en-GB">
              <a:solidFill>
                <a:srgbClr val="000000"/>
              </a:solidFill>
            </a:endParaRPr>
          </a:p>
          <a:p>
            <a:r>
              <a:rPr altLang="en-GB" sz="2800" lang="en-US">
                <a:solidFill>
                  <a:srgbClr val="000000"/>
                </a:solidFill>
              </a:rPr>
              <a:t>N</a:t>
            </a:r>
            <a:r>
              <a:rPr altLang="en-GB" sz="2800" lang="en-US">
                <a:solidFill>
                  <a:srgbClr val="000000"/>
                </a:solidFill>
              </a:rPr>
              <a:t>M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I</a:t>
            </a:r>
            <a:r>
              <a:rPr altLang="en-GB" sz="2800" lang="en-US">
                <a:solidFill>
                  <a:srgbClr val="000000"/>
                </a:solidFill>
              </a:rPr>
              <a:t>D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: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C192C0AB8BA1B4480FF46FDE342454F6</a:t>
            </a:r>
            <a:endParaRPr sz="2800" lang="en-GB">
              <a:solidFill>
                <a:srgbClr val="000000"/>
              </a:solidFill>
            </a:endParaRPr>
          </a:p>
          <a:p>
            <a:r>
              <a:rPr altLang="en-GB" sz="2800" lang="en-US">
                <a:solidFill>
                  <a:srgbClr val="000000"/>
                </a:solidFill>
              </a:rPr>
              <a:t>D</a:t>
            </a:r>
            <a:r>
              <a:rPr altLang="en-GB" sz="2800" lang="en-US">
                <a:solidFill>
                  <a:srgbClr val="000000"/>
                </a:solidFill>
              </a:rPr>
              <a:t>E</a:t>
            </a:r>
            <a:r>
              <a:rPr altLang="en-GB" sz="2800" lang="en-US">
                <a:solidFill>
                  <a:srgbClr val="000000"/>
                </a:solidFill>
              </a:rPr>
              <a:t>P</a:t>
            </a:r>
            <a:r>
              <a:rPr altLang="en-GB" sz="2800" lang="en-US">
                <a:solidFill>
                  <a:srgbClr val="000000"/>
                </a:solidFill>
              </a:rPr>
              <a:t>A</a:t>
            </a:r>
            <a:r>
              <a:rPr altLang="en-GB" sz="2800" lang="en-US">
                <a:solidFill>
                  <a:srgbClr val="000000"/>
                </a:solidFill>
              </a:rPr>
              <a:t>RTMENT </a:t>
            </a:r>
            <a:r>
              <a:rPr altLang="en-GB" sz="2800" lang="en-US">
                <a:solidFill>
                  <a:srgbClr val="000000"/>
                </a:solidFill>
              </a:rPr>
              <a:t>: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B</a:t>
            </a:r>
            <a:r>
              <a:rPr altLang="en-GB" sz="2800" lang="en-US">
                <a:solidFill>
                  <a:srgbClr val="000000"/>
                </a:solidFill>
              </a:rPr>
              <a:t>.</a:t>
            </a:r>
            <a:r>
              <a:rPr altLang="en-GB" sz="2800" lang="en-US">
                <a:solidFill>
                  <a:srgbClr val="000000"/>
                </a:solidFill>
              </a:rPr>
              <a:t>C</a:t>
            </a:r>
            <a:r>
              <a:rPr altLang="en-GB" sz="2800" lang="en-US">
                <a:solidFill>
                  <a:srgbClr val="000000"/>
                </a:solidFill>
              </a:rPr>
              <a:t>O</a:t>
            </a:r>
            <a:r>
              <a:rPr altLang="en-GB" sz="2800" lang="en-US">
                <a:solidFill>
                  <a:srgbClr val="000000"/>
                </a:solidFill>
              </a:rPr>
              <a:t>M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A</a:t>
            </a:r>
            <a:r>
              <a:rPr altLang="en-GB" sz="2800" lang="en-US">
                <a:solidFill>
                  <a:srgbClr val="000000"/>
                </a:solidFill>
              </a:rPr>
              <a:t>/</a:t>
            </a:r>
            <a:r>
              <a:rPr altLang="en-GB" sz="2800" lang="en-US">
                <a:solidFill>
                  <a:srgbClr val="000000"/>
                </a:solidFill>
              </a:rPr>
              <a:t>F</a:t>
            </a:r>
            <a:endParaRPr sz="2800" lang="en-GB">
              <a:solidFill>
                <a:srgbClr val="000000"/>
              </a:solidFill>
            </a:endParaRPr>
          </a:p>
          <a:p>
            <a:r>
              <a:rPr altLang="en-GB" sz="2800" lang="en-US">
                <a:solidFill>
                  <a:srgbClr val="000000"/>
                </a:solidFill>
              </a:rPr>
              <a:t>C</a:t>
            </a:r>
            <a:r>
              <a:rPr altLang="en-GB" sz="2800" lang="en-US">
                <a:solidFill>
                  <a:srgbClr val="000000"/>
                </a:solidFill>
              </a:rPr>
              <a:t>O</a:t>
            </a:r>
            <a:r>
              <a:rPr altLang="en-GB" sz="2800" lang="en-US">
                <a:solidFill>
                  <a:srgbClr val="000000"/>
                </a:solidFill>
              </a:rPr>
              <a:t>L</a:t>
            </a:r>
            <a:r>
              <a:rPr altLang="en-GB" sz="2800" lang="en-US">
                <a:solidFill>
                  <a:srgbClr val="000000"/>
                </a:solidFill>
              </a:rPr>
              <a:t>L</a:t>
            </a:r>
            <a:r>
              <a:rPr altLang="en-GB" sz="2800" lang="en-US">
                <a:solidFill>
                  <a:srgbClr val="000000"/>
                </a:solidFill>
              </a:rPr>
              <a:t>EGE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: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T</a:t>
            </a:r>
            <a:r>
              <a:rPr altLang="en-GB" sz="2800" lang="en-US">
                <a:solidFill>
                  <a:srgbClr val="000000"/>
                </a:solidFill>
              </a:rPr>
              <a:t>O</a:t>
            </a:r>
            <a:r>
              <a:rPr altLang="en-GB" sz="2800" lang="en-US">
                <a:solidFill>
                  <a:srgbClr val="000000"/>
                </a:solidFill>
              </a:rPr>
              <a:t>G</a:t>
            </a:r>
            <a:r>
              <a:rPr altLang="en-GB" sz="2800" lang="en-US">
                <a:solidFill>
                  <a:srgbClr val="000000"/>
                </a:solidFill>
              </a:rPr>
              <a:t>O</a:t>
            </a:r>
            <a:r>
              <a:rPr altLang="en-GB" sz="2800" lang="en-US">
                <a:solidFill>
                  <a:srgbClr val="000000"/>
                </a:solidFill>
              </a:rPr>
              <a:t>R</a:t>
            </a:r>
            <a:r>
              <a:rPr altLang="en-GB" sz="2800" lang="en-US">
                <a:solidFill>
                  <a:srgbClr val="000000"/>
                </a:solidFill>
              </a:rPr>
              <a:t>E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C</a:t>
            </a:r>
            <a:r>
              <a:rPr altLang="en-GB" sz="2800" lang="en-US">
                <a:solidFill>
                  <a:srgbClr val="000000"/>
                </a:solidFill>
              </a:rPr>
              <a:t>O</a:t>
            </a:r>
            <a:r>
              <a:rPr altLang="en-GB" sz="2800" lang="en-US">
                <a:solidFill>
                  <a:srgbClr val="000000"/>
                </a:solidFill>
              </a:rPr>
              <a:t>L</a:t>
            </a:r>
            <a:r>
              <a:rPr altLang="en-GB" sz="2800" lang="en-US">
                <a:solidFill>
                  <a:srgbClr val="000000"/>
                </a:solidFill>
              </a:rPr>
              <a:t>L</a:t>
            </a:r>
            <a:r>
              <a:rPr altLang="en-GB" sz="2800" lang="en-US">
                <a:solidFill>
                  <a:srgbClr val="000000"/>
                </a:solidFill>
              </a:rPr>
              <a:t>EGE </a:t>
            </a:r>
            <a:r>
              <a:rPr altLang="en-GB" sz="2800" lang="en-US">
                <a:solidFill>
                  <a:srgbClr val="000000"/>
                </a:solidFill>
              </a:rPr>
              <a:t>A</a:t>
            </a:r>
            <a:r>
              <a:rPr altLang="en-GB" sz="2800" lang="en-US">
                <a:solidFill>
                  <a:srgbClr val="000000"/>
                </a:solidFill>
              </a:rPr>
              <a:t>R</a:t>
            </a:r>
            <a:r>
              <a:rPr altLang="en-GB" sz="2800" lang="en-US">
                <a:solidFill>
                  <a:srgbClr val="000000"/>
                </a:solidFill>
              </a:rPr>
              <a:t>T</a:t>
            </a:r>
            <a:r>
              <a:rPr altLang="en-GB" sz="2800" lang="en-US">
                <a:solidFill>
                  <a:srgbClr val="000000"/>
                </a:solidFill>
              </a:rPr>
              <a:t>' </a:t>
            </a:r>
            <a:r>
              <a:rPr altLang="en-GB" sz="2800" lang="en-US">
                <a:solidFill>
                  <a:srgbClr val="000000"/>
                </a:solidFill>
              </a:rPr>
              <a:t>A</a:t>
            </a:r>
            <a:r>
              <a:rPr altLang="en-GB" sz="2800" lang="en-US">
                <a:solidFill>
                  <a:srgbClr val="000000"/>
                </a:solidFill>
              </a:rPr>
              <a:t>N</a:t>
            </a:r>
            <a:r>
              <a:rPr altLang="en-GB" sz="2800" lang="en-US">
                <a:solidFill>
                  <a:srgbClr val="000000"/>
                </a:solidFill>
              </a:rPr>
              <a:t>D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S</a:t>
            </a:r>
            <a:r>
              <a:rPr altLang="en-GB" sz="2800" lang="en-US">
                <a:solidFill>
                  <a:srgbClr val="000000"/>
                </a:solidFill>
              </a:rPr>
              <a:t>C</a:t>
            </a:r>
            <a:r>
              <a:rPr altLang="en-GB" sz="2800" lang="en-US">
                <a:solidFill>
                  <a:srgbClr val="000000"/>
                </a:solidFill>
              </a:rPr>
              <a:t>IENCE 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TextBox 1"/>
          <p:cNvSpPr txBox="1"/>
          <p:nvPr/>
        </p:nvSpPr>
        <p:spPr>
          <a:xfrm>
            <a:off x="794066" y="1395024"/>
            <a:ext cx="8740459" cy="3970318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IN"/>
              <a:t>DATA COLLECTION 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IN"/>
              <a:t>SOURCE NAAN MULDHAVAN </a:t>
            </a:r>
          </a:p>
          <a:p>
            <a:r>
              <a:rPr dirty="0" lang="en-IN"/>
              <a:t>FEATURE COLLECTION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IN"/>
              <a:t>NAME ,PERFORMANCE LEVEL ,SALRY,JOB FUNCTION ,DEPARTMENT ,ACTIVE STATUS ETC</a:t>
            </a:r>
          </a:p>
          <a:p>
            <a:r>
              <a:rPr dirty="0" lang="en-IN"/>
              <a:t>DATA CLEANING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IN"/>
              <a:t>REMOVE MISSING VALUES 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IN"/>
              <a:t>CONVERT CATEGORICALS VARIABLE INTO NUMERCIAL FORMAT </a:t>
            </a:r>
          </a:p>
          <a:p>
            <a:r>
              <a:rPr dirty="0" lang="en-IN"/>
              <a:t>PERFOMANCE LEVEL SEGEMENTED ON THE BASIS OF  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IN"/>
              <a:t>VERY HIGH 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IN"/>
              <a:t>HIGH 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IN"/>
              <a:t>MEDIUM 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IN"/>
              <a:t>LOW</a:t>
            </a:r>
          </a:p>
          <a:p>
            <a:endParaRPr dirty="0" lang="en-IN"/>
          </a:p>
          <a:p>
            <a:endParaRPr dirty="0"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MODELLING </a:t>
            </a:r>
          </a:p>
        </p:txBody>
      </p:sp>
      <p:sp>
        <p:nvSpPr>
          <p:cNvPr id="1048688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991600" cy="1661993"/>
          </a:xfrm>
        </p:spPr>
        <p:txBody>
          <a:bodyPr/>
          <a:p>
            <a:r>
              <a:rPr dirty="0" lang="en-IN"/>
              <a:t> SUMMARY </a:t>
            </a:r>
          </a:p>
          <a:p>
            <a:r>
              <a:rPr dirty="0" lang="en-IN"/>
              <a:t>THIS ANALYSIS USED EXCEL TO ANALYSE EMPLOYEE PERFORMANCE DATA COLLECTED FROM THE MUDHALVAN PORTAL . KEY FEATURE INCULDED ,PERFORMANCE LEVEL WERE CATEGORIZED USING IF FORMULA AND VISULATION IN A PIVOT TABLE . THIS ANALYSIS PROVIDES INSIGHSTS INTO EMPLOYEE PERFORMANCE DISTRIBUTION AND CAN INFORM HR STRATEGIES FOR IMPROVEMENT 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2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9" title="  EMPLOYEE PERFORMANCE ANALYSE "/>
          <p:cNvGraphicFramePr>
            <a:graphicFrameLocks/>
          </p:cNvGraphicFramePr>
          <p:nvPr/>
        </p:nvGraphicFramePr>
        <p:xfrm>
          <a:off x="533400" y="2108488"/>
          <a:ext cx="8333077" cy="36498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94" name="TextBox 10"/>
          <p:cNvSpPr txBox="1"/>
          <p:nvPr/>
        </p:nvSpPr>
        <p:spPr>
          <a:xfrm>
            <a:off x="838200" y="1696316"/>
            <a:ext cx="5334000" cy="369332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IN"/>
              <a:t> </a:t>
            </a:r>
            <a:r>
              <a:rPr dirty="0" lang="en-IN">
                <a:solidFill>
                  <a:srgbClr val="7030A0"/>
                </a:solidFill>
              </a:rPr>
              <a:t>EMPLOYEE PERFOMANCCE ANALYSIS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6" name="TextBox 2"/>
          <p:cNvSpPr txBox="1"/>
          <p:nvPr/>
        </p:nvSpPr>
        <p:spPr>
          <a:xfrm>
            <a:off x="762000" y="1524000"/>
            <a:ext cx="830580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IN"/>
              <a:t>THE RESULTS DEMONSTRATE THAT OUR TRAIINING PROGRAMS ARE VALUABLE IN IMPROVING EMPLOYEE SKILL AND PERFORMANCE 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7150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dirty="0"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564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6135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790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7150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8"/>
          <p:cNvSpPr txBox="1"/>
          <p:nvPr/>
        </p:nvSpPr>
        <p:spPr>
          <a:xfrm>
            <a:off x="629516" y="2779931"/>
            <a:ext cx="7077075" cy="1310639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IN"/>
              <a:t>IDENTIFY  THE KEY FACTORS THAT CONTRIBUTE TO HIGH EMPLOYEE PERFORMANCE WITHIN OUR ORGANIZATION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7150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334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PROJECT AIMS TPO ANALYSE VARIOUS EMPLOYEE ATTRIBUTES AND WORKPLACE FACTORS TO UNDERSTASND THEIR IMPACT ON EMPLOYEE PERFORMANCE. THE FINDINGS WILL INFORM HR POLICIES, TRAINING PROGRAMS,AND MANGAEMENT PRACTIES TO FOSTER A HIGH – PERFORMING WORK FORCE.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626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Box 8"/>
          <p:cNvSpPr txBox="1"/>
          <p:nvPr/>
        </p:nvSpPr>
        <p:spPr>
          <a:xfrm>
            <a:off x="723900" y="2285999"/>
            <a:ext cx="8267700" cy="28346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itchFamily="34" charset="0"/>
              <a:buChar char="•"/>
            </a:pPr>
            <a:r>
              <a:rPr dirty="0" lang="en-IN"/>
              <a:t>HR PROFESSIONLS  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IN"/>
              <a:t>MANGEMENT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IN"/>
              <a:t>EMPLOYEE</a:t>
            </a:r>
          </a:p>
          <a:p>
            <a:pPr algn="ctr"/>
            <a:r>
              <a:rPr dirty="0" lang="en-IN"/>
              <a:t> </a:t>
            </a:r>
          </a:p>
          <a:p>
            <a:pPr algn="ctr"/>
            <a:r>
              <a:rPr dirty="0" lang="en-IN"/>
              <a:t> </a:t>
            </a:r>
          </a:p>
          <a:p>
            <a:pPr algn="ctr"/>
            <a:endParaRPr dirty="0" lang="en-IN"/>
          </a:p>
          <a:p>
            <a:endParaRPr dirty="0" lang="en-IN"/>
          </a:p>
          <a:p>
            <a:endParaRPr dirty="0" lang="en-IN"/>
          </a:p>
          <a:p>
            <a:endParaRPr dirty="0"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9"/>
          <p:cNvSpPr txBox="1"/>
          <p:nvPr/>
        </p:nvSpPr>
        <p:spPr>
          <a:xfrm>
            <a:off x="3276600" y="2590800"/>
            <a:ext cx="5410200" cy="1754326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IN"/>
              <a:t>CONDATIONAL FORMATING – MISSING CELL</a:t>
            </a:r>
          </a:p>
          <a:p>
            <a:r>
              <a:rPr dirty="0" lang="en-IN"/>
              <a:t>PIVOT – SUMMARY </a:t>
            </a:r>
          </a:p>
          <a:p>
            <a:r>
              <a:rPr dirty="0" lang="en-IN"/>
              <a:t>FORMULA – PERFORMANCE </a:t>
            </a:r>
          </a:p>
          <a:p>
            <a:r>
              <a:rPr dirty="0" lang="en-IN"/>
              <a:t>GRAPH – DATA VISULIZATION </a:t>
            </a:r>
          </a:p>
          <a:p>
            <a:r>
              <a:rPr dirty="0" lang="en-IN"/>
              <a:t>FLITER – REMOVE MISSING CELL 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TextBox 2"/>
          <p:cNvSpPr txBox="1"/>
          <p:nvPr/>
        </p:nvSpPr>
        <p:spPr>
          <a:xfrm>
            <a:off x="990600" y="1828800"/>
            <a:ext cx="6477000" cy="2308324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IN"/>
              <a:t>EMPLOYEE DATA SET = NAAN MULDHAVAN </a:t>
            </a:r>
          </a:p>
          <a:p>
            <a:r>
              <a:rPr dirty="0" lang="en-IN"/>
              <a:t>26-FEATURE </a:t>
            </a:r>
          </a:p>
          <a:p>
            <a:r>
              <a:rPr dirty="0" lang="en-IN"/>
              <a:t>EMPLOYEE ID </a:t>
            </a:r>
          </a:p>
          <a:p>
            <a:r>
              <a:rPr dirty="0" lang="en-IN"/>
              <a:t>FIRST &amp; LAST NAME </a:t>
            </a:r>
          </a:p>
          <a:p>
            <a:r>
              <a:rPr dirty="0" lang="en-IN"/>
              <a:t>EMPLOYEE TYPE</a:t>
            </a:r>
          </a:p>
          <a:p>
            <a:r>
              <a:rPr dirty="0" lang="en-IN"/>
              <a:t>GENDRE </a:t>
            </a:r>
          </a:p>
          <a:p>
            <a:r>
              <a:rPr dirty="0" lang="en-IN"/>
              <a:t>PERFORMANCE LEVEL </a:t>
            </a:r>
          </a:p>
          <a:p>
            <a:r>
              <a:rPr dirty="0" lang="en-IN"/>
              <a:t>EMPLOYER RATING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457200" y="2209800"/>
            <a:ext cx="8534018" cy="1323439"/>
          </a:xfrm>
          <a:prstGeom prst="rect"/>
          <a:noFill/>
        </p:spPr>
        <p:txBody>
          <a:bodyPr rtlCol="0" wrap="square">
            <a:spAutoFit/>
          </a:bodyPr>
          <a:p>
            <a:pPr>
              <a:buFont typeface="Arial" panose="020B0604020202020204" pitchFamily="34" charset="0"/>
              <a:buChar char="•"/>
            </a:pPr>
            <a:r>
              <a:rPr dirty="0" sz="20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=IF(Z14&gt;=5,"VERYHIGH",IF(Z14&gt;=4,"HIGH",IF(Z14&gt;=3,"MEDIUM","LOW"))) </a:t>
            </a:r>
          </a:p>
          <a:p>
            <a:r>
              <a:rPr dirty="0" sz="20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FORMULA USED FOR CALCULATION OF PERFORMANCE LEVEL</a:t>
            </a:r>
          </a:p>
          <a:p>
            <a:pPr>
              <a:buFont typeface="Arial" panose="020B0604020202020204" pitchFamily="34" charset="0"/>
              <a:buChar char="•"/>
            </a:pPr>
            <a:endParaRPr dirty="0" sz="20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VIGNESH V</cp:lastModifiedBy>
  <dcterms:created xsi:type="dcterms:W3CDTF">2024-03-29T04:07:22Z</dcterms:created>
  <dcterms:modified xsi:type="dcterms:W3CDTF">2024-09-09T13:21:59Z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c9c72f2394b1408eb62813cbf2f5d76a</vt:lpwstr>
  </property>
</Properties>
</file>