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86" r:id="rId13"/>
    <p:sldId id="287" r:id="rId14"/>
    <p:sldId id="288" r:id="rId15"/>
    <p:sldId id="289" r:id="rId16"/>
    <p:sldId id="291" r:id="rId17"/>
    <p:sldId id="290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15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93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views/project_credit_card_fraud/Dashboard1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732230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530" y="3546663"/>
            <a:ext cx="3485072" cy="1545289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 Sathiya Suriya</a:t>
            </a:r>
          </a:p>
          <a:p>
            <a:pPr algn="l"/>
            <a:r>
              <a:rPr lang="en-US" dirty="0"/>
              <a:t>Manisha Bagri</a:t>
            </a:r>
          </a:p>
          <a:p>
            <a:pPr algn="l"/>
            <a:r>
              <a:rPr lang="en-US" sz="2300" dirty="0"/>
              <a:t>Bibek Kumar Gupta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A0AD-9027-5291-A5D0-8F9658CA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– Univariate Analysis- Days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DD13-B8A5-D30C-746A-1C2CA555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487956"/>
            <a:ext cx="10353762" cy="1948703"/>
          </a:xfrm>
        </p:spPr>
        <p:txBody>
          <a:bodyPr/>
          <a:lstStyle/>
          <a:p>
            <a:r>
              <a:rPr lang="en-US" dirty="0" err="1"/>
              <a:t>Observtions</a:t>
            </a:r>
            <a:r>
              <a:rPr lang="en-US" dirty="0"/>
              <a:t>:</a:t>
            </a:r>
          </a:p>
          <a:p>
            <a:r>
              <a:rPr lang="en-US" dirty="0"/>
              <a:t>1.   The no of fraudulent transaction remain almost similar irrespective of the days of the week</a:t>
            </a:r>
          </a:p>
          <a:p>
            <a:r>
              <a:rPr lang="en-US" dirty="0"/>
              <a:t>2.   Sunday and Monday have the highest volume of transactions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D16F64-38B9-DDB9-283C-96714AC25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015378"/>
            <a:ext cx="9798424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D782-6C58-DE2B-61BB-3449A16C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8345"/>
            <a:ext cx="10353762" cy="1257300"/>
          </a:xfrm>
        </p:spPr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59E2-05E1-3B72-046F-6693BB35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429251"/>
            <a:ext cx="10353762" cy="9984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Observations:</a:t>
            </a:r>
          </a:p>
          <a:p>
            <a:r>
              <a:rPr lang="en-US" dirty="0"/>
              <a:t>1.   The target variable </a:t>
            </a:r>
            <a:r>
              <a:rPr lang="en-US" dirty="0" err="1"/>
              <a:t>is_fraud</a:t>
            </a:r>
            <a:r>
              <a:rPr lang="en-US" dirty="0"/>
              <a:t> and amt have the highest correlation of 0.22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5480FE-7C24-A164-6F51-E32271CE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90" y="740216"/>
            <a:ext cx="4720291" cy="50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3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A56A-091E-4AEB-3F1C-E0662B3E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0AFB-8AA4-BBF7-643E-FCFE1AA0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Models used: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/>
              <a:t>XG Boost </a:t>
            </a:r>
          </a:p>
          <a:p>
            <a:r>
              <a:rPr lang="en-IN" dirty="0"/>
              <a:t>Important variables/ characteristics are: </a:t>
            </a:r>
          </a:p>
          <a:p>
            <a:pPr lvl="1"/>
            <a:r>
              <a:rPr lang="en-IN" dirty="0"/>
              <a:t>Amount</a:t>
            </a:r>
          </a:p>
          <a:p>
            <a:pPr lvl="1"/>
            <a:r>
              <a:rPr lang="en-IN" dirty="0"/>
              <a:t>Category – shopping net</a:t>
            </a:r>
          </a:p>
          <a:p>
            <a:pPr lvl="1"/>
            <a:r>
              <a:rPr lang="en-IN" dirty="0"/>
              <a:t>Time – morning, night and noon</a:t>
            </a:r>
          </a:p>
        </p:txBody>
      </p:sp>
    </p:spTree>
    <p:extLst>
      <p:ext uri="{BB962C8B-B14F-4D97-AF65-F5344CB8AC3E}">
        <p14:creationId xmlns:p14="http://schemas.microsoft.com/office/powerpoint/2010/main" val="409390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9635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IN" sz="4000" dirty="0"/>
              <a:t>Final Model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66801"/>
            <a:ext cx="4816378" cy="5396752"/>
          </a:xfrm>
        </p:spPr>
        <p:txBody>
          <a:bodyPr anchor="t">
            <a:normAutofit/>
          </a:bodyPr>
          <a:lstStyle/>
          <a:p>
            <a:r>
              <a:rPr lang="en-IN" dirty="0"/>
              <a:t>Final Model – XG Boost with oversampled ADASYN Data with 26 estimators</a:t>
            </a:r>
          </a:p>
          <a:p>
            <a:r>
              <a:rPr lang="en-IN" dirty="0"/>
              <a:t>Performance:</a:t>
            </a:r>
          </a:p>
          <a:p>
            <a:pPr lvl="1"/>
            <a:r>
              <a:rPr lang="en-US" dirty="0"/>
              <a:t>the accuracy of the training set is 98.56%</a:t>
            </a:r>
            <a:endParaRPr lang="en-IN" dirty="0"/>
          </a:p>
          <a:p>
            <a:pPr lvl="1"/>
            <a:r>
              <a:rPr lang="en-US" dirty="0"/>
              <a:t>the accuracy of Test set is 98.25%</a:t>
            </a:r>
            <a:endParaRPr lang="en-IN" dirty="0"/>
          </a:p>
          <a:p>
            <a:pPr lvl="1"/>
            <a:r>
              <a:rPr lang="en-US" dirty="0"/>
              <a:t>The recall of training set is 0.98</a:t>
            </a:r>
            <a:endParaRPr lang="en-IN" dirty="0"/>
          </a:p>
          <a:p>
            <a:pPr lvl="1"/>
            <a:r>
              <a:rPr lang="en-US" dirty="0"/>
              <a:t>The recall of test set is 0.90</a:t>
            </a:r>
            <a:endParaRPr lang="en-IN" dirty="0"/>
          </a:p>
          <a:p>
            <a:pPr lvl="1"/>
            <a:r>
              <a:rPr lang="en-US" dirty="0"/>
              <a:t>The AOC-ROC of training set is 0.98</a:t>
            </a:r>
            <a:endParaRPr lang="en-IN" dirty="0"/>
          </a:p>
          <a:p>
            <a:pPr lvl="1"/>
            <a:r>
              <a:rPr lang="en-US" dirty="0"/>
              <a:t>The AOC-ROC of test set is 0.94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B7E05-70FF-119E-E79D-CA4CD4F16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29" y="2994488"/>
            <a:ext cx="4643718" cy="3677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8E2C4-3608-F88D-F498-D570F72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818" y="82853"/>
            <a:ext cx="3556842" cy="26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1258-0161-E545-935D-63F48AD6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6541"/>
            <a:ext cx="10353762" cy="1257300"/>
          </a:xfrm>
        </p:spPr>
        <p:txBody>
          <a:bodyPr/>
          <a:lstStyle/>
          <a:p>
            <a:r>
              <a:rPr lang="en-IN" dirty="0"/>
              <a:t>Cost Benefit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70F2-79E9-407A-2282-C64AE6B0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7106"/>
            <a:ext cx="10353762" cy="536089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Average No. of Transaction Per month  = 77,183</a:t>
            </a:r>
          </a:p>
          <a:p>
            <a:r>
              <a:rPr lang="en-IN" dirty="0"/>
              <a:t>Average No of Fraudulent Transaction Per month = 402</a:t>
            </a:r>
          </a:p>
          <a:p>
            <a:r>
              <a:rPr lang="en-IN" dirty="0"/>
              <a:t>Average amount per fraudulent transaction = $530</a:t>
            </a:r>
          </a:p>
          <a:p>
            <a:r>
              <a:rPr lang="en-IN" dirty="0"/>
              <a:t>Cost Incurred per month now = </a:t>
            </a:r>
            <a:r>
              <a:rPr lang="en-IN" b="1" dirty="0"/>
              <a:t>$2,13,060</a:t>
            </a:r>
          </a:p>
          <a:p>
            <a:r>
              <a:rPr lang="en-IN" dirty="0"/>
              <a:t>Average no of transactions detected by our model per month = 1701</a:t>
            </a:r>
          </a:p>
          <a:p>
            <a:r>
              <a:rPr lang="en-IN" dirty="0"/>
              <a:t>Cost paid for providing customer support = $1.5 per transaction</a:t>
            </a:r>
          </a:p>
          <a:p>
            <a:r>
              <a:rPr lang="en-IN" dirty="0"/>
              <a:t>Total cost paid to customer support = $ 2,551.5</a:t>
            </a:r>
          </a:p>
          <a:p>
            <a:r>
              <a:rPr lang="en-IN" dirty="0"/>
              <a:t>Average no of fraudulent transactions not detected by our model = 111</a:t>
            </a:r>
          </a:p>
          <a:p>
            <a:r>
              <a:rPr lang="en-IN" dirty="0"/>
              <a:t>Cost incurred due to undetected fraudulent transaction by our model = $58,830</a:t>
            </a:r>
          </a:p>
          <a:p>
            <a:r>
              <a:rPr lang="en-IN" dirty="0"/>
              <a:t>Total Cost incurred after deploying our model = </a:t>
            </a:r>
            <a:r>
              <a:rPr lang="en-IN" b="1" dirty="0"/>
              <a:t>$61,381.5</a:t>
            </a:r>
          </a:p>
          <a:p>
            <a:r>
              <a:rPr lang="en-IN" dirty="0"/>
              <a:t>Total Savings due to deploying our model = $213060 -</a:t>
            </a:r>
            <a:r>
              <a:rPr lang="en-IN" b="1" dirty="0"/>
              <a:t> </a:t>
            </a:r>
            <a:r>
              <a:rPr lang="en-IN" dirty="0"/>
              <a:t>$61381.5 </a:t>
            </a:r>
            <a:r>
              <a:rPr lang="en-IN" b="1" dirty="0"/>
              <a:t>= $1,51,678.5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99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23E0-ED7D-41D3-8B34-78BC3F94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258" y="322729"/>
            <a:ext cx="4119046" cy="1093694"/>
          </a:xfrm>
        </p:spPr>
        <p:txBody>
          <a:bodyPr>
            <a:normAutofit/>
          </a:bodyPr>
          <a:lstStyle/>
          <a:p>
            <a:r>
              <a:rPr lang="en-IN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3618-9777-F930-EE69-F1897138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206" y="1864660"/>
            <a:ext cx="3764098" cy="3899647"/>
          </a:xfrm>
        </p:spPr>
        <p:txBody>
          <a:bodyPr>
            <a:norm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https://public.tableau.com/views/project_credit_card_fraud/Dashboard1?:language=en-US&amp;publish=yes&amp;:display_count=n&amp;:origin=viz_share_link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6F164-7419-23EB-7CDE-E0D020E2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6" y="129723"/>
            <a:ext cx="7960989" cy="66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49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64CD-B08F-9EE6-6C4D-4D6188DA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9DC6-92CC-323D-D8EA-F17DCC4F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best selected model has a accuracy of 98.25% and recall of 0.90</a:t>
            </a:r>
          </a:p>
          <a:p>
            <a:r>
              <a:rPr lang="en-US" dirty="0"/>
              <a:t>In the cost benefit analysis we found that A average amount of $ 1,51,678.5 per month could have been saved if our model was implemented by the bank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2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77500" lnSpcReduction="20000"/>
          </a:bodyPr>
          <a:lstStyle/>
          <a:p>
            <a:pPr marL="36900" lvl="0" indent="0">
              <a:buNone/>
            </a:pPr>
            <a:r>
              <a:rPr lang="en-US" sz="2400" dirty="0"/>
              <a:t>Problem Statement </a:t>
            </a:r>
          </a:p>
          <a:p>
            <a:pPr marL="36900" lvl="0" indent="0">
              <a:buNone/>
            </a:pPr>
            <a:r>
              <a:rPr lang="en-US" sz="2400" dirty="0"/>
              <a:t>Objective</a:t>
            </a:r>
          </a:p>
          <a:p>
            <a:pPr marL="36900" lvl="0" indent="0">
              <a:buNone/>
            </a:pPr>
            <a:r>
              <a:rPr lang="en-US" sz="2400" dirty="0"/>
              <a:t>Data Set</a:t>
            </a:r>
          </a:p>
          <a:p>
            <a:pPr marL="36900" lvl="0" indent="0">
              <a:buNone/>
            </a:pPr>
            <a:r>
              <a:rPr lang="en-US" sz="2400" dirty="0"/>
              <a:t>Procedure</a:t>
            </a:r>
          </a:p>
          <a:p>
            <a:pPr marL="36900" lvl="0" indent="0">
              <a:buNone/>
            </a:pPr>
            <a:r>
              <a:rPr lang="en-US" sz="2400" dirty="0"/>
              <a:t>EDA</a:t>
            </a:r>
          </a:p>
          <a:p>
            <a:pPr marL="36900" lvl="0" indent="0">
              <a:buNone/>
            </a:pPr>
            <a:r>
              <a:rPr lang="en-US" sz="2400" dirty="0"/>
              <a:t>Model selection</a:t>
            </a:r>
          </a:p>
          <a:p>
            <a:pPr marL="36900" lvl="0" indent="0">
              <a:buNone/>
            </a:pPr>
            <a:r>
              <a:rPr lang="en-US" sz="2400" dirty="0"/>
              <a:t>Final Model</a:t>
            </a:r>
          </a:p>
          <a:p>
            <a:pPr marL="36900" lvl="0" indent="0">
              <a:buNone/>
            </a:pPr>
            <a:r>
              <a:rPr lang="en-US" sz="2400" dirty="0"/>
              <a:t>Cost benefit analysis</a:t>
            </a:r>
          </a:p>
          <a:p>
            <a:pPr marL="36900" lvl="0" indent="0">
              <a:buNone/>
            </a:pPr>
            <a:r>
              <a:rPr lang="en-US" sz="2400" dirty="0"/>
              <a:t>Dashboard</a:t>
            </a: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191F-72EE-B6C3-0EF7-7C4E621F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D6ED-99CC-3BBB-F52F-B948303C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freight-text-pro"/>
              </a:rPr>
              <a:t>C</a:t>
            </a:r>
            <a:r>
              <a:rPr lang="en-US" b="0" i="0" dirty="0">
                <a:effectLst/>
                <a:latin typeface="freight-text-pro"/>
              </a:rPr>
              <a:t>redit card fraud is an inclusive term for fraud that is committed using a payment card, such as a credit card or a debit card, by stealing the card information through skimmers.</a:t>
            </a:r>
          </a:p>
          <a:p>
            <a:r>
              <a:rPr lang="en-US" dirty="0">
                <a:effectLst/>
                <a:latin typeface="freight-text-pro"/>
              </a:rPr>
              <a:t>The Federal Trade Commission (US) has estimated that around 10 million people become victims of credit card theft each year. Credit card companies lose close to $50 billion per year to fraud.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57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E67A-A439-82B7-7EBF-1BBF0375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154C-DF18-96A9-FE80-96647A16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freight-text-pro"/>
              </a:rPr>
              <a:t>Finex</a:t>
            </a:r>
            <a:r>
              <a:rPr lang="en-US" dirty="0">
                <a:effectLst/>
                <a:latin typeface="freight-text-pro"/>
              </a:rPr>
              <a:t> is a leading financial service provider based out of Florida, US. It offers a wide range of products and business services to customers through different channels, ranging from in-person banking and ATMs to online banking.</a:t>
            </a:r>
          </a:p>
          <a:p>
            <a:r>
              <a:rPr lang="en-US" dirty="0" err="1">
                <a:effectLst/>
                <a:latin typeface="freight-text-pro"/>
              </a:rPr>
              <a:t>Finex</a:t>
            </a:r>
            <a:r>
              <a:rPr lang="en-US" dirty="0">
                <a:effectLst/>
                <a:latin typeface="freight-text-pro"/>
              </a:rPr>
              <a:t> has observed that a significantly large number of unauthorized transactions are being made, due to which the bank has been facing a huge revenue and profitability crisis.</a:t>
            </a:r>
          </a:p>
          <a:p>
            <a:r>
              <a:rPr lang="en-IN" dirty="0"/>
              <a:t>Our task is to identify the root cause and recommend ways to mitigate this problem</a:t>
            </a:r>
          </a:p>
        </p:txBody>
      </p:sp>
    </p:spTree>
    <p:extLst>
      <p:ext uri="{BB962C8B-B14F-4D97-AF65-F5344CB8AC3E}">
        <p14:creationId xmlns:p14="http://schemas.microsoft.com/office/powerpoint/2010/main" val="127960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20EA-1DA3-10DF-FD5D-BAE9116A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381D-957C-7650-6E9B-B0500A06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training dataset has 12,96,675 rows and 22 columns</a:t>
            </a:r>
          </a:p>
          <a:p>
            <a:r>
              <a:rPr lang="en-US" dirty="0"/>
              <a:t> The target variable is the column - </a:t>
            </a:r>
            <a:r>
              <a:rPr lang="en-US" dirty="0" err="1"/>
              <a:t>is_fraud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There are no null values in the training data set</a:t>
            </a:r>
            <a:endParaRPr lang="en-IN" dirty="0"/>
          </a:p>
          <a:p>
            <a:r>
              <a:rPr lang="en-US" dirty="0"/>
              <a:t>There are no duplicate </a:t>
            </a:r>
            <a:r>
              <a:rPr lang="en-US" dirty="0" err="1"/>
              <a:t>datas</a:t>
            </a:r>
            <a:r>
              <a:rPr lang="en-US" dirty="0"/>
              <a:t>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62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9635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Procedure followed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66801"/>
            <a:ext cx="4816378" cy="5396752"/>
          </a:xfrm>
        </p:spPr>
        <p:txBody>
          <a:bodyPr anchor="t">
            <a:normAutofit fontScale="775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Data Preparation:</a:t>
            </a:r>
          </a:p>
          <a:p>
            <a:pPr marL="36900" lvl="0" indent="0">
              <a:buNone/>
            </a:pPr>
            <a:r>
              <a:rPr lang="en-US" sz="2400" dirty="0"/>
              <a:t>	1. checking for null values</a:t>
            </a:r>
          </a:p>
          <a:p>
            <a:pPr marL="36900" lvl="0" indent="0">
              <a:buNone/>
            </a:pPr>
            <a:r>
              <a:rPr lang="en-US" sz="2400" dirty="0"/>
              <a:t>	2. checking for duplicate columns</a:t>
            </a:r>
          </a:p>
          <a:p>
            <a:pPr marL="36900" lvl="0" indent="0">
              <a:buNone/>
            </a:pPr>
            <a:r>
              <a:rPr lang="en-US" sz="2400" dirty="0"/>
              <a:t>	3. Handling outliers</a:t>
            </a:r>
          </a:p>
          <a:p>
            <a:pPr marL="36900" lvl="0" indent="0">
              <a:buNone/>
            </a:pPr>
            <a:r>
              <a:rPr lang="en-US" sz="2400" dirty="0"/>
              <a:t>	4. Univariate analysis</a:t>
            </a:r>
          </a:p>
          <a:p>
            <a:pPr marL="36900" lvl="0" indent="0">
              <a:buNone/>
            </a:pPr>
            <a:r>
              <a:rPr lang="en-US" sz="2400" dirty="0"/>
              <a:t>	5. Correlation</a:t>
            </a:r>
          </a:p>
          <a:p>
            <a:pPr marL="36900" lvl="0" indent="0">
              <a:buNone/>
            </a:pPr>
            <a:r>
              <a:rPr lang="en-US" sz="2400" dirty="0"/>
              <a:t>	6. Dummy variables</a:t>
            </a:r>
          </a:p>
          <a:p>
            <a:pPr marL="36900" lvl="0" indent="0">
              <a:buNone/>
            </a:pPr>
            <a:r>
              <a:rPr lang="en-US" sz="2400" dirty="0"/>
              <a:t>	7. Handling class imbalance</a:t>
            </a:r>
          </a:p>
          <a:p>
            <a:pPr marL="36900" lvl="0" indent="0">
              <a:buNone/>
            </a:pPr>
            <a:r>
              <a:rPr lang="en-US" sz="2400" dirty="0"/>
              <a:t>	8. Repeating the above mentioned steps for test data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Model Building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Model Selection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Cost-Benefit Analysis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Observations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14601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BA82-358B-8D56-651E-FB47D3B4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15" y="-62753"/>
            <a:ext cx="10353762" cy="1257300"/>
          </a:xfrm>
        </p:spPr>
        <p:txBody>
          <a:bodyPr/>
          <a:lstStyle/>
          <a:p>
            <a:r>
              <a:rPr lang="en-IN" dirty="0"/>
              <a:t>EDA – Univariate Analysis-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F1A6-1108-BA2F-D022-06DFCCDA0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13" y="3636311"/>
            <a:ext cx="10112793" cy="2836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Observations:</a:t>
            </a:r>
          </a:p>
          <a:p>
            <a:r>
              <a:rPr lang="en-US" dirty="0"/>
              <a:t>1.   The highest no of fraudulent transactions have occurred in the categories </a:t>
            </a:r>
            <a:r>
              <a:rPr lang="en-US" dirty="0" err="1"/>
              <a:t>grocery_pos</a:t>
            </a:r>
            <a:r>
              <a:rPr lang="en-US" dirty="0"/>
              <a:t> and </a:t>
            </a:r>
            <a:r>
              <a:rPr lang="en-US" dirty="0" err="1"/>
              <a:t>shopping_net</a:t>
            </a:r>
            <a:endParaRPr lang="en-US" dirty="0"/>
          </a:p>
          <a:p>
            <a:r>
              <a:rPr lang="en-US" dirty="0"/>
              <a:t>2.  The least no of fraudulent transactions have occurred in the categories travel and </a:t>
            </a:r>
            <a:r>
              <a:rPr lang="en-US" dirty="0" err="1"/>
              <a:t>health_fitness</a:t>
            </a:r>
            <a:r>
              <a:rPr lang="en-US" dirty="0"/>
              <a:t>.</a:t>
            </a:r>
          </a:p>
          <a:p>
            <a:r>
              <a:rPr lang="en-US" dirty="0"/>
              <a:t>3.  Huge volume of transactions have occurred under the category </a:t>
            </a:r>
            <a:r>
              <a:rPr lang="en-US" dirty="0" err="1"/>
              <a:t>gas_tranport</a:t>
            </a:r>
            <a:endParaRPr lang="en-US" dirty="0"/>
          </a:p>
          <a:p>
            <a:endParaRPr lang="en-IN" dirty="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3FB2F9AC-1105-BA97-C565-AF99653D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23" y="874339"/>
            <a:ext cx="9680805" cy="283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4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767F-C91B-EAA6-BC72-2C2917EF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– Univariate Analysis-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D17C-9708-062D-9256-FA398DC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37" y="4371415"/>
            <a:ext cx="10353762" cy="2038349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r>
              <a:rPr lang="en-US" dirty="0"/>
              <a:t>1.   Female gender has higher no of transactions compared to male</a:t>
            </a:r>
          </a:p>
          <a:p>
            <a:r>
              <a:rPr lang="en-US" dirty="0"/>
              <a:t>2.   The no. of fraudulent transactions are almost similar for both the gender irrespective of the volume of transactions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730A36-92D3-F8C0-AFFE-F9F68AB4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42" y="1978959"/>
            <a:ext cx="9323715" cy="20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37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EFED-EA73-139D-A6CF-A1E257FE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– Univariate Analysis- Time of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AF54-862E-BCC7-10E5-DEFDF42A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407275"/>
            <a:ext cx="10353762" cy="2038350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r>
              <a:rPr lang="en-US" dirty="0"/>
              <a:t>1.   Night and Midnight have highest no of fraudulent transaction irrespective of huge volume of transactions taking place during noon</a:t>
            </a:r>
          </a:p>
          <a:p>
            <a:r>
              <a:rPr lang="en-US" dirty="0"/>
              <a:t>2.   Morning and noon have the highest volume of transactions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DF2FDA-5B47-89CA-4612-DD1192EA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46691"/>
            <a:ext cx="10211405" cy="261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9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{8380DEA7-816B-46A5-B9BC-AFA8B59C7B58}tf55705232_win32</Template>
  <TotalTime>199</TotalTime>
  <Words>790</Words>
  <Application>Microsoft Office PowerPoint</Application>
  <PresentationFormat>Widescreen</PresentationFormat>
  <Paragraphs>99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freight-text-pro</vt:lpstr>
      <vt:lpstr>Goudy Old Style</vt:lpstr>
      <vt:lpstr>Wingdings</vt:lpstr>
      <vt:lpstr>Wingdings 2</vt:lpstr>
      <vt:lpstr>SlateVTI</vt:lpstr>
      <vt:lpstr>Credit Card Fraud Detection</vt:lpstr>
      <vt:lpstr>Agenda </vt:lpstr>
      <vt:lpstr>Problem Statement</vt:lpstr>
      <vt:lpstr>Objective</vt:lpstr>
      <vt:lpstr>DATASET</vt:lpstr>
      <vt:lpstr>Procedure followed</vt:lpstr>
      <vt:lpstr>EDA – Univariate Analysis- Category</vt:lpstr>
      <vt:lpstr>EDA – Univariate Analysis- Gender</vt:lpstr>
      <vt:lpstr>EDA – Univariate Analysis- Time of Day</vt:lpstr>
      <vt:lpstr>EDA – Univariate Analysis- Days of Week</vt:lpstr>
      <vt:lpstr>Correlation</vt:lpstr>
      <vt:lpstr>Model Selection</vt:lpstr>
      <vt:lpstr>Final Model</vt:lpstr>
      <vt:lpstr>Cost Benefit Analysis</vt:lpstr>
      <vt:lpstr>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sathiya suriya</dc:creator>
  <cp:lastModifiedBy>sathiya suriya</cp:lastModifiedBy>
  <cp:revision>4</cp:revision>
  <dcterms:created xsi:type="dcterms:W3CDTF">2023-08-15T18:29:10Z</dcterms:created>
  <dcterms:modified xsi:type="dcterms:W3CDTF">2023-08-16T17:36:07Z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