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Lobster"/>
      <p:regular r:id="rId22"/>
    </p:embeddedFont>
    <p:embeddedFont>
      <p:font typeface="Pacifico"/>
      <p:regular r:id="rId23"/>
    </p:embeddedFont>
    <p:embeddedFont>
      <p:font typeface="Abel"/>
      <p:regular r:id="rId24"/>
    </p:embeddedFont>
    <p:embeddedFont>
      <p:font typeface="Fira Code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obst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Abel-regular.fntdata"/><Relationship Id="rId23" Type="http://schemas.openxmlformats.org/officeDocument/2006/relationships/font" Target="fonts/Pacific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Code-bold.fntdata"/><Relationship Id="rId25" Type="http://schemas.openxmlformats.org/officeDocument/2006/relationships/font" Target="fonts/FiraCod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7387b4bc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7387b4bcb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387b4bcb4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7387b4bcb4_0_2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387b4bcb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7387b4bcb4_0_3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387b4bcb4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7387b4bcb4_0_3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387b4bc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7387b4bcb4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387b4bcb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7387b4bcb4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387b4bcb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7387b4bcb4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387b4bcb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387b4bcb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387b4bcb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387b4bcb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387b4bcb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7387b4bcb4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387b4bcb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7387b4bcb4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387b4bcb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7387b4bcb4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2219600" y="1105000"/>
            <a:ext cx="4418100" cy="5787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mbria"/>
              <a:buNone/>
            </a:pPr>
            <a:r>
              <a:rPr lang="en" sz="39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COFFEE SHOP</a:t>
            </a:r>
            <a:endParaRPr b="0" i="0" sz="39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" name="Google Shape;56;p14"/>
          <p:cNvSpPr txBox="1"/>
          <p:nvPr/>
        </p:nvSpPr>
        <p:spPr>
          <a:xfrm>
            <a:off x="2806525" y="2282550"/>
            <a:ext cx="3105300" cy="2892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Facility</a:t>
            </a:r>
            <a:r>
              <a:rPr b="0" i="0" lang="en" sz="2000" u="none" cap="none" strike="noStrike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000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HTML Structure</a:t>
            </a:r>
            <a:endParaRPr b="0" i="0" sz="2000" u="none" cap="none" strike="noStrike">
              <a:solidFill>
                <a:srgbClr val="11476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C:\1.JIAMETRIC\JIAMETRIC LOGO\From Naresh\Jia logo Sep 4-3.jpeg" id="57" name="Google Shape;57;p14"/>
          <p:cNvPicPr preferRelativeResize="0"/>
          <p:nvPr/>
        </p:nvPicPr>
        <p:blipFill rotWithShape="1">
          <a:blip r:embed="rId3">
            <a:alphaModFix/>
          </a:blip>
          <a:srcRect b="38159" l="17185" r="16253" t="38156"/>
          <a:stretch/>
        </p:blipFill>
        <p:spPr>
          <a:xfrm>
            <a:off x="5563354" y="57774"/>
            <a:ext cx="3483427" cy="66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900" y="99663"/>
            <a:ext cx="992425" cy="5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/>
          <p:nvPr/>
        </p:nvSpPr>
        <p:spPr>
          <a:xfrm>
            <a:off x="3478800" y="3265375"/>
            <a:ext cx="1899600" cy="949800"/>
          </a:xfrm>
          <a:prstGeom prst="rect">
            <a:avLst/>
          </a:prstGeom>
          <a:solidFill>
            <a:srgbClr val="24A0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Facility</a:t>
            </a:r>
            <a:endParaRPr sz="32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>
            <a:off x="86475" y="916400"/>
            <a:ext cx="2953800" cy="3624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200086" y="102904"/>
            <a:ext cx="8795400" cy="3279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lang="en" sz="12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4.Facility</a:t>
            </a:r>
            <a:endParaRPr b="1" i="0" sz="12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sz="1200">
              <a:solidFill>
                <a:srgbClr val="11476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282100" y="1117126"/>
            <a:ext cx="203100" cy="1713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282096" y="1467764"/>
            <a:ext cx="203100" cy="1713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801775" y="1101974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main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761625" y="1403078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facilityContainer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761625" y="1738982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</a:t>
            </a: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274775" y="1735875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761625" y="2083903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facilityHeading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282100" y="2085000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801775" y="2428828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facilityBody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274775" y="2438925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3567850" y="1132025"/>
            <a:ext cx="2008200" cy="1190400"/>
          </a:xfrm>
          <a:prstGeom prst="rect">
            <a:avLst/>
          </a:prstGeom>
          <a:solidFill>
            <a:srgbClr val="26DFD0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childOfChild</a:t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2937425" y="1604675"/>
            <a:ext cx="637200" cy="24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750" y="916400"/>
            <a:ext cx="3270725" cy="41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767225" y="2773750"/>
            <a:ext cx="1974600" cy="1452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varieties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795104" y="3587351"/>
            <a:ext cx="1974600" cy="1452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goCoffee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761625" y="3061898"/>
            <a:ext cx="1974600" cy="1452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beans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795081" y="3324625"/>
            <a:ext cx="1974600" cy="1452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s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weets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761625" y="3850075"/>
            <a:ext cx="1974600" cy="1698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heading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761638" y="4224345"/>
            <a:ext cx="1974600" cy="1698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Body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282088" y="2680776"/>
            <a:ext cx="203100" cy="1713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282084" y="2989376"/>
            <a:ext cx="203100" cy="1713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282100" y="3330813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274763" y="3600675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282088" y="3918825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274750" y="4236975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/>
          <p:nvPr/>
        </p:nvSpPr>
        <p:spPr>
          <a:xfrm>
            <a:off x="86475" y="858800"/>
            <a:ext cx="2953800" cy="4284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200086" y="102904"/>
            <a:ext cx="8795400" cy="3279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lang="en" sz="12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4.Facility</a:t>
            </a:r>
            <a:endParaRPr b="1" i="0" sz="12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sz="1200">
              <a:solidFill>
                <a:srgbClr val="11476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282100" y="1117126"/>
            <a:ext cx="203100" cy="1713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282096" y="1467764"/>
            <a:ext cx="203100" cy="1713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778275" y="1067186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main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761625" y="1403078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facilityContainer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761625" y="1738982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</a:t>
            </a: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274775" y="1735875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761625" y="2083903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facilityHeading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282100" y="2085000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801775" y="2428828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facilityBody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274775" y="2438925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3567850" y="1132025"/>
            <a:ext cx="2008200" cy="1190400"/>
          </a:xfrm>
          <a:prstGeom prst="rect">
            <a:avLst/>
          </a:prstGeom>
          <a:solidFill>
            <a:srgbClr val="26DFD0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</a:t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2937425" y="1604675"/>
            <a:ext cx="637200" cy="24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767225" y="2773750"/>
            <a:ext cx="1974600" cy="1452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varieties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795104" y="3587351"/>
            <a:ext cx="1974600" cy="1452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goCoffee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761625" y="3061898"/>
            <a:ext cx="1974600" cy="1452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beans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795081" y="3324625"/>
            <a:ext cx="1974600" cy="1452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s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weets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761625" y="3850075"/>
            <a:ext cx="1974600" cy="1698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heading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795075" y="4137400"/>
            <a:ext cx="1974600" cy="1614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Body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282088" y="2680776"/>
            <a:ext cx="203100" cy="1713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282084" y="2989376"/>
            <a:ext cx="203100" cy="1713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282100" y="3330813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274763" y="3600675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274750" y="3864425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282100" y="4128175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425" y="916400"/>
            <a:ext cx="3220050" cy="416632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4"/>
          <p:cNvSpPr txBox="1"/>
          <p:nvPr/>
        </p:nvSpPr>
        <p:spPr>
          <a:xfrm>
            <a:off x="751550" y="4398125"/>
            <a:ext cx="1974600" cy="1614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csHeadingImage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200063" y="4919570"/>
            <a:ext cx="1974600" cy="1698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&lt;img&gt;&lt;h2&gt;&lt;h3&gt;&lt;p&gt;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690700" y="4658850"/>
            <a:ext cx="2119200" cy="1614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cardHeadingImage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278425" y="4392000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285775" y="4655750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/>
          <p:nvPr/>
        </p:nvSpPr>
        <p:spPr>
          <a:xfrm>
            <a:off x="86475" y="858800"/>
            <a:ext cx="2953800" cy="4284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 txBox="1"/>
          <p:nvPr/>
        </p:nvSpPr>
        <p:spPr>
          <a:xfrm>
            <a:off x="200086" y="102904"/>
            <a:ext cx="8795400" cy="3279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Layout Design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lang="en" sz="12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4.Facility</a:t>
            </a:r>
            <a:endParaRPr b="1" i="0" sz="12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sz="1200">
              <a:solidFill>
                <a:srgbClr val="11476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282100" y="1117126"/>
            <a:ext cx="203100" cy="1713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282096" y="1467764"/>
            <a:ext cx="203100" cy="1713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778275" y="1067186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main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761625" y="1403078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facilityContainer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761625" y="1738982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</a:t>
            </a: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274775" y="1735875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761625" y="2083903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facilityHeading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282100" y="2085000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5"/>
          <p:cNvSpPr txBox="1"/>
          <p:nvPr/>
        </p:nvSpPr>
        <p:spPr>
          <a:xfrm>
            <a:off x="801775" y="2428828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facilityBody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25"/>
          <p:cNvSpPr/>
          <p:nvPr/>
        </p:nvSpPr>
        <p:spPr>
          <a:xfrm>
            <a:off x="274775" y="2438925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5"/>
          <p:cNvSpPr/>
          <p:nvPr/>
        </p:nvSpPr>
        <p:spPr>
          <a:xfrm>
            <a:off x="3567850" y="1132025"/>
            <a:ext cx="2008200" cy="1190400"/>
          </a:xfrm>
          <a:prstGeom prst="rect">
            <a:avLst/>
          </a:prstGeom>
          <a:solidFill>
            <a:srgbClr val="26DFD0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"/>
          <p:cNvSpPr/>
          <p:nvPr/>
        </p:nvSpPr>
        <p:spPr>
          <a:xfrm>
            <a:off x="2937425" y="1604675"/>
            <a:ext cx="637200" cy="24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"/>
          <p:cNvSpPr txBox="1"/>
          <p:nvPr/>
        </p:nvSpPr>
        <p:spPr>
          <a:xfrm>
            <a:off x="767225" y="2773750"/>
            <a:ext cx="1974600" cy="1452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varieties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795104" y="3587351"/>
            <a:ext cx="1974600" cy="1452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goCoffee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761625" y="3061898"/>
            <a:ext cx="1974600" cy="1452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beans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795081" y="3324625"/>
            <a:ext cx="1974600" cy="1452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s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weets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761625" y="3850075"/>
            <a:ext cx="1974600" cy="1698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heading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795075" y="4137400"/>
            <a:ext cx="1974600" cy="1614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</a:t>
            </a: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Body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282088" y="2680776"/>
            <a:ext cx="203100" cy="1713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282084" y="2989376"/>
            <a:ext cx="203100" cy="1713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282100" y="3330813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5"/>
          <p:cNvSpPr/>
          <p:nvPr/>
        </p:nvSpPr>
        <p:spPr>
          <a:xfrm>
            <a:off x="274763" y="3600675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5"/>
          <p:cNvSpPr/>
          <p:nvPr/>
        </p:nvSpPr>
        <p:spPr>
          <a:xfrm>
            <a:off x="274750" y="3864425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282100" y="4128175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751550" y="4398125"/>
            <a:ext cx="1974600" cy="1614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csHeadingImage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9" name="Google Shape;289;p25"/>
          <p:cNvSpPr txBox="1"/>
          <p:nvPr/>
        </p:nvSpPr>
        <p:spPr>
          <a:xfrm>
            <a:off x="200063" y="4919570"/>
            <a:ext cx="1974600" cy="1698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img,Our Facility,h3,p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690700" y="4658850"/>
            <a:ext cx="2119200" cy="1614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    </a:t>
            </a:r>
            <a:r>
              <a:rPr b="1" lang="en" sz="900">
                <a:latin typeface="Fira Code"/>
                <a:ea typeface="Fira Code"/>
                <a:cs typeface="Fira Code"/>
                <a:sym typeface="Fira Code"/>
              </a:rPr>
              <a:t>cardHeadingImage</a:t>
            </a:r>
            <a:endParaRPr b="1" sz="900">
              <a:solidFill>
                <a:srgbClr val="0000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1" name="Google Shape;291;p25"/>
          <p:cNvSpPr/>
          <p:nvPr/>
        </p:nvSpPr>
        <p:spPr>
          <a:xfrm>
            <a:off x="278425" y="4392000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5"/>
          <p:cNvSpPr/>
          <p:nvPr/>
        </p:nvSpPr>
        <p:spPr>
          <a:xfrm>
            <a:off x="285775" y="4655750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675" y="858800"/>
            <a:ext cx="2783060" cy="423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200086" y="102904"/>
            <a:ext cx="8795400" cy="3279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HTML Structure</a:t>
            </a:r>
            <a:endParaRPr b="0" i="0" sz="23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777737" y="835843"/>
            <a:ext cx="2983200" cy="3684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Number of Co</a:t>
            </a:r>
            <a:r>
              <a:rPr b="1" lang="en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mponents</a:t>
            </a:r>
            <a:r>
              <a:rPr b="1" i="0" lang="en" sz="1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 Coffee Shop Website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2051720" y="1105873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header 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4803583" y="1105873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1.navBar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051720" y="1337327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main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2051720" y="1568799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 footer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803583" y="1298769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2.heroSection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4803583" y="1491630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3.about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803583" y="1684526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4.facility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803583" y="1877404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5.menu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803583" y="2070266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6.gallery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803583" y="2263161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7.team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803583" y="2456040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8.contact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803583" y="2648919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9.contactIcons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051720" y="835843"/>
            <a:ext cx="2648700" cy="2145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Parent Containers Of Any website</a:t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descr="C:\Users\nrsak\Desktop\Old Desktop\BOOTSTRAP\Completed Bootstrap\coffeeshop_bootstrap\prarthanakarthick.github.io_coffeeshop-bootstrap_.png"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797267"/>
            <a:ext cx="990060" cy="424075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614857" y="552113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Total number of Co</a:t>
            </a: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mponents</a:t>
            </a:r>
            <a:endParaRPr b="1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00086" y="557112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Components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200086" y="102904"/>
            <a:ext cx="8795400" cy="3279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Html Structure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Total number of Co</a:t>
            </a: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mponents</a:t>
            </a:r>
            <a:endParaRPr b="1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874669" y="1105873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header 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4340674" y="1105873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1.navBar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2874669" y="1684509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main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2874669" y="2841797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 footer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4340674" y="1298769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2.heroSection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4340674" y="1684509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3.about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340674" y="1877404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4.facility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4340674" y="2070283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5.menu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340674" y="2263144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6.gallery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340674" y="2456040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7.team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4315086" y="2841780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8.contact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4315086" y="3034659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FFDF0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9.contactIcons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874669" y="835843"/>
            <a:ext cx="2648700" cy="2145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sz="900"/>
          </a:p>
        </p:txBody>
      </p:sp>
      <p:pic>
        <p:nvPicPr>
          <p:cNvPr descr="C:\Users\nrsak\Desktop\Old Desktop\BOOTSTRAP\Completed Bootstrap\coffeeshop_bootstrap\prarthanakarthick.github.io_coffeeshop-bootstrap_.png"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297" y="758691"/>
            <a:ext cx="990060" cy="424075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Components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200086" y="102904"/>
            <a:ext cx="8795400" cy="3279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HTML Structure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 to Gro</a:t>
            </a: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up Components into the Parent</a:t>
            </a:r>
            <a:r>
              <a:rPr b="1" i="0" lang="en" sz="1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Containers</a:t>
            </a:r>
            <a:endParaRPr b="1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89" y="758691"/>
            <a:ext cx="925817" cy="428962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>
            <a:off x="1794549" y="990146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header 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3054817" y="885067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1.navBar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1743114" y="2687477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main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743114" y="4500553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E73967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 footer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3054817" y="1077963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2.heroSection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054817" y="2301720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3.about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3054817" y="2494616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4.facility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054817" y="2687494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5.menu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3054817" y="2880356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6.gallery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3054817" y="3073251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7.team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3028971" y="4423401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8.contact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3028971" y="4616280"/>
            <a:ext cx="1157100" cy="154200"/>
          </a:xfrm>
          <a:prstGeom prst="roundRect">
            <a:avLst>
              <a:gd fmla="val 16667" name="adj"/>
            </a:avLst>
          </a:prstGeom>
          <a:solidFill>
            <a:srgbClr val="26DFD0"/>
          </a:solidFill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9.contactIcons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230222" y="758691"/>
            <a:ext cx="1388700" cy="617100"/>
          </a:xfrm>
          <a:prstGeom prst="rect">
            <a:avLst/>
          </a:prstGeom>
          <a:solidFill>
            <a:srgbClr val="FF0000">
              <a:alpha val="2275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230222" y="1414479"/>
            <a:ext cx="1388700" cy="2700300"/>
          </a:xfrm>
          <a:prstGeom prst="rect">
            <a:avLst/>
          </a:prstGeom>
          <a:solidFill>
            <a:srgbClr val="FF0000">
              <a:alpha val="2275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221384" y="4153354"/>
            <a:ext cx="1388700" cy="887100"/>
          </a:xfrm>
          <a:prstGeom prst="rect">
            <a:avLst/>
          </a:prstGeom>
          <a:solidFill>
            <a:srgbClr val="FF0000">
              <a:alpha val="22750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Components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74700" y="128050"/>
            <a:ext cx="8910600" cy="4919400"/>
          </a:xfrm>
          <a:prstGeom prst="rect">
            <a:avLst/>
          </a:prstGeom>
          <a:solidFill>
            <a:srgbClr val="24A0ED"/>
          </a:solidFill>
          <a:ln cap="flat" cmpd="sng" w="9525">
            <a:solidFill>
              <a:srgbClr val="24A0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latin typeface="Pacifico"/>
                <a:ea typeface="Pacifico"/>
                <a:cs typeface="Pacifico"/>
                <a:sym typeface="Pacifico"/>
              </a:rPr>
              <a:t>                 </a:t>
            </a:r>
            <a:r>
              <a:rPr lang="en" sz="7300">
                <a:latin typeface="Lobster"/>
                <a:ea typeface="Lobster"/>
                <a:cs typeface="Lobster"/>
                <a:sym typeface="Lobster"/>
              </a:rPr>
              <a:t>Facility</a:t>
            </a:r>
            <a:endParaRPr sz="73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382100" y="338000"/>
            <a:ext cx="8435400" cy="436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25" y="470275"/>
            <a:ext cx="8170826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200086" y="102904"/>
            <a:ext cx="8795400" cy="3279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HTML Structure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4.Facility</a:t>
            </a:r>
            <a:endParaRPr b="1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50" y="992425"/>
            <a:ext cx="8839201" cy="38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176350" y="3468200"/>
            <a:ext cx="2953800" cy="1366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200086" y="102904"/>
            <a:ext cx="8795400" cy="3279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Html Structure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lang="en" sz="12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4.Facility</a:t>
            </a:r>
            <a:endParaRPr b="1" i="0" sz="12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sz="1200">
              <a:solidFill>
                <a:srgbClr val="11476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282100" y="3633201"/>
            <a:ext cx="203100" cy="171300"/>
          </a:xfrm>
          <a:prstGeom prst="rect">
            <a:avLst/>
          </a:prstGeom>
          <a:solidFill>
            <a:srgbClr val="4BACC6"/>
          </a:solidFill>
          <a:ln cap="flat" cmpd="sng" w="38100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282096" y="3983839"/>
            <a:ext cx="203100" cy="171300"/>
          </a:xfrm>
          <a:prstGeom prst="rect">
            <a:avLst/>
          </a:prstGeom>
          <a:solidFill>
            <a:srgbClr val="4BACC6"/>
          </a:solidFill>
          <a:ln cap="flat" cmpd="sng" w="38100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801775" y="3618049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main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801775" y="3981203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facilityContainer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801775" y="4344357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</a:t>
            </a: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274775" y="4347000"/>
            <a:ext cx="217725" cy="196300"/>
          </a:xfrm>
          <a:prstGeom prst="flowChartProcess">
            <a:avLst/>
          </a:prstGeom>
          <a:solidFill>
            <a:srgbClr val="4BACC6"/>
          </a:solidFill>
          <a:ln cap="flat" cmpd="sng" w="9525">
            <a:solidFill>
              <a:srgbClr val="4BAC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450" y="916075"/>
            <a:ext cx="5420950" cy="18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25" y="906500"/>
            <a:ext cx="3473850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/>
          <p:nvPr/>
        </p:nvSpPr>
        <p:spPr>
          <a:xfrm>
            <a:off x="4041325" y="3468200"/>
            <a:ext cx="4629300" cy="1190400"/>
          </a:xfrm>
          <a:prstGeom prst="rect">
            <a:avLst/>
          </a:prstGeom>
          <a:solidFill>
            <a:srgbClr val="26DFD0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parentContainer,componentContainer,componet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3126550" y="3959450"/>
            <a:ext cx="940500" cy="24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86475" y="2720475"/>
            <a:ext cx="2953800" cy="1900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200086" y="102904"/>
            <a:ext cx="8795400" cy="327900"/>
          </a:xfrm>
          <a:prstGeom prst="rect">
            <a:avLst/>
          </a:prstGeom>
          <a:solidFill>
            <a:srgbClr val="11476D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mbria"/>
              <a:buNone/>
            </a:pP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HTML </a:t>
            </a:r>
            <a:r>
              <a:rPr lang="en" sz="23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Design</a:t>
            </a:r>
            <a:endParaRPr sz="23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1614857" y="522238"/>
            <a:ext cx="5914200" cy="245100"/>
          </a:xfrm>
          <a:prstGeom prst="rect">
            <a:avLst/>
          </a:prstGeom>
          <a:solidFill>
            <a:srgbClr val="FFC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200"/>
              <a:buFont typeface="Cambria"/>
              <a:buNone/>
            </a:pPr>
            <a:r>
              <a:rPr b="1" lang="en" sz="12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4.Facility</a:t>
            </a:r>
            <a:endParaRPr b="1" i="0" sz="12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200086" y="527237"/>
            <a:ext cx="1362900" cy="192900"/>
          </a:xfrm>
          <a:prstGeom prst="rect">
            <a:avLst/>
          </a:prstGeom>
          <a:solidFill>
            <a:srgbClr val="37C2F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9925" lIns="59850" spcFirstLastPara="1" rIns="59850" wrap="square" tIns="29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476D"/>
                </a:solidFill>
                <a:latin typeface="Cambria"/>
                <a:ea typeface="Cambria"/>
                <a:cs typeface="Cambria"/>
                <a:sym typeface="Cambria"/>
              </a:rPr>
              <a:t>Containers</a:t>
            </a:r>
            <a:endParaRPr sz="1200">
              <a:solidFill>
                <a:srgbClr val="11476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282100" y="2921201"/>
            <a:ext cx="203100" cy="1713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282096" y="3271839"/>
            <a:ext cx="203100" cy="171300"/>
          </a:xfrm>
          <a:prstGeom prst="rect">
            <a:avLst/>
          </a:prstGeom>
          <a:solidFill>
            <a:srgbClr val="00FFCC"/>
          </a:solidFill>
          <a:ln cap="flat" cmpd="sng" w="38100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801775" y="2906049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main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761625" y="3302203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facilityContainer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761625" y="3638107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     </a:t>
            </a: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274775" y="3635000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275" y="916075"/>
            <a:ext cx="5058126" cy="16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75" y="858800"/>
            <a:ext cx="335850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761625" y="3983028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facilityHeading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282100" y="3984125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801775" y="4327953"/>
            <a:ext cx="2008200" cy="201600"/>
          </a:xfrm>
          <a:prstGeom prst="rect">
            <a:avLst/>
          </a:prstGeom>
          <a:solidFill>
            <a:srgbClr val="D8D8D8"/>
          </a:solidFill>
          <a:ln cap="flat" cmpd="sng" w="381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24450" lIns="48900" spcFirstLastPara="1" rIns="48900" wrap="square" tIns="2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facilityBody</a:t>
            </a:r>
            <a:endParaRPr b="1"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274775" y="4338050"/>
            <a:ext cx="217725" cy="196300"/>
          </a:xfrm>
          <a:prstGeom prst="flowChartProcess">
            <a:avLst/>
          </a:prstGeom>
          <a:solidFill>
            <a:srgbClr val="00FFCC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3980775" y="3057025"/>
            <a:ext cx="4629300" cy="1190400"/>
          </a:xfrm>
          <a:prstGeom prst="rect">
            <a:avLst/>
          </a:prstGeom>
          <a:solidFill>
            <a:srgbClr val="26DFD0"/>
          </a:solidFill>
          <a:ln cap="flat" cmpd="sng" w="9525">
            <a:solidFill>
              <a:srgbClr val="00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componentChild</a:t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3040275" y="3503800"/>
            <a:ext cx="940500" cy="24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