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02"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43302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77322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03324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84507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7845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52380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59469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2295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8670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8072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6992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188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195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79048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5933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82880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12/11/2024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4430763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2C1C6F-99A4-E021-A118-9CFD6FDBDCE9}"/>
              </a:ext>
            </a:extLst>
          </p:cNvPr>
          <p:cNvSpPr>
            <a:spLocks noGrp="1"/>
          </p:cNvSpPr>
          <p:nvPr>
            <p:ph idx="1"/>
          </p:nvPr>
        </p:nvSpPr>
        <p:spPr>
          <a:xfrm>
            <a:off x="1143000" y="1816868"/>
            <a:ext cx="9905999" cy="4111984"/>
          </a:xfrm>
        </p:spPr>
        <p:txBody>
          <a:bodyPr>
            <a:normAutofit/>
          </a:bodyPr>
          <a:lstStyle/>
          <a:p>
            <a:pPr marL="0" indent="0">
              <a:buNone/>
            </a:pPr>
            <a:r>
              <a:rPr lang="en-US" sz="3400" b="1" dirty="0">
                <a:latin typeface="Times New Roman" panose="02020603050405020304" pitchFamily="18" charset="0"/>
                <a:cs typeface="Times New Roman" panose="02020603050405020304" pitchFamily="18" charset="0"/>
              </a:rPr>
              <a:t>Team Name: </a:t>
            </a:r>
            <a:r>
              <a:rPr lang="en-US" sz="3400" dirty="0">
                <a:latin typeface="Times New Roman" panose="02020603050405020304" pitchFamily="18" charset="0"/>
                <a:cs typeface="Times New Roman" panose="02020603050405020304" pitchFamily="18" charset="0"/>
              </a:rPr>
              <a:t>Power Seekers</a:t>
            </a:r>
          </a:p>
          <a:p>
            <a:pPr marL="0" indent="0">
              <a:buNone/>
            </a:pPr>
            <a:r>
              <a:rPr lang="en-US" sz="3400" b="1" dirty="0">
                <a:latin typeface="Times New Roman" panose="02020603050405020304" pitchFamily="18" charset="0"/>
                <a:cs typeface="Times New Roman" panose="02020603050405020304" pitchFamily="18" charset="0"/>
              </a:rPr>
              <a:t>Members    :</a:t>
            </a:r>
            <a:r>
              <a:rPr lang="en-IN" sz="3400" b="1" dirty="0">
                <a:latin typeface="Times New Roman" panose="02020603050405020304" pitchFamily="18" charset="0"/>
                <a:cs typeface="Times New Roman" panose="02020603050405020304" pitchFamily="18" charset="0"/>
              </a:rPr>
              <a:t> </a:t>
            </a:r>
            <a:r>
              <a:rPr lang="en-IN" sz="3400" dirty="0" err="1">
                <a:latin typeface="Times New Roman" panose="02020603050405020304" pitchFamily="18" charset="0"/>
                <a:cs typeface="Times New Roman" panose="02020603050405020304" pitchFamily="18" charset="0"/>
              </a:rPr>
              <a:t>A.Sathiya</a:t>
            </a:r>
            <a:r>
              <a:rPr lang="en-IN" sz="3400" dirty="0">
                <a:latin typeface="Times New Roman" panose="02020603050405020304" pitchFamily="18" charset="0"/>
                <a:cs typeface="Times New Roman" panose="02020603050405020304" pitchFamily="18" charset="0"/>
              </a:rPr>
              <a:t> Sri , </a:t>
            </a:r>
            <a:r>
              <a:rPr lang="en-IN" sz="3400" dirty="0" err="1">
                <a:latin typeface="Times New Roman" panose="02020603050405020304" pitchFamily="18" charset="0"/>
                <a:cs typeface="Times New Roman" panose="02020603050405020304" pitchFamily="18" charset="0"/>
              </a:rPr>
              <a:t>R.Harshitha</a:t>
            </a:r>
            <a:endParaRPr lang="en-IN" sz="3400" dirty="0">
              <a:latin typeface="Times New Roman" panose="02020603050405020304" pitchFamily="18" charset="0"/>
              <a:cs typeface="Times New Roman" panose="02020603050405020304" pitchFamily="18" charset="0"/>
            </a:endParaRPr>
          </a:p>
          <a:p>
            <a:pPr marL="0" indent="0">
              <a:buNone/>
            </a:pPr>
            <a:endParaRPr lang="en-US" sz="2800" b="1" dirty="0">
              <a:latin typeface="Times New Roman" panose="02020603050405020304" pitchFamily="18" charset="0"/>
              <a:cs typeface="Times New Roman" panose="02020603050405020304" pitchFamily="18" charset="0"/>
            </a:endParaRPr>
          </a:p>
          <a:p>
            <a:pPr marL="0" indent="0">
              <a:buNone/>
            </a:pPr>
            <a:r>
              <a:rPr lang="en-US" sz="2800" b="1" dirty="0">
                <a:latin typeface="Times New Roman" panose="02020603050405020304" pitchFamily="18" charset="0"/>
                <a:cs typeface="Times New Roman" panose="02020603050405020304" pitchFamily="18" charset="0"/>
              </a:rPr>
              <a:t>Business Cases: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project addresses the need for a streamlined and efficient system to predict equipment failures and communicate maintenance needs in real-time through a user-friendly chatbot interface.</a:t>
            </a:r>
          </a:p>
          <a:p>
            <a:pPr>
              <a:buFont typeface="Arial" panose="020B0604020202020204" pitchFamily="34" charset="0"/>
              <a:buChar char="•"/>
            </a:pPr>
            <a:endParaRPr lang="en-IN"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F7D6E4D-063A-C733-A7D0-8E6EE46F3852}"/>
              </a:ext>
            </a:extLst>
          </p:cNvPr>
          <p:cNvSpPr txBox="1"/>
          <p:nvPr/>
        </p:nvSpPr>
        <p:spPr>
          <a:xfrm>
            <a:off x="1474839" y="540774"/>
            <a:ext cx="8750709" cy="1354217"/>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Predictive Maintenance with Chatbot Integration</a:t>
            </a:r>
          </a:p>
          <a:p>
            <a:pPr algn="ctr"/>
            <a:endParaRPr lang="en-IN" b="1" dirty="0"/>
          </a:p>
        </p:txBody>
      </p:sp>
    </p:spTree>
    <p:extLst>
      <p:ext uri="{BB962C8B-B14F-4D97-AF65-F5344CB8AC3E}">
        <p14:creationId xmlns:p14="http://schemas.microsoft.com/office/powerpoint/2010/main" val="3090517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117398-93CA-98A3-F27D-73A0E5C269AF}"/>
              </a:ext>
            </a:extLst>
          </p:cNvPr>
          <p:cNvSpPr>
            <a:spLocks noGrp="1"/>
          </p:cNvSpPr>
          <p:nvPr>
            <p:ph idx="1"/>
          </p:nvPr>
        </p:nvSpPr>
        <p:spPr>
          <a:xfrm>
            <a:off x="1043089" y="884902"/>
            <a:ext cx="9905999" cy="4837471"/>
          </a:xfrm>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Background and Significance:</a:t>
            </a:r>
            <a:endParaRPr lang="en-US" sz="28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industrial and manufacturing environments, unexpected equipment failures lead to costly downtime, safety risks, and resource inefficiencies. Traditional maintenance methods rely on scheduled checks or reactive repairs, which are often insufficient for preventing failures.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lack of real-time communication and predictive insights results in inefficient maintenance processes, increasing costs and reducing operational effectiveness.</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sz="2800" b="1" dirty="0">
                <a:latin typeface="Times New Roman" panose="02020603050405020304" pitchFamily="18" charset="0"/>
                <a:cs typeface="Times New Roman" panose="02020603050405020304" pitchFamily="18" charset="0"/>
              </a:rPr>
              <a:t>Target Audience/Market Impact:</a:t>
            </a:r>
            <a:endParaRPr lang="en-US" sz="28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Maintenance personnel, operations managers, and industries that heavily rely on machinery and equipment, such as manufacturing, energy, and transportation sectors.</a:t>
            </a: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54518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F5B9D6-6D08-578F-C23C-DEE18F9D9C01}"/>
              </a:ext>
            </a:extLst>
          </p:cNvPr>
          <p:cNvSpPr>
            <a:spLocks noGrp="1"/>
          </p:cNvSpPr>
          <p:nvPr>
            <p:ph idx="1"/>
          </p:nvPr>
        </p:nvSpPr>
        <p:spPr>
          <a:xfrm>
            <a:off x="1141412" y="786581"/>
            <a:ext cx="9905999" cy="5633884"/>
          </a:xfrm>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Overview of the Solution Concept:</a:t>
            </a:r>
            <a:endParaRPr lang="en-US" sz="28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system that combines predictive maintenance algorithms with a chatbot interface to:</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Analyze sensor data for predicting potential equipment failures.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Alert maintenance personnel via a chatbot.</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Provide actionable recommendations and facilitate seamless communication.</a:t>
            </a: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0" indent="0" algn="just">
              <a:buNone/>
            </a:pPr>
            <a:r>
              <a:rPr lang="en-US" sz="2800" b="1" dirty="0">
                <a:latin typeface="Times New Roman" panose="02020603050405020304" pitchFamily="18" charset="0"/>
                <a:cs typeface="Times New Roman" panose="02020603050405020304" pitchFamily="18" charset="0"/>
              </a:rPr>
              <a:t>How It Addresses the Problem Effectively:</a:t>
            </a:r>
            <a:endParaRPr lang="en-US" sz="28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Predictive algorithms to analyze sensor data and detect anomalies.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chatbot capable of natural language interactions to send alerts and receive responses.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Integration with existing maintenance management systems.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User-friendly interface for viewing equipment status and accessing maintenance history.</a:t>
            </a: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51321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30C866-0C1B-C58B-F473-E3DA17554C31}"/>
              </a:ext>
            </a:extLst>
          </p:cNvPr>
          <p:cNvSpPr>
            <a:spLocks noGrp="1"/>
          </p:cNvSpPr>
          <p:nvPr>
            <p:ph idx="1"/>
          </p:nvPr>
        </p:nvSpPr>
        <p:spPr>
          <a:xfrm>
            <a:off x="1141412" y="619432"/>
            <a:ext cx="9905999" cy="5742039"/>
          </a:xfrm>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Key Features and Functionalities:</a:t>
            </a:r>
            <a:endParaRPr lang="en-US" sz="2800" dirty="0">
              <a:latin typeface="Times New Roman" panose="02020603050405020304" pitchFamily="18" charset="0"/>
              <a:cs typeface="Times New Roman" panose="02020603050405020304" pitchFamily="18" charset="0"/>
            </a:endParaRPr>
          </a:p>
          <a:p>
            <a:pPr algn="just">
              <a:buFont typeface="+mj-lt"/>
              <a:buAutoNum type="arabicPeriod"/>
            </a:pPr>
            <a:r>
              <a:rPr lang="en-US" sz="2000" b="1" dirty="0">
                <a:latin typeface="Times New Roman" panose="02020603050405020304" pitchFamily="18" charset="0"/>
                <a:cs typeface="Times New Roman" panose="02020603050405020304" pitchFamily="18" charset="0"/>
              </a:rPr>
              <a:t>Predictive Maintenance </a:t>
            </a:r>
            <a:r>
              <a:rPr lang="en-US" sz="2000" dirty="0">
                <a:latin typeface="Times New Roman" panose="02020603050405020304" pitchFamily="18" charset="0"/>
                <a:cs typeface="Times New Roman" panose="02020603050405020304" pitchFamily="18" charset="0"/>
              </a:rPr>
              <a:t>Utilizes machine learning models to predict failures based on real-time sensor data (e.g., temperature, pressure, vibration).</a:t>
            </a:r>
          </a:p>
          <a:p>
            <a:pPr algn="just">
              <a:buFont typeface="+mj-lt"/>
              <a:buAutoNum type="arabicPeriod"/>
            </a:pPr>
            <a:r>
              <a:rPr lang="en-US" sz="2000" b="1" dirty="0">
                <a:latin typeface="Times New Roman" panose="02020603050405020304" pitchFamily="18" charset="0"/>
                <a:cs typeface="Times New Roman" panose="02020603050405020304" pitchFamily="18" charset="0"/>
              </a:rPr>
              <a:t>Chatbot Interface:</a:t>
            </a:r>
            <a:endParaRPr lang="en-US" sz="2000" dirty="0">
              <a:latin typeface="Times New Roman" panose="02020603050405020304" pitchFamily="18" charset="0"/>
              <a:cs typeface="Times New Roman" panose="02020603050405020304" pitchFamily="18" charset="0"/>
            </a:endParaRPr>
          </a:p>
          <a:p>
            <a:pPr marL="457200" lvl="1" indent="0" algn="just">
              <a:buNone/>
            </a:pPr>
            <a:r>
              <a:rPr lang="en-US" sz="2000" dirty="0">
                <a:latin typeface="Times New Roman" panose="02020603050405020304" pitchFamily="18" charset="0"/>
                <a:cs typeface="Times New Roman" panose="02020603050405020304" pitchFamily="18" charset="0"/>
              </a:rPr>
              <a:t>Engages maintenance personnel through natural language processing (NLP), allowing them to receive alerts and ask questions.</a:t>
            </a:r>
          </a:p>
          <a:p>
            <a:pPr algn="just">
              <a:buFont typeface="+mj-lt"/>
              <a:buAutoNum type="arabicPeriod"/>
            </a:pPr>
            <a:r>
              <a:rPr lang="en-US" sz="2000" b="1" dirty="0">
                <a:latin typeface="Times New Roman" panose="02020603050405020304" pitchFamily="18" charset="0"/>
                <a:cs typeface="Times New Roman" panose="02020603050405020304" pitchFamily="18" charset="0"/>
              </a:rPr>
              <a:t>Real-time Alerts:</a:t>
            </a:r>
            <a:endParaRPr lang="en-US" sz="2000" dirty="0">
              <a:latin typeface="Times New Roman" panose="02020603050405020304" pitchFamily="18" charset="0"/>
              <a:cs typeface="Times New Roman" panose="02020603050405020304" pitchFamily="18" charset="0"/>
            </a:endParaRPr>
          </a:p>
          <a:p>
            <a:pPr marL="457200" lvl="1" indent="0" algn="just">
              <a:buNone/>
            </a:pPr>
            <a:r>
              <a:rPr lang="en-US" sz="2000" dirty="0">
                <a:latin typeface="Times New Roman" panose="02020603050405020304" pitchFamily="18" charset="0"/>
                <a:cs typeface="Times New Roman" panose="02020603050405020304" pitchFamily="18" charset="0"/>
              </a:rPr>
              <a:t>Notifies users about potential failures, their severity, and steps to resolve the issue.</a:t>
            </a:r>
          </a:p>
          <a:p>
            <a:pPr algn="just">
              <a:buFont typeface="+mj-lt"/>
              <a:buAutoNum type="arabicPeriod"/>
            </a:pPr>
            <a:r>
              <a:rPr lang="en-US" sz="2000" b="1" dirty="0">
                <a:latin typeface="Times New Roman" panose="02020603050405020304" pitchFamily="18" charset="0"/>
                <a:cs typeface="Times New Roman" panose="02020603050405020304" pitchFamily="18" charset="0"/>
              </a:rPr>
              <a:t>Actionable Insights:</a:t>
            </a:r>
            <a:endParaRPr lang="en-US" sz="2000" dirty="0">
              <a:latin typeface="Times New Roman" panose="02020603050405020304" pitchFamily="18" charset="0"/>
              <a:cs typeface="Times New Roman" panose="02020603050405020304" pitchFamily="18" charset="0"/>
            </a:endParaRPr>
          </a:p>
          <a:p>
            <a:pPr marL="457200" lvl="1" indent="0" algn="just">
              <a:buNone/>
            </a:pPr>
            <a:r>
              <a:rPr lang="en-US" sz="2000" dirty="0">
                <a:latin typeface="Times New Roman" panose="02020603050405020304" pitchFamily="18" charset="0"/>
                <a:cs typeface="Times New Roman" panose="02020603050405020304" pitchFamily="18" charset="0"/>
              </a:rPr>
              <a:t>Provides suggestions on what actions to take based on predictive analytics, thus reducing human error.</a:t>
            </a:r>
          </a:p>
          <a:p>
            <a:pPr algn="just">
              <a:buFont typeface="+mj-lt"/>
              <a:buAutoNum type="arabicPeriod"/>
            </a:pPr>
            <a:r>
              <a:rPr lang="en-US" sz="2000" b="1" dirty="0">
                <a:latin typeface="Times New Roman" panose="02020603050405020304" pitchFamily="18" charset="0"/>
                <a:cs typeface="Times New Roman" panose="02020603050405020304" pitchFamily="18" charset="0"/>
              </a:rPr>
              <a:t>Integration with Existing Maintenance Systems:</a:t>
            </a:r>
            <a:endParaRPr lang="en-US" sz="2000" dirty="0">
              <a:latin typeface="Times New Roman" panose="02020603050405020304" pitchFamily="18" charset="0"/>
              <a:cs typeface="Times New Roman" panose="02020603050405020304" pitchFamily="18" charset="0"/>
            </a:endParaRPr>
          </a:p>
          <a:p>
            <a:pPr marL="457200" lvl="1" indent="0" algn="just">
              <a:buNone/>
            </a:pPr>
            <a:r>
              <a:rPr lang="en-US" sz="2000" dirty="0">
                <a:latin typeface="Times New Roman" panose="02020603050405020304" pitchFamily="18" charset="0"/>
                <a:cs typeface="Times New Roman" panose="02020603050405020304" pitchFamily="18" charset="0"/>
              </a:rPr>
              <a:t>The chatbot integrates with legacy systems for a seamless experience and provides real-time information updates.</a:t>
            </a:r>
          </a:p>
          <a:p>
            <a:endParaRPr lang="en-IN" dirty="0"/>
          </a:p>
        </p:txBody>
      </p:sp>
    </p:spTree>
    <p:extLst>
      <p:ext uri="{BB962C8B-B14F-4D97-AF65-F5344CB8AC3E}">
        <p14:creationId xmlns:p14="http://schemas.microsoft.com/office/powerpoint/2010/main" val="3033529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A99655-8725-716D-6000-847FAC3B7C85}"/>
              </a:ext>
            </a:extLst>
          </p:cNvPr>
          <p:cNvSpPr>
            <a:spLocks noGrp="1"/>
          </p:cNvSpPr>
          <p:nvPr>
            <p:ph idx="1"/>
          </p:nvPr>
        </p:nvSpPr>
        <p:spPr>
          <a:xfrm>
            <a:off x="1141412" y="530942"/>
            <a:ext cx="9905999" cy="6052738"/>
          </a:xfrm>
        </p:spPr>
        <p:txBody>
          <a:bodyPr>
            <a:noAutofit/>
          </a:bodyPr>
          <a:lstStyle/>
          <a:p>
            <a:pPr marL="0" indent="0">
              <a:buNone/>
            </a:pPr>
            <a:r>
              <a:rPr lang="en-US" sz="2800" b="1" dirty="0">
                <a:latin typeface="Times New Roman" panose="02020603050405020304" pitchFamily="18" charset="0"/>
                <a:cs typeface="Times New Roman" panose="02020603050405020304" pitchFamily="18" charset="0"/>
              </a:rPr>
              <a:t>Technical Approach and Design</a:t>
            </a:r>
          </a:p>
          <a:p>
            <a:pPr marL="0" indent="0">
              <a:buNone/>
            </a:pPr>
            <a:r>
              <a:rPr lang="en-IN" sz="2000" b="1" dirty="0">
                <a:latin typeface="Times New Roman" panose="02020603050405020304" pitchFamily="18" charset="0"/>
                <a:cs typeface="Times New Roman" panose="02020603050405020304" pitchFamily="18" charset="0"/>
              </a:rPr>
              <a:t>Framework and Tools</a:t>
            </a:r>
            <a:r>
              <a:rPr lang="en-IN" sz="2000" dirty="0">
                <a:latin typeface="Times New Roman" panose="02020603050405020304" pitchFamily="18" charset="0"/>
                <a:cs typeface="Times New Roman" panose="02020603050405020304" pitchFamily="18" charset="0"/>
              </a:rPr>
              <a:t>:</a:t>
            </a:r>
          </a:p>
          <a:p>
            <a:pPr marL="447675" lvl="1" indent="-447675"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Programming Languages: Python for predictive algorithms, JavaScript for the chatbot interface.</a:t>
            </a:r>
          </a:p>
          <a:p>
            <a:pPr marL="447675" lvl="1" indent="-447675"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Frameworks: TensorFlow or </a:t>
            </a:r>
            <a:r>
              <a:rPr lang="en-IN" sz="2000" dirty="0" err="1">
                <a:latin typeface="Times New Roman" panose="02020603050405020304" pitchFamily="18" charset="0"/>
                <a:cs typeface="Times New Roman" panose="02020603050405020304" pitchFamily="18" charset="0"/>
              </a:rPr>
              <a:t>PyTorch</a:t>
            </a:r>
            <a:r>
              <a:rPr lang="en-IN" sz="2000" dirty="0">
                <a:latin typeface="Times New Roman" panose="02020603050405020304" pitchFamily="18" charset="0"/>
                <a:cs typeface="Times New Roman" panose="02020603050405020304" pitchFamily="18" charset="0"/>
              </a:rPr>
              <a:t> for machine learning, Flask or Django for back-end integration.</a:t>
            </a:r>
          </a:p>
          <a:p>
            <a:pPr marL="447675" lvl="1" indent="-447675"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Tools: Pandas and NumPy for data analysis, </a:t>
            </a:r>
            <a:r>
              <a:rPr lang="en-IN" sz="2000" dirty="0" err="1">
                <a:latin typeface="Times New Roman" panose="02020603050405020304" pitchFamily="18" charset="0"/>
                <a:cs typeface="Times New Roman" panose="02020603050405020304" pitchFamily="18" charset="0"/>
              </a:rPr>
              <a:t>Dialogflow</a:t>
            </a:r>
            <a:r>
              <a:rPr lang="en-IN" sz="2000" dirty="0">
                <a:latin typeface="Times New Roman" panose="02020603050405020304" pitchFamily="18" charset="0"/>
                <a:cs typeface="Times New Roman" panose="02020603050405020304" pitchFamily="18" charset="0"/>
              </a:rPr>
              <a:t> or Rasa for chatbot development.</a:t>
            </a:r>
          </a:p>
          <a:p>
            <a:pPr marL="447675" lvl="1" indent="-447675"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Databases: MySQL or MongoDB for data storage.</a:t>
            </a:r>
          </a:p>
          <a:p>
            <a:pPr marL="0" indent="0" algn="just">
              <a:buNone/>
            </a:pPr>
            <a:r>
              <a:rPr lang="en-IN" sz="2000" b="1" dirty="0">
                <a:latin typeface="Times New Roman" panose="02020603050405020304" pitchFamily="18" charset="0"/>
                <a:cs typeface="Times New Roman" panose="02020603050405020304" pitchFamily="18" charset="0"/>
              </a:rPr>
              <a:t>Innovative Technologies</a:t>
            </a:r>
            <a:r>
              <a:rPr lang="en-IN" sz="2000" dirty="0">
                <a:latin typeface="Times New Roman" panose="02020603050405020304" pitchFamily="18" charset="0"/>
                <a:cs typeface="Times New Roman" panose="02020603050405020304" pitchFamily="18" charset="0"/>
              </a:rPr>
              <a:t>:</a:t>
            </a:r>
          </a:p>
          <a:p>
            <a:pPr marL="447675" indent="-447675"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Machine learning models to predict failures based on historical and real-time sensor data.</a:t>
            </a:r>
          </a:p>
          <a:p>
            <a:pPr marL="447675" indent="-447675"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Graph-based data structures for representing equipment relationships and dependencies.</a:t>
            </a:r>
          </a:p>
          <a:p>
            <a:pPr marL="447675" indent="-447675"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Natural Language Processing (NLP) for chatbot interactions, ensuring accurate and context-aware communication.</a:t>
            </a:r>
          </a:p>
          <a:p>
            <a:pPr marL="457200" lvl="1"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2878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B78F8E-3593-CD8D-D915-EB3C8FFAE727}"/>
              </a:ext>
            </a:extLst>
          </p:cNvPr>
          <p:cNvSpPr>
            <a:spLocks noGrp="1"/>
          </p:cNvSpPr>
          <p:nvPr>
            <p:ph idx="1"/>
          </p:nvPr>
        </p:nvSpPr>
        <p:spPr>
          <a:xfrm>
            <a:off x="1141412" y="688258"/>
            <a:ext cx="9905999" cy="5466736"/>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Method:</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combination of predictive maintenance and NLP-based chatbot integration is an innovative approach to simplifying communication and improving maintenance response times in industries.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use of machine learning models for equipment health prediction ensures data-driven decision-making for optimal resource allocation.</a:t>
            </a: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UI/UX Design (Wireframe/Sketch):</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chatbot interface will feature a clean, intuitive design with conversational prompts, real-time notifications, and easy access to detailed maintenance logs and analytics.</a:t>
            </a:r>
          </a:p>
          <a:p>
            <a:pPr marL="0" indent="0">
              <a:buNone/>
            </a:pPr>
            <a:endParaRPr lang="en-IN" sz="2000" dirty="0"/>
          </a:p>
        </p:txBody>
      </p:sp>
    </p:spTree>
    <p:extLst>
      <p:ext uri="{BB962C8B-B14F-4D97-AF65-F5344CB8AC3E}">
        <p14:creationId xmlns:p14="http://schemas.microsoft.com/office/powerpoint/2010/main" val="2632780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90C49A-0628-7D52-D141-469472F3D5BC}"/>
              </a:ext>
            </a:extLst>
          </p:cNvPr>
          <p:cNvSpPr>
            <a:spLocks noGrp="1"/>
          </p:cNvSpPr>
          <p:nvPr>
            <p:ph idx="1"/>
          </p:nvPr>
        </p:nvSpPr>
        <p:spPr>
          <a:xfrm>
            <a:off x="1141412" y="707923"/>
            <a:ext cx="9905999" cy="5407742"/>
          </a:xfrm>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Short-term Goals: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Develop and test predictive maintenance algorithms.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 a functional chatbot prototype integrated with the back-end system.</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Perform initial testing with simulated sensor data.</a:t>
            </a:r>
          </a:p>
          <a:p>
            <a:pPr marL="0" indent="0" algn="just">
              <a:buNone/>
            </a:pPr>
            <a:r>
              <a:rPr lang="en-US" sz="2000" b="1" dirty="0">
                <a:latin typeface="Times New Roman" panose="02020603050405020304" pitchFamily="18" charset="0"/>
                <a:cs typeface="Times New Roman" panose="02020603050405020304" pitchFamily="18" charset="0"/>
              </a:rPr>
              <a:t>Long-term Goals: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Deploy the system in a real-world industrial environment.</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Enhance the chatbot’s NLP capabilities for complex queries.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Continuously improve predictive accuracy through machine learning.</a:t>
            </a:r>
          </a:p>
          <a:p>
            <a:pPr marL="0" indent="0" algn="just">
              <a:buNone/>
            </a:pPr>
            <a:r>
              <a:rPr lang="en-US" sz="2000" b="1" dirty="0">
                <a:latin typeface="Times New Roman" panose="02020603050405020304" pitchFamily="18" charset="0"/>
                <a:cs typeface="Times New Roman" panose="02020603050405020304" pitchFamily="18" charset="0"/>
              </a:rPr>
              <a:t>Expected Impact and Benefit:</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Reduction in unplanned equipment downtime by up to 30%.</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Improved communication and decision-making for maintenance teams.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Long-term cost savings and increased efficiency for industries adopting the system.</a:t>
            </a:r>
          </a:p>
          <a:p>
            <a:endParaRPr lang="en-IN" sz="2000" dirty="0"/>
          </a:p>
        </p:txBody>
      </p:sp>
    </p:spTree>
    <p:extLst>
      <p:ext uri="{BB962C8B-B14F-4D97-AF65-F5344CB8AC3E}">
        <p14:creationId xmlns:p14="http://schemas.microsoft.com/office/powerpoint/2010/main" val="41279586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100</TotalTime>
  <Words>631</Words>
  <Application>Microsoft Office PowerPoint</Application>
  <PresentationFormat>Widescreen</PresentationFormat>
  <Paragraphs>61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BOOPATHI S</dc:creator>
  <cp:lastModifiedBy>sathiyasrianandakumar@outlook.com</cp:lastModifiedBy>
  <cp:revision>4</cp:revision>
  <dcterms:created xsi:type="dcterms:W3CDTF">2024-12-09T08:28:11Z</dcterms:created>
  <dcterms:modified xsi:type="dcterms:W3CDTF">2024-12-11T04:41:53Z</dcterms:modified>
</cp:coreProperties>
</file>