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67" r:id="rId3"/>
    <p:sldId id="265" r:id="rId4"/>
    <p:sldId id="268" r:id="rId5"/>
    <p:sldId id="258" r:id="rId6"/>
    <p:sldId id="273" r:id="rId7"/>
    <p:sldId id="269" r:id="rId8"/>
    <p:sldId id="266" r:id="rId9"/>
    <p:sldId id="271" r:id="rId10"/>
    <p:sldId id="275" r:id="rId11"/>
    <p:sldId id="274" r:id="rId12"/>
    <p:sldId id="262" r:id="rId13"/>
    <p:sldId id="263"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5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inimized">
    <p:restoredLeft sz="0" autoAdjust="0"/>
    <p:restoredTop sz="0" autoAdjust="0"/>
  </p:normalViewPr>
  <p:slideViewPr>
    <p:cSldViewPr snapToGrid="0">
      <p:cViewPr>
        <p:scale>
          <a:sx n="50" d="100"/>
          <a:sy n="50" d="100"/>
        </p:scale>
        <p:origin x="2405" y="-1210"/>
      </p:cViewPr>
      <p:guideLst>
        <p:guide orient="horz" pos="2160"/>
        <p:guide pos="3856"/>
      </p:guideLst>
    </p:cSldViewPr>
  </p:slideViewPr>
  <p:notesTextViewPr>
    <p:cViewPr>
      <p:scale>
        <a:sx n="50" d="100"/>
        <a:sy n="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12/9/2023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12/9/2023</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12/9/2023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12/9/2023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p:cNvPicPr>
            <a:picLocks noChangeAspect="1"/>
          </p:cNvPicPr>
          <p:nvPr/>
        </p:nvPicPr>
        <p:blipFill>
          <a:blip r:embed="rId13"/>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12/9/2023</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35" y="139700"/>
            <a:ext cx="4647565" cy="1032510"/>
          </a:xfrm>
        </p:spPr>
        <p:txBody>
          <a:bodyPr>
            <a:normAutofit/>
          </a:bodyPr>
          <a:lstStyle/>
          <a:p>
            <a:r>
              <a:rPr lang="en-US" dirty="0"/>
              <a:t>    </a:t>
            </a:r>
          </a:p>
        </p:txBody>
      </p:sp>
      <p:sp>
        <p:nvSpPr>
          <p:cNvPr id="3" name="Subtitle 2"/>
          <p:cNvSpPr>
            <a:spLocks noGrp="1"/>
          </p:cNvSpPr>
          <p:nvPr>
            <p:ph type="subTitle" idx="1"/>
          </p:nvPr>
        </p:nvSpPr>
        <p:spPr>
          <a:xfrm>
            <a:off x="2313940" y="1901370"/>
            <a:ext cx="8181340" cy="1104809"/>
          </a:xfrm>
        </p:spPr>
        <p:txBody>
          <a:bodyPr>
            <a:noAutofit/>
          </a:bodyPr>
          <a:lstStyle/>
          <a:p>
            <a:pPr algn="ctr"/>
            <a:r>
              <a:rPr lang="en-US" sz="3600" dirty="0">
                <a:latin typeface="Times New Roman" panose="02020603050405020304" pitchFamily="18" charset="0"/>
                <a:cs typeface="Times New Roman" panose="02020603050405020304" pitchFamily="18" charset="0"/>
              </a:rPr>
              <a:t>Temperature Based Automatic Regulator Using  Arduino </a:t>
            </a:r>
          </a:p>
        </p:txBody>
      </p:sp>
      <p:pic>
        <p:nvPicPr>
          <p:cNvPr id="4" name="图片" descr="C:\Users\ELCOT\Downloads\MKCE.b2bc8d4c.png"/>
          <p:cNvPicPr>
            <a:picLocks noChangeAspect="1"/>
          </p:cNvPicPr>
          <p:nvPr/>
        </p:nvPicPr>
        <p:blipFill>
          <a:blip r:embed="rId3" cstate="print"/>
          <a:srcRect r="24138"/>
          <a:stretch>
            <a:fillRect/>
          </a:stretch>
        </p:blipFill>
        <p:spPr>
          <a:xfrm>
            <a:off x="263524" y="178888"/>
            <a:ext cx="4526189" cy="1297214"/>
          </a:xfrm>
          <a:prstGeom prst="rect">
            <a:avLst/>
          </a:prstGeom>
          <a:noFill/>
          <a:ln w="12700" cap="flat" cmpd="sng">
            <a:noFill/>
            <a:prstDash val="solid"/>
            <a:miter/>
          </a:ln>
        </p:spPr>
      </p:pic>
      <p:pic>
        <p:nvPicPr>
          <p:cNvPr id="23" name="图片" descr="MKCE ECE Dept. LOGO.jpg"/>
          <p:cNvPicPr>
            <a:picLocks noChangeAspect="1"/>
          </p:cNvPicPr>
          <p:nvPr/>
        </p:nvPicPr>
        <p:blipFill>
          <a:blip r:embed="rId4" cstate="print"/>
          <a:stretch>
            <a:fillRect/>
          </a:stretch>
        </p:blipFill>
        <p:spPr>
          <a:xfrm>
            <a:off x="5936343" y="371021"/>
            <a:ext cx="1698172" cy="1298122"/>
          </a:xfrm>
          <a:prstGeom prst="rect">
            <a:avLst/>
          </a:prstGeom>
        </p:spPr>
        <p:style>
          <a:lnRef idx="0">
            <a:schemeClr val="accent1"/>
          </a:lnRef>
          <a:fillRef idx="3">
            <a:schemeClr val="accent1"/>
          </a:fillRef>
          <a:effectRef idx="3">
            <a:schemeClr val="accent1"/>
          </a:effectRef>
          <a:fontRef idx="minor">
            <a:schemeClr val="lt1"/>
          </a:fontRef>
        </p:style>
      </p:pic>
      <p:pic>
        <p:nvPicPr>
          <p:cNvPr id="26" name="图片" descr="C:\Users\admin\Desktop\krlogo.png"/>
          <p:cNvPicPr/>
          <p:nvPr/>
        </p:nvPicPr>
        <p:blipFill>
          <a:blip r:embed="rId5" cstate="print"/>
          <a:stretch>
            <a:fillRect/>
          </a:stretch>
        </p:blipFill>
        <p:spPr>
          <a:xfrm>
            <a:off x="10175628" y="337270"/>
            <a:ext cx="1143008" cy="785818"/>
          </a:xfrm>
          <a:prstGeom prst="rect">
            <a:avLst/>
          </a:prstGeom>
          <a:noFill/>
          <a:ln w="9525" cap="flat" cmpd="sng">
            <a:noFill/>
            <a:prstDash val="solid"/>
            <a:miter/>
          </a:ln>
        </p:spPr>
      </p:pic>
      <p:sp>
        <p:nvSpPr>
          <p:cNvPr id="8" name="Text Box 7"/>
          <p:cNvSpPr txBox="1"/>
          <p:nvPr/>
        </p:nvSpPr>
        <p:spPr>
          <a:xfrm>
            <a:off x="1618706" y="3229700"/>
            <a:ext cx="9400540" cy="521970"/>
          </a:xfrm>
          <a:prstGeom prst="rect">
            <a:avLst/>
          </a:prstGeom>
          <a:noFill/>
        </p:spPr>
        <p:txBody>
          <a:bodyPr wrap="square" rtlCol="0">
            <a:spAutoFit/>
          </a:bodyPr>
          <a:lstStyle/>
          <a:p>
            <a:pPr algn="ctr"/>
            <a:r>
              <a:rPr lang="en-US" sz="2800" dirty="0">
                <a:solidFill>
                  <a:schemeClr val="tx2"/>
                </a:solidFill>
                <a:latin typeface="Times New Roman" panose="02020603050405020304" pitchFamily="18" charset="0"/>
                <a:cs typeface="Times New Roman" panose="02020603050405020304" pitchFamily="18" charset="0"/>
              </a:rPr>
              <a:t> FINAL REVIEW</a:t>
            </a:r>
          </a:p>
        </p:txBody>
      </p:sp>
      <p:sp>
        <p:nvSpPr>
          <p:cNvPr id="14" name="Text Box 13"/>
          <p:cNvSpPr txBox="1"/>
          <p:nvPr/>
        </p:nvSpPr>
        <p:spPr>
          <a:xfrm>
            <a:off x="7196958" y="4566349"/>
            <a:ext cx="3298322" cy="1954381"/>
          </a:xfrm>
          <a:prstGeom prst="rect">
            <a:avLst/>
          </a:prstGeom>
          <a:noFill/>
        </p:spPr>
        <p:txBody>
          <a:bodyPr wrap="square" rtlCol="0">
            <a:spAutoFit/>
          </a:bodyPr>
          <a:lstStyle/>
          <a:p>
            <a:r>
              <a:rPr lang="en-US" sz="2500" dirty="0">
                <a:latin typeface="Times New Roman" panose="02020603050405020304" pitchFamily="18" charset="0"/>
                <a:cs typeface="Times New Roman" panose="02020603050405020304" pitchFamily="18" charset="0"/>
              </a:rPr>
              <a:t>GUIDED BY:</a:t>
            </a:r>
          </a:p>
          <a:p>
            <a:r>
              <a:rPr lang="en-US" sz="2400" dirty="0">
                <a:latin typeface="Times New Roman" panose="02020603050405020304" pitchFamily="18" charset="0"/>
                <a:cs typeface="Times New Roman" panose="02020603050405020304" pitchFamily="18" charset="0"/>
              </a:rPr>
              <a:t>          Mrs. T. </a:t>
            </a:r>
            <a:r>
              <a:rPr lang="en-US" sz="2400" dirty="0" err="1">
                <a:latin typeface="Times New Roman" panose="02020603050405020304" pitchFamily="18" charset="0"/>
                <a:cs typeface="Times New Roman" panose="02020603050405020304" pitchFamily="18" charset="0"/>
              </a:rPr>
              <a:t>Abirami</a:t>
            </a:r>
            <a:r>
              <a:rPr lang="en-US" sz="2400" dirty="0">
                <a:latin typeface="Times New Roman" panose="02020603050405020304" pitchFamily="18" charset="0"/>
                <a:cs typeface="Times New Roman" panose="02020603050405020304" pitchFamily="18" charset="0"/>
              </a:rPr>
              <a:t>,</a:t>
            </a:r>
          </a:p>
          <a:p>
            <a:pPr algn="ctr"/>
            <a:r>
              <a:rPr lang="en-US" sz="2400" dirty="0">
                <a:latin typeface="Times New Roman" panose="02020603050405020304" pitchFamily="18" charset="0"/>
                <a:cs typeface="Times New Roman" panose="02020603050405020304" pitchFamily="18" charset="0"/>
              </a:rPr>
              <a:t>AP/ ECE</a:t>
            </a:r>
          </a:p>
          <a:p>
            <a:pPr algn="ctr"/>
            <a:r>
              <a:rPr lang="en-US" sz="2400" dirty="0">
                <a:latin typeface="Times New Roman" panose="02020603050405020304" pitchFamily="18" charset="0"/>
                <a:cs typeface="Times New Roman" panose="02020603050405020304" pitchFamily="18" charset="0"/>
              </a:rPr>
              <a:t> </a:t>
            </a:r>
          </a:p>
          <a:p>
            <a:pPr algn="ctr"/>
            <a:r>
              <a:rPr lang="en-US" sz="2400" dirty="0">
                <a:latin typeface="Times New Roman" panose="02020603050405020304" pitchFamily="18" charset="0"/>
                <a:cs typeface="Times New Roman" panose="02020603050405020304" pitchFamily="18" charset="0"/>
              </a:rPr>
              <a:t>DATE : 13.10.2023</a:t>
            </a:r>
          </a:p>
        </p:txBody>
      </p:sp>
      <p:sp>
        <p:nvSpPr>
          <p:cNvPr id="15" name="矩形"/>
          <p:cNvSpPr/>
          <p:nvPr/>
        </p:nvSpPr>
        <p:spPr>
          <a:xfrm>
            <a:off x="525417" y="4594642"/>
            <a:ext cx="5275943" cy="138499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400" b="0" u="none" strike="noStrike" kern="120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PRESENTED BY:</a:t>
            </a:r>
            <a:endParaRPr lang="en-US" altLang="zh-CN" sz="2400" b="0" i="0" u="none" strike="noStrike" kern="120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r>
              <a:rPr lang="en-US" altLang="zh-CN" sz="2400" b="0" i="0" u="none" strike="noStrike" kern="120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rPr>
              <a:t>B . Sathiyadharshini  (927621BEC190)</a:t>
            </a:r>
          </a:p>
          <a:p>
            <a:pPr marL="0" indent="0" algn="l">
              <a:lnSpc>
                <a:spcPct val="100000"/>
              </a:lnSpc>
              <a:spcBef>
                <a:spcPts val="0"/>
              </a:spcBef>
              <a:spcAft>
                <a:spcPts val="0"/>
              </a:spcAft>
              <a:buNone/>
            </a:pPr>
            <a:endParaRPr lang="en-US" altLang="zh-CN" sz="1800" b="0" i="0" u="none" strike="noStrike" kern="120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marL="0" indent="0" algn="l">
              <a:lnSpc>
                <a:spcPct val="100000"/>
              </a:lnSpc>
              <a:spcBef>
                <a:spcPts val="0"/>
              </a:spcBef>
              <a:spcAft>
                <a:spcPts val="0"/>
              </a:spcAft>
              <a:buNone/>
            </a:pPr>
            <a:endParaRPr lang="zh-CN" altLang="en-US" sz="1800" b="0" i="0" u="none" strike="noStrike" kern="120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7ED2F31-9B95-0889-60EF-557B4EF35671}"/>
              </a:ext>
            </a:extLst>
          </p:cNvPr>
          <p:cNvPicPr>
            <a:picLocks noChangeAspect="1"/>
          </p:cNvPicPr>
          <p:nvPr/>
        </p:nvPicPr>
        <p:blipFill rotWithShape="1">
          <a:blip r:embed="rId2">
            <a:extLst>
              <a:ext uri="{28A0092B-C50C-407E-A947-70E740481C1C}">
                <a14:useLocalDpi xmlns:a14="http://schemas.microsoft.com/office/drawing/2010/main" val="0"/>
              </a:ext>
            </a:extLst>
          </a:blip>
          <a:srcRect l="13556" t="6369" r="25889" b="1334"/>
          <a:stretch/>
        </p:blipFill>
        <p:spPr>
          <a:xfrm>
            <a:off x="2783840" y="386080"/>
            <a:ext cx="5699760" cy="6186325"/>
          </a:xfrm>
          <a:prstGeom prst="rect">
            <a:avLst/>
          </a:prstGeom>
        </p:spPr>
      </p:pic>
    </p:spTree>
    <p:extLst>
      <p:ext uri="{BB962C8B-B14F-4D97-AF65-F5344CB8AC3E}">
        <p14:creationId xmlns:p14="http://schemas.microsoft.com/office/powerpoint/2010/main" val="38914803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327AC-8382-ADFC-EB93-66D547F3FDBF}"/>
              </a:ext>
            </a:extLst>
          </p:cNvPr>
          <p:cNvSpPr>
            <a:spLocks noGrp="1"/>
          </p:cNvSpPr>
          <p:nvPr>
            <p:ph type="title"/>
          </p:nvPr>
        </p:nvSpPr>
        <p:spPr>
          <a:xfrm>
            <a:off x="3159760" y="621823"/>
            <a:ext cx="7518400" cy="582613"/>
          </a:xfrm>
        </p:spPr>
        <p:txBody>
          <a:bodyPr/>
          <a:lstStyle/>
          <a:p>
            <a:r>
              <a:rPr lang="en-US" sz="4000" b="1" dirty="0">
                <a:latin typeface="Times New Roman" panose="02020603050405020304" pitchFamily="18" charset="0"/>
                <a:cs typeface="Times New Roman" panose="02020603050405020304" pitchFamily="18" charset="0"/>
              </a:rPr>
              <a:t>WORKING   PRINCIPLE</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B287F4C-621A-BDE4-1262-77E371161F52}"/>
              </a:ext>
            </a:extLst>
          </p:cNvPr>
          <p:cNvSpPr>
            <a:spLocks noGrp="1"/>
          </p:cNvSpPr>
          <p:nvPr>
            <p:ph idx="1"/>
          </p:nvPr>
        </p:nvSpPr>
        <p:spPr>
          <a:xfrm>
            <a:off x="904240" y="1577817"/>
            <a:ext cx="9662160" cy="4953000"/>
          </a:xfrm>
        </p:spPr>
        <p:txBody>
          <a:bodyPr/>
          <a:lstStyle/>
          <a:p>
            <a:pPr marL="0" indent="0" algn="just">
              <a:buNone/>
            </a:pPr>
            <a:r>
              <a:rPr lang="en-US" sz="2800" dirty="0">
                <a:latin typeface="Times New Roman" panose="02020603050405020304" pitchFamily="18" charset="0"/>
                <a:cs typeface="Times New Roman" panose="02020603050405020304" pitchFamily="18" charset="0"/>
              </a:rPr>
              <a:t>	In a temperature-based automatic regulator using Arduino, temperature data is acquired through a DHT11 and an LM35 sensor, with a L7805 voltage regulator ensuring stable power supply. The user-configurable setpoint is established using a 201-type potentiometer, and real-time temperature values are displayed on an LCD screen, providing immediate feedback to the user. The Arduino processes the temperature data, comparing it to the setpoint; if the temperature falls outside the desired range, the system activates either a heating or cooling element to maintain the set temperature, ensuring efficient climate control in the monitored environment.</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7312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150" y="329974"/>
            <a:ext cx="9956800" cy="1143000"/>
          </a:xfrm>
        </p:spPr>
        <p:txBody>
          <a:bodyPr>
            <a:normAutofit/>
          </a:bodyPr>
          <a:lstStyle/>
          <a:p>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695143" y="1741171"/>
            <a:ext cx="9956800" cy="4525963"/>
          </a:xfrm>
        </p:spPr>
        <p:txBody>
          <a:bodyPr>
            <a:normAutofit/>
          </a:bodyPr>
          <a:lstStyle/>
          <a:p>
            <a:pPr algn="just">
              <a:lnSpc>
                <a:spcPct val="150000"/>
              </a:lnSpc>
              <a:buNone/>
            </a:pPr>
            <a:r>
              <a:rPr lang="en-US" sz="29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The Temperature Based Automatic Regulator Using Arduino is a useful project that can be used to control the speed of a fan based on the temperature of the room. The system can be controlled remotely using a mobile phone or a computer, making it easy to use. The system can be used to improve the comfort level in a room by automatically adjusting the fan speed based on the temperature.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50042" y="317818"/>
            <a:ext cx="9956800" cy="1143000"/>
          </a:xfrm>
        </p:spPr>
        <p:txBody>
          <a:bodyPr>
            <a:normAutofit/>
          </a:bodyPr>
          <a:lstStyle/>
          <a:p>
            <a:r>
              <a:rPr lang="en-US" sz="4000"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595630" y="1660435"/>
            <a:ext cx="10611394" cy="4859382"/>
          </a:xfrm>
        </p:spPr>
        <p:txBody>
          <a:bodyPr>
            <a:noAutofit/>
          </a:bodyPr>
          <a:lstStyle/>
          <a:p>
            <a:pPr marL="0" indent="0" algn="just">
              <a:buNone/>
            </a:pPr>
            <a:r>
              <a:rPr lang="en-IN" sz="2400"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Liu, Y., </a:t>
            </a:r>
            <a:r>
              <a:rPr lang="en-US" sz="2400" dirty="0" err="1">
                <a:latin typeface="Times New Roman" panose="02020603050405020304" pitchFamily="18" charset="0"/>
                <a:cs typeface="Times New Roman" panose="02020603050405020304" pitchFamily="18" charset="0"/>
              </a:rPr>
              <a:t>Zeng</a:t>
            </a:r>
            <a:r>
              <a:rPr lang="en-US" sz="2400" dirty="0">
                <a:latin typeface="Times New Roman" panose="02020603050405020304" pitchFamily="18" charset="0"/>
                <a:cs typeface="Times New Roman" panose="02020603050405020304" pitchFamily="18" charset="0"/>
              </a:rPr>
              <a:t>, J. and Wang, C. (2009). Temperature Monitoring in Laser Assisted Polymer Bonding for MEMS Packaging Using a thin Film Sensor Array , IEEE Sensors Applications Symposium, New Orleans, LA , USA. </a:t>
            </a:r>
            <a:endParaRPr lang="en-IN"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[2]. Jung, </a:t>
            </a:r>
            <a:r>
              <a:rPr lang="en-US" sz="2400" dirty="0" err="1">
                <a:latin typeface="Times New Roman" panose="02020603050405020304" pitchFamily="18" charset="0"/>
                <a:cs typeface="Times New Roman" panose="02020603050405020304" pitchFamily="18" charset="0"/>
              </a:rPr>
              <a:t>W.,You</a:t>
            </a:r>
            <a:r>
              <a:rPr lang="en-US" sz="2400" dirty="0">
                <a:latin typeface="Times New Roman" panose="02020603050405020304" pitchFamily="18" charset="0"/>
                <a:cs typeface="Times New Roman" panose="02020603050405020304" pitchFamily="18" charset="0"/>
              </a:rPr>
              <a:t>, J. and Won, S. (2008). Temperature Monitoring System for Inductive Heater Oven (pp.1734-1737), International Conference on Control, Automation and Systems, Seoul Korea. </a:t>
            </a:r>
          </a:p>
          <a:p>
            <a:pPr marL="0" indent="0" algn="just">
              <a:buNone/>
            </a:pPr>
            <a:r>
              <a:rPr lang="en-IN" sz="2400" dirty="0">
                <a:latin typeface="Times New Roman" panose="02020603050405020304" pitchFamily="18" charset="0"/>
                <a:cs typeface="Times New Roman" panose="02020603050405020304" pitchFamily="18" charset="0"/>
              </a:rPr>
              <a:t>[3]. </a:t>
            </a:r>
            <a:r>
              <a:rPr lang="en-US" sz="2400" dirty="0">
                <a:latin typeface="Times New Roman" panose="02020603050405020304" pitchFamily="18" charset="0"/>
                <a:cs typeface="Times New Roman" panose="02020603050405020304" pitchFamily="18" charset="0"/>
              </a:rPr>
              <a:t>Mehta V. K and Mehta R. (2007). Principle of Electronics, </a:t>
            </a:r>
            <a:r>
              <a:rPr lang="en-US" sz="2400" dirty="0" err="1">
                <a:latin typeface="Times New Roman" panose="02020603050405020304" pitchFamily="18" charset="0"/>
                <a:cs typeface="Times New Roman" panose="02020603050405020304" pitchFamily="18" charset="0"/>
              </a:rPr>
              <a:t>S.Chand</a:t>
            </a:r>
            <a:r>
              <a:rPr lang="en-US" sz="2400" dirty="0">
                <a:latin typeface="Times New Roman" panose="02020603050405020304" pitchFamily="18" charset="0"/>
                <a:cs typeface="Times New Roman" panose="02020603050405020304" pitchFamily="18" charset="0"/>
              </a:rPr>
              <a:t> &amp; Company </a:t>
            </a:r>
            <a:r>
              <a:rPr lang="en-US" sz="2400" dirty="0" err="1">
                <a:latin typeface="Times New Roman" panose="02020603050405020304" pitchFamily="18" charset="0"/>
                <a:cs typeface="Times New Roman" panose="02020603050405020304" pitchFamily="18" charset="0"/>
              </a:rPr>
              <a:t>Ltd.New</a:t>
            </a:r>
            <a:r>
              <a:rPr lang="en-US" sz="2400" dirty="0">
                <a:latin typeface="Times New Roman" panose="02020603050405020304" pitchFamily="18" charset="0"/>
                <a:cs typeface="Times New Roman" panose="02020603050405020304" pitchFamily="18" charset="0"/>
              </a:rPr>
              <a:t> Delhi, 438 </a:t>
            </a:r>
            <a:endParaRPr lang="en-IN" sz="2400" dirty="0">
              <a:latin typeface="Times New Roman" panose="02020603050405020304" pitchFamily="18" charset="0"/>
              <a:cs typeface="Times New Roman" panose="02020603050405020304" pitchFamily="18" charset="0"/>
            </a:endParaRPr>
          </a:p>
          <a:p>
            <a:pPr marL="0" indent="0" algn="just">
              <a:buNone/>
            </a:pPr>
            <a:r>
              <a:rPr lang="en-IN" sz="2400" dirty="0">
                <a:latin typeface="Times New Roman" panose="02020603050405020304" pitchFamily="18" charset="0"/>
                <a:cs typeface="Times New Roman" panose="02020603050405020304" pitchFamily="18" charset="0"/>
              </a:rPr>
              <a:t>[4]. </a:t>
            </a:r>
            <a:r>
              <a:rPr lang="en-US" sz="2400" dirty="0" err="1">
                <a:latin typeface="Times New Roman" panose="02020603050405020304" pitchFamily="18" charset="0"/>
                <a:cs typeface="Times New Roman" panose="02020603050405020304" pitchFamily="18" charset="0"/>
              </a:rPr>
              <a:t>Theraja</a:t>
            </a:r>
            <a:r>
              <a:rPr lang="en-US" sz="2400" dirty="0">
                <a:latin typeface="Times New Roman" panose="02020603050405020304" pitchFamily="18" charset="0"/>
                <a:cs typeface="Times New Roman" panose="02020603050405020304" pitchFamily="18" charset="0"/>
              </a:rPr>
              <a:t> B. L and </a:t>
            </a:r>
            <a:r>
              <a:rPr lang="en-US" sz="2400" dirty="0" err="1">
                <a:latin typeface="Times New Roman" panose="02020603050405020304" pitchFamily="18" charset="0"/>
                <a:cs typeface="Times New Roman" panose="02020603050405020304" pitchFamily="18" charset="0"/>
              </a:rPr>
              <a:t>Theraja</a:t>
            </a:r>
            <a:r>
              <a:rPr lang="en-US" sz="2400" dirty="0">
                <a:latin typeface="Times New Roman" panose="02020603050405020304" pitchFamily="18" charset="0"/>
                <a:cs typeface="Times New Roman" panose="02020603050405020304" pitchFamily="18" charset="0"/>
              </a:rPr>
              <a:t> A. K. (2002). A Textbook of Electrical Technology, S. </a:t>
            </a:r>
            <a:r>
              <a:rPr lang="en-US" sz="2400" dirty="0" err="1">
                <a:latin typeface="Times New Roman" panose="02020603050405020304" pitchFamily="18" charset="0"/>
                <a:cs typeface="Times New Roman" panose="02020603050405020304" pitchFamily="18" charset="0"/>
              </a:rPr>
              <a:t>Chand</a:t>
            </a:r>
            <a:r>
              <a:rPr lang="en-US" sz="2400" dirty="0">
                <a:latin typeface="Times New Roman" panose="02020603050405020304" pitchFamily="18" charset="0"/>
                <a:cs typeface="Times New Roman" panose="02020603050405020304" pitchFamily="18" charset="0"/>
              </a:rPr>
              <a:t> &amp;Company Ltd. New Delhi, 2105</a:t>
            </a:r>
            <a:endParaRPr lang="en-IN" sz="2400" dirty="0">
              <a:latin typeface="Times New Roman" panose="02020603050405020304" pitchFamily="18" charset="0"/>
              <a:cs typeface="Times New Roman" panose="02020603050405020304" pitchFamily="18" charset="0"/>
            </a:endParaRPr>
          </a:p>
          <a:p>
            <a:endParaRPr lang="en-US" sz="2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0" name="AutoShape 6" descr="Hand drawn lettering. Thank you. Gold phrase on black background. Vector  art 15192916 Vector Art at Vecteez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1032" name="AutoShape 8" descr="Hand drawn lettering. Thank you. Gold phrase on black background. Vector  art 15192916 Vector Art at Vecteezy"/>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2" name="Picture 1"/>
          <p:cNvPicPr>
            <a:picLocks noChangeAspect="1"/>
          </p:cNvPicPr>
          <p:nvPr/>
        </p:nvPicPr>
        <p:blipFill>
          <a:blip r:embed="rId2"/>
          <a:stretch>
            <a:fillRect/>
          </a:stretch>
        </p:blipFill>
        <p:spPr>
          <a:xfrm>
            <a:off x="977900" y="718185"/>
            <a:ext cx="9622155" cy="54209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1582400" cy="838200"/>
          </a:xfrm>
        </p:spPr>
        <p:txBody>
          <a:bodyPr/>
          <a:lstStyle/>
          <a:p>
            <a:r>
              <a:rPr lang="en-US" sz="4800" dirty="0">
                <a:latin typeface="Times New Roman" panose="02020603050405020304" pitchFamily="18" charset="0"/>
                <a:cs typeface="Times New Roman" panose="02020603050405020304" pitchFamily="18" charset="0"/>
              </a:rPr>
              <a:t>                     </a:t>
            </a:r>
            <a:r>
              <a:rPr lang="en-US" sz="4200" b="1" dirty="0">
                <a:latin typeface="Times New Roman" panose="02020603050405020304" pitchFamily="18" charset="0"/>
                <a:cs typeface="Times New Roman" panose="02020603050405020304" pitchFamily="18" charset="0"/>
              </a:rPr>
              <a:t>LIST OF CONTENTS</a:t>
            </a:r>
            <a:endParaRPr lang="en-US" sz="4200" b="1" dirty="0"/>
          </a:p>
        </p:txBody>
      </p:sp>
      <p:sp>
        <p:nvSpPr>
          <p:cNvPr id="3" name="Content Placeholder 2"/>
          <p:cNvSpPr>
            <a:spLocks noGrp="1"/>
          </p:cNvSpPr>
          <p:nvPr>
            <p:ph idx="1"/>
          </p:nvPr>
        </p:nvSpPr>
        <p:spPr>
          <a:xfrm>
            <a:off x="827315" y="1585686"/>
            <a:ext cx="9956800" cy="4525963"/>
          </a:xfrm>
        </p:spPr>
        <p:txBody>
          <a:bodyPr>
            <a:noAutofit/>
          </a:bodyPr>
          <a:lstStyle/>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INTRODUCTION</a:t>
            </a:r>
          </a:p>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PROBLEM STATEMENT</a:t>
            </a:r>
          </a:p>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OBJECTIVE</a:t>
            </a:r>
          </a:p>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BLOCK DIAGRAM</a:t>
            </a:r>
          </a:p>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EXISTING SYSTEM</a:t>
            </a:r>
          </a:p>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PROPOSED SYSTEM</a:t>
            </a:r>
          </a:p>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COMPONENTS</a:t>
            </a:r>
          </a:p>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WORKING PRINCIPLE</a:t>
            </a:r>
          </a:p>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CONCLUSION</a:t>
            </a:r>
          </a:p>
          <a:p>
            <a:pPr>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REFERENCES</a:t>
            </a:r>
          </a:p>
          <a:p>
            <a:pPr>
              <a:buFont typeface="Arial" panose="020B0604020202020204" pitchFamily="34" charset="0"/>
              <a:buChar char="•"/>
            </a:pP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8426" y="232364"/>
            <a:ext cx="6197600" cy="1143000"/>
          </a:xfrm>
        </p:spPr>
        <p:txBody>
          <a:bodyPr>
            <a:normAutofit/>
          </a:bodyPr>
          <a:lstStyle/>
          <a:p>
            <a:r>
              <a:rPr lang="en-US" sz="4000" b="1" dirty="0">
                <a:latin typeface="Times New Roman" panose="02020603050405020304" pitchFamily="18" charset="0"/>
                <a:cs typeface="Times New Roman" panose="02020603050405020304" pitchFamily="18" charset="0"/>
              </a:rPr>
              <a:t>            INTRODUCTION</a:t>
            </a:r>
          </a:p>
        </p:txBody>
      </p:sp>
      <p:sp>
        <p:nvSpPr>
          <p:cNvPr id="3" name="Content Placeholder 2"/>
          <p:cNvSpPr>
            <a:spLocks noGrp="1"/>
          </p:cNvSpPr>
          <p:nvPr>
            <p:ph idx="1"/>
          </p:nvPr>
        </p:nvSpPr>
        <p:spPr>
          <a:xfrm>
            <a:off x="144145" y="1518920"/>
            <a:ext cx="12047855" cy="4526280"/>
          </a:xfrm>
        </p:spPr>
        <p:txBody>
          <a:bodyPr>
            <a:noAutofit/>
          </a:bodyPr>
          <a:lstStyle/>
          <a:p>
            <a:pPr algn="just">
              <a:lnSpc>
                <a:spcPct val="150000"/>
              </a:lnSpc>
              <a:buNone/>
            </a:pPr>
            <a:r>
              <a:rPr lang="en-US" sz="2400" dirty="0">
                <a:latin typeface="Times New Roman" panose="02020603050405020304" pitchFamily="18" charset="0"/>
                <a:cs typeface="Times New Roman" panose="02020603050405020304" pitchFamily="18" charset="0"/>
              </a:rPr>
              <a:t>     	The idea behind the project is to control the speed of the fan by difference in temperature.  It is a process in which the objects temperature is measured and the way of heat energy passes into or out of the object is correctly adjusted to achieve a stable temperature.This project attendances the design and simulation of the fan speed system by using PWM technique based on the room temperature. The room temperature can be measured with the help of a Temperature Sensor. It has been used to measure the temperature of the room and the speed of the fan is varied according to the room temperature using Pulse Width Modulation technique.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695" y="748665"/>
            <a:ext cx="10972800" cy="582613"/>
          </a:xfrm>
        </p:spPr>
        <p:txBody>
          <a:bodyPr>
            <a:normAutofit fontScale="90000"/>
          </a:bodyPr>
          <a:lstStyle/>
          <a:p>
            <a:pPr algn="ctr"/>
            <a:r>
              <a:rPr lang="en-US" sz="4000" b="1" dirty="0">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151130" y="1905000"/>
            <a:ext cx="10972800" cy="4953000"/>
          </a:xfrm>
        </p:spPr>
        <p:txBody>
          <a:bodyPr>
            <a:normAutofit/>
          </a:bodyPr>
          <a:lstStyle/>
          <a:p>
            <a:pPr lvl="1" algn="just">
              <a:lnSpc>
                <a:spcPct val="150000"/>
              </a:lnSpc>
              <a:buNone/>
            </a:pPr>
            <a:r>
              <a:rPr lang="en-US" dirty="0">
                <a:latin typeface="Times New Roman" panose="02020603050405020304" pitchFamily="18" charset="0"/>
                <a:cs typeface="Times New Roman" panose="02020603050405020304" pitchFamily="18" charset="0"/>
              </a:rPr>
              <a:t>   			Most human feels the badly designed about changing the  fan  rate  level  physically  when  the  room temperature  changes.  Along  these  lines,  the programmed  fan  framework  that  consequently changes  the  velocity  level  as  indicated  by temperature changes is prescribed to be fabricated  for tackling this issue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5862" y="456021"/>
            <a:ext cx="10515600" cy="1068705"/>
          </a:xfrm>
        </p:spPr>
        <p:txBody>
          <a:bodyPr>
            <a:normAutofit/>
          </a:bodyPr>
          <a:lstStyle/>
          <a:p>
            <a:pPr algn="just"/>
            <a:r>
              <a:rPr lang="en-US" sz="3600" dirty="0">
                <a:latin typeface="Times New Roman" panose="02020603050405020304" pitchFamily="18" charset="0"/>
                <a:cs typeface="Times New Roman" panose="02020603050405020304" pitchFamily="18" charset="0"/>
              </a:rPr>
              <a:t>                 </a:t>
            </a:r>
            <a:r>
              <a:rPr lang="en-US" sz="4000" dirty="0">
                <a:latin typeface="Times New Roman" panose="02020603050405020304" pitchFamily="18" charset="0"/>
                <a:cs typeface="Times New Roman" panose="02020603050405020304" pitchFamily="18" charset="0"/>
              </a:rPr>
              <a:t>           </a:t>
            </a:r>
            <a:r>
              <a:rPr lang="en-US" altLang="zh-CN" sz="4000" b="1" dirty="0">
                <a:latin typeface="Times New Roman" panose="02020603050405020304" pitchFamily="18" charset="0"/>
                <a:ea typeface="SimSun" panose="02010600030101010101" pitchFamily="2" charset="-122"/>
                <a:cs typeface="Times New Roman" panose="02020603050405020304" pitchFamily="18" charset="0"/>
                <a:sym typeface="+mn-ea"/>
              </a:rPr>
              <a:t>OBJECTIVE</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2275" y="1696448"/>
            <a:ext cx="10931434" cy="4005943"/>
          </a:xfrm>
        </p:spPr>
        <p:txBody>
          <a:bodyPr>
            <a:noAutofit/>
          </a:bodyPr>
          <a:lstStyle/>
          <a:p>
            <a:pPr lvl="1" algn="just">
              <a:lnSpc>
                <a:spcPct val="150000"/>
              </a:lnSpc>
              <a:buFont typeface="Arial" panose="020B0604020202020204" pitchFamily="34" charset="0"/>
              <a:buChar char="•"/>
            </a:pPr>
            <a:r>
              <a:rPr lang="en-US" altLang="zh-CN" dirty="0">
                <a:latin typeface="Times New Roman" panose="02020603050405020304" pitchFamily="18" charset="0"/>
                <a:ea typeface="SimSun" panose="02010600030101010101" pitchFamily="2" charset="-122"/>
                <a:cs typeface="Times New Roman" panose="02020603050405020304" pitchFamily="18" charset="0"/>
                <a:sym typeface="+mn-ea"/>
              </a:rPr>
              <a:t>Temperature Based Fan Controller can be used for reducing the power consumption &amp; also to assist people who are disabled and are unable to control the speed of fan . It may also be used for monitoring changes in environment.</a:t>
            </a:r>
          </a:p>
          <a:p>
            <a:pPr lvl="1" algn="just">
              <a:lnSpc>
                <a:spcPct val="150000"/>
              </a:lnSpc>
              <a:buFont typeface="Arial" panose="020B0604020202020204" pitchFamily="34" charset="0"/>
              <a:buChar char="•"/>
            </a:pPr>
            <a:r>
              <a:rPr lang="en-US" altLang="zh-CN" sz="2800" dirty="0">
                <a:latin typeface="Times New Roman" panose="02020603050405020304" pitchFamily="18" charset="0"/>
                <a:ea typeface="SimSun" panose="02010600030101010101" pitchFamily="2" charset="-122"/>
                <a:cs typeface="Times New Roman" panose="02020603050405020304" pitchFamily="18" charset="0"/>
                <a:sym typeface="+mn-ea"/>
              </a:rPr>
              <a:t>Temperature monitoring systems generate accurate temperature data. With precise temperature data, it's easy for the logistics department to regulate their workflow and maintain the temperature standards.        </a:t>
            </a:r>
            <a:endParaRPr lang="en-US" altLang="zh-CN" sz="2800" i="0" u="none" strike="noStrike" kern="1200" cap="none" spc="0" baseline="0" dirty="0">
              <a:solidFill>
                <a:schemeClr val="tx1"/>
              </a:solidFill>
              <a:latin typeface="Times New Roman" panose="02020603050405020304" pitchFamily="18" charset="0"/>
              <a:ea typeface="SimSun" panose="02010600030101010101" pitchFamily="2" charset="-122"/>
              <a:cs typeface="Times New Roman" panose="02020603050405020304" pitchFamily="18" charset="0"/>
            </a:endParaRPr>
          </a:p>
          <a:p>
            <a:pPr algn="just">
              <a:lnSpc>
                <a:spcPct val="150000"/>
              </a:lnSpc>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37843-C32E-B85E-7B0C-98F54EF01D33}"/>
              </a:ext>
            </a:extLst>
          </p:cNvPr>
          <p:cNvSpPr>
            <a:spLocks noGrp="1"/>
          </p:cNvSpPr>
          <p:nvPr>
            <p:ph type="title"/>
          </p:nvPr>
        </p:nvSpPr>
        <p:spPr>
          <a:xfrm>
            <a:off x="3632200" y="315027"/>
            <a:ext cx="4927600" cy="582613"/>
          </a:xfrm>
        </p:spPr>
        <p:txBody>
          <a:bodyPr/>
          <a:lstStyle/>
          <a:p>
            <a:r>
              <a:rPr lang="en-US" sz="4000" b="1" dirty="0">
                <a:latin typeface="Times New Roman" panose="02020603050405020304" pitchFamily="18" charset="0"/>
                <a:cs typeface="Times New Roman" panose="02020603050405020304" pitchFamily="18" charset="0"/>
              </a:rPr>
              <a:t>BLOCK DIAGRAM</a:t>
            </a:r>
            <a:endParaRPr lang="en-IN" sz="4000" b="1" dirty="0">
              <a:latin typeface="Times New Roman" panose="02020603050405020304" pitchFamily="18" charset="0"/>
              <a:cs typeface="Times New Roman" panose="02020603050405020304" pitchFamily="18" charset="0"/>
            </a:endParaRPr>
          </a:p>
        </p:txBody>
      </p:sp>
      <p:pic>
        <p:nvPicPr>
          <p:cNvPr id="21" name="Picture 20">
            <a:extLst>
              <a:ext uri="{FF2B5EF4-FFF2-40B4-BE49-F238E27FC236}">
                <a16:creationId xmlns:a16="http://schemas.microsoft.com/office/drawing/2014/main" id="{2DD5DFB2-FC88-1D0A-116D-13C928DC9525}"/>
              </a:ext>
            </a:extLst>
          </p:cNvPr>
          <p:cNvPicPr>
            <a:picLocks noChangeAspect="1"/>
          </p:cNvPicPr>
          <p:nvPr/>
        </p:nvPicPr>
        <p:blipFill>
          <a:blip r:embed="rId2"/>
          <a:stretch>
            <a:fillRect/>
          </a:stretch>
        </p:blipFill>
        <p:spPr>
          <a:xfrm>
            <a:off x="2686034" y="1215934"/>
            <a:ext cx="6230652" cy="5035732"/>
          </a:xfrm>
          <a:prstGeom prst="rect">
            <a:avLst/>
          </a:prstGeom>
        </p:spPr>
      </p:pic>
    </p:spTree>
    <p:extLst>
      <p:ext uri="{BB962C8B-B14F-4D97-AF65-F5344CB8AC3E}">
        <p14:creationId xmlns:p14="http://schemas.microsoft.com/office/powerpoint/2010/main" val="32787600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48665"/>
            <a:ext cx="10972800" cy="582613"/>
          </a:xfrm>
        </p:spPr>
        <p:txBody>
          <a:bodyPr/>
          <a:lstStyle/>
          <a:p>
            <a:r>
              <a:rPr lang="en-US" dirty="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EXISTING  SYSTEM</a:t>
            </a:r>
          </a:p>
        </p:txBody>
      </p:sp>
      <p:sp>
        <p:nvSpPr>
          <p:cNvPr id="4" name="Content Placeholder 3"/>
          <p:cNvSpPr>
            <a:spLocks noGrp="1"/>
          </p:cNvSpPr>
          <p:nvPr>
            <p:ph idx="1"/>
          </p:nvPr>
        </p:nvSpPr>
        <p:spPr>
          <a:xfrm>
            <a:off x="609691" y="1872660"/>
            <a:ext cx="11045371" cy="4525963"/>
          </a:xfrm>
        </p:spPr>
        <p:txBody>
          <a:bodyPr/>
          <a:lstStyle/>
          <a:p>
            <a:pPr algn="just">
              <a:lnSpc>
                <a:spcPct val="150000"/>
              </a:lnSpc>
            </a:pPr>
            <a:r>
              <a:rPr lang="en-US" sz="2800" dirty="0">
                <a:latin typeface="Times New Roman" panose="02020603050405020304" pitchFamily="18" charset="0"/>
                <a:cs typeface="Times New Roman" panose="02020603050405020304" pitchFamily="18" charset="0"/>
              </a:rPr>
              <a:t>There are many methods to control the speed of the fan and one of the method is regulator.It control the fan speed which is manually processed by human. </a:t>
            </a:r>
          </a:p>
          <a:p>
            <a:pPr algn="just">
              <a:lnSpc>
                <a:spcPct val="150000"/>
              </a:lnSpc>
            </a:pPr>
            <a:r>
              <a:rPr lang="en-US" sz="2800" dirty="0">
                <a:latin typeface="Times New Roman" panose="02020603050405020304" pitchFamily="18" charset="0"/>
                <a:cs typeface="Times New Roman" panose="02020603050405020304" pitchFamily="18" charset="0"/>
              </a:rPr>
              <a:t>When the technology was improved the people are changed to remote control to control the speed of the fan and also using the google assistant.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372" y="457154"/>
            <a:ext cx="9956800" cy="1143000"/>
          </a:xfrm>
        </p:spPr>
        <p:txBody>
          <a:bodyPr>
            <a:normAutofit/>
          </a:bodyPr>
          <a:lstStyle/>
          <a:p>
            <a:pPr algn="ctr"/>
            <a:r>
              <a:rPr lang="en-US" sz="4000" b="1"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885372" y="1800861"/>
            <a:ext cx="9956800" cy="4525963"/>
          </a:xfrm>
        </p:spPr>
        <p:txBody>
          <a:bodyPr>
            <a:normAutofit/>
          </a:bodyPr>
          <a:lstStyle/>
          <a:p>
            <a:pPr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this system we don’t use any regulator or google assistant to control the fan speed. Here we using the temperature sensor and it will automatically sense the room temperature based on the weather.</a:t>
            </a:r>
          </a:p>
          <a:p>
            <a:pPr algn="just">
              <a:lnSpc>
                <a:spcPct val="150000"/>
              </a:lnSpc>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This system doesn’t need any mannual operation. It will take the input itself and operate the fan based on the temperature. </a:t>
            </a:r>
          </a:p>
          <a:p>
            <a:pPr algn="just">
              <a:lnSpc>
                <a:spcPct val="150000"/>
              </a:lnSpc>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1215" y="372110"/>
            <a:ext cx="10972800" cy="582613"/>
          </a:xfrm>
        </p:spPr>
        <p:txBody>
          <a:bodyPr/>
          <a:lstStyle/>
          <a:p>
            <a:pPr algn="ctr"/>
            <a:r>
              <a:rPr lang="en-US" sz="4000" b="1" dirty="0">
                <a:latin typeface="Times New Roman" panose="02020603050405020304" pitchFamily="18" charset="0"/>
                <a:cs typeface="Times New Roman" panose="02020603050405020304" pitchFamily="18" charset="0"/>
              </a:rPr>
              <a:t>COMPONENTS</a:t>
            </a:r>
          </a:p>
        </p:txBody>
      </p:sp>
      <p:sp>
        <p:nvSpPr>
          <p:cNvPr id="3" name="Content Placeholder 2"/>
          <p:cNvSpPr>
            <a:spLocks noGrp="1"/>
          </p:cNvSpPr>
          <p:nvPr>
            <p:ph idx="1"/>
          </p:nvPr>
        </p:nvSpPr>
        <p:spPr>
          <a:xfrm>
            <a:off x="709295" y="1532890"/>
            <a:ext cx="10972800" cy="4953000"/>
          </a:xfrm>
        </p:spPr>
        <p:txBody>
          <a:bodyPr>
            <a:norm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ARDUINO NANO</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LCD DISPLAY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L7805</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POWER SUPPLY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POTENTIO METER</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DHT 11</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LM35</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ct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Trek</Template>
  <TotalTime>45</TotalTime>
  <Words>778</Words>
  <Application>Microsoft Office PowerPoint</Application>
  <PresentationFormat>Widescreen</PresentationFormat>
  <Paragraphs>54</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Blue Waves</vt:lpstr>
      <vt:lpstr>    </vt:lpstr>
      <vt:lpstr>                     LIST OF CONTENTS</vt:lpstr>
      <vt:lpstr>            INTRODUCTION</vt:lpstr>
      <vt:lpstr>PROBLEM STATEMENT</vt:lpstr>
      <vt:lpstr>                            OBJECTIVE</vt:lpstr>
      <vt:lpstr>BLOCK DIAGRAM</vt:lpstr>
      <vt:lpstr>                         EXISTING  SYSTEM</vt:lpstr>
      <vt:lpstr>PROPOSED SYSTEM</vt:lpstr>
      <vt:lpstr>COMPONENTS</vt:lpstr>
      <vt:lpstr>PowerPoint Presentation</vt:lpstr>
      <vt:lpstr>WORKING   PRINCIPLE</vt:lpstr>
      <vt:lpstr>                            CONCLUSION</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Sangavi</dc:creator>
  <cp:lastModifiedBy>jananimanjunath24@outlook.com</cp:lastModifiedBy>
  <cp:revision>32</cp:revision>
  <dcterms:created xsi:type="dcterms:W3CDTF">2023-08-08T16:24:00Z</dcterms:created>
  <dcterms:modified xsi:type="dcterms:W3CDTF">2023-12-09T16:41:10Z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658429914DA3412D9CBDD89AE143F8EC</vt:lpwstr>
  </property>
  <property fmtid="{D5CDD505-2E9C-101B-9397-08002B2CF9AE}" pid="3" name="KSOProductBuildVer">
    <vt:lpwstr>1033-11.2.0.11537</vt:lpwstr>
  </property>
</Properties>
</file>