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ink/ink2.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3.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4.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5.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27543.488 3091.332 533.15, 27364.363 3136.078 776.707, 27182.547 3171.272 791.196, 27052.629 3192.903 763.421, 26842.936 3227.822 704.986, 26696.453 3252.216 658.639, 26490.393 3286.531 610.436, 26260.939 3316.636 576.476, 26101.285 3337.012 531.196, 26008.777 3349.259 457.811, 25918.883 3362.053 327.372, 25836.893 3366.911 297.653</trace>
</ink>
</file>

<file path=ppt/ink/ink6.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33" name="Slide Image Placeholder 1"/>
          <p:cNvSpPr>
            <a:spLocks noChangeAspect="1" noRot="1" noGrp="1"/>
          </p:cNvSpPr>
          <p:nvPr>
            <p:ph type="sldImg"/>
          </p:nvPr>
        </p:nvSpPr>
        <p:spPr/>
      </p:sp>
      <p:sp>
        <p:nvSpPr>
          <p:cNvPr id="1048634" name="Notes Placeholder 2"/>
          <p:cNvSpPr>
            <a:spLocks noGrp="1"/>
          </p:cNvSpPr>
          <p:nvPr>
            <p:ph type="body" idx="1"/>
          </p:nvPr>
        </p:nvSpPr>
        <p:spPr/>
        <p:txBody>
          <a:bodyPr/>
          <a:p>
            <a:endParaRPr dirty="0" lang="en-IN"/>
          </a:p>
        </p:txBody>
      </p:sp>
      <p:sp>
        <p:nvSpPr>
          <p:cNvPr id="104863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2" name=""/>
        <p:cNvGrpSpPr/>
        <p:nvPr/>
      </p:nvGrpSpPr>
      <p:grpSpPr>
        <a:xfrm>
          <a:off x="0" y="0"/>
          <a:ext cx="0" cy="0"/>
          <a:chOff x="0" y="0"/>
          <a:chExt cx="0" cy="0"/>
        </a:xfrm>
      </p:grpSpPr>
      <p:sp>
        <p:nvSpPr>
          <p:cNvPr id="10486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6.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customXml" Target="../ink/ink2.xml"/><Relationship Id="rId4" Type="http://schemas.openxmlformats.org/officeDocument/2006/relationships/customXml" Target="../ink/ink3.xml"/><Relationship Id="rId5" Type="http://schemas.openxmlformats.org/officeDocument/2006/relationships/customXml" Target="../ink/ink4.xml"/><Relationship Id="rId6" Type="http://schemas.openxmlformats.org/officeDocument/2006/relationships/customXml" Target="../ink/ink5.xml"/><Relationship Id="rId7" Type="http://schemas.openxmlformats.org/officeDocument/2006/relationships/customXml" Target="../ink/ink6.xml"/><Relationship Id="rId8"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308150" y="2095500"/>
            <a:ext cx="1743075" cy="1333500"/>
            <a:chOff x="742950" y="1104900"/>
            <a:chExt cx="1743075" cy="1333500"/>
          </a:xfrm>
        </p:grpSpPr>
        <p:sp>
          <p:nvSpPr>
            <p:cNvPr id="104862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8" name="object 5"/>
          <p:cNvSpPr/>
          <p:nvPr/>
        </p:nvSpPr>
        <p:spPr>
          <a:xfrm>
            <a:off x="8692551" y="1101521"/>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9" name="object 6"/>
          <p:cNvSpPr/>
          <p:nvPr/>
        </p:nvSpPr>
        <p:spPr>
          <a:xfrm>
            <a:off x="7318125" y="5948362"/>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0" name="object 7"/>
          <p:cNvSpPr txBox="1">
            <a:spLocks noGrp="1"/>
          </p:cNvSpPr>
          <p:nvPr>
            <p:ph type="ctrTitle"/>
          </p:nvPr>
        </p:nvSpPr>
        <p:spPr>
          <a:xfrm>
            <a:off x="-1289649" y="603127"/>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2" name="TextBox 13"/>
          <p:cNvSpPr txBox="1"/>
          <p:nvPr/>
        </p:nvSpPr>
        <p:spPr>
          <a:xfrm>
            <a:off x="2295524" y="2523509"/>
            <a:ext cx="7536904" cy="3025140"/>
          </a:xfrm>
          <a:prstGeom prst="rect"/>
          <a:noFill/>
        </p:spPr>
        <p:txBody>
          <a:bodyPr rtlCol="0" wrap="square">
            <a:spAutoFit/>
          </a:bodyPr>
          <a:p>
            <a:r>
              <a:rPr sz="2800" lang="en-US"/>
              <a:t>STUDENT NAME:</a:t>
            </a:r>
            <a:r>
              <a:rPr sz="2800" lang="en-US"/>
              <a:t> </a:t>
            </a:r>
            <a:r>
              <a:rPr sz="2800" lang="en-US"/>
              <a:t>Sathiya</a:t>
            </a:r>
            <a:r>
              <a:rPr sz="2800" lang="en-US"/>
              <a:t> </a:t>
            </a:r>
            <a:r>
              <a:rPr sz="2800" lang="en-US"/>
              <a:t>G</a:t>
            </a:r>
            <a:endParaRPr dirty="0" sz="2800" lang="en-US"/>
          </a:p>
          <a:p>
            <a:r>
              <a:rPr dirty="0" sz="2800" lang="en-US"/>
              <a:t>REGISTER NO:</a:t>
            </a:r>
            <a:r>
              <a:rPr dirty="0" sz="2800" lang="en-US"/>
              <a:t> </a:t>
            </a:r>
            <a:r>
              <a:rPr dirty="0" sz="2800" lang="en-US"/>
              <a:t>3</a:t>
            </a:r>
            <a:r>
              <a:rPr dirty="0" sz="2800" lang="en-US"/>
              <a:t>1</a:t>
            </a:r>
            <a:r>
              <a:rPr dirty="0" sz="2800" lang="en-US"/>
              <a:t>2</a:t>
            </a:r>
            <a:r>
              <a:rPr dirty="0" sz="2800" lang="en-US"/>
              <a:t>2</a:t>
            </a:r>
            <a:r>
              <a:rPr dirty="0" sz="2800" lang="en-US"/>
              <a:t>0</a:t>
            </a:r>
            <a:r>
              <a:rPr dirty="0" sz="2800" lang="en-US"/>
              <a:t>6</a:t>
            </a:r>
            <a:r>
              <a:rPr dirty="0" sz="2800" lang="en-US"/>
              <a:t>7</a:t>
            </a:r>
            <a:r>
              <a:rPr dirty="0" sz="2800" lang="en-US"/>
              <a:t>6</a:t>
            </a:r>
            <a:r>
              <a:rPr dirty="0" sz="2800" lang="en-US"/>
              <a:t>8</a:t>
            </a:r>
            <a:endParaRPr sz="2800"/>
          </a:p>
          <a:p>
            <a:r>
              <a:rPr dirty="0" sz="2800" lang="en-US"/>
              <a:t>DEPARTMENT:</a:t>
            </a:r>
            <a:r>
              <a:rPr dirty="0" sz="2800" lang="en-US"/>
              <a:t> </a:t>
            </a:r>
            <a:r>
              <a:rPr dirty="0" sz="2800" lang="en-US"/>
              <a:t>B</a:t>
            </a:r>
            <a:r>
              <a:rPr dirty="0" sz="2800" lang="en-US"/>
              <a:t>.</a:t>
            </a:r>
            <a:r>
              <a:rPr dirty="0" sz="2800" lang="en-US"/>
              <a:t>c</a:t>
            </a:r>
            <a:r>
              <a:rPr dirty="0" sz="2800" lang="en-US"/>
              <a:t>o</a:t>
            </a:r>
            <a:r>
              <a:rPr dirty="0" sz="2800" lang="en-US"/>
              <a:t>m</a:t>
            </a:r>
            <a:r>
              <a:rPr dirty="0" sz="2800" lang="en-US"/>
              <a:t>(</a:t>
            </a:r>
            <a:r>
              <a:rPr dirty="0" sz="2800" lang="en-US"/>
              <a:t>A</a:t>
            </a:r>
            <a:r>
              <a:rPr dirty="0" sz="2800" lang="en-US"/>
              <a:t>/</a:t>
            </a:r>
            <a:r>
              <a:rPr dirty="0" sz="2800" lang="en-US"/>
              <a:t>F</a:t>
            </a:r>
            <a:r>
              <a:rPr dirty="0" sz="2800" lang="en-US"/>
              <a:t>)</a:t>
            </a:r>
            <a:r>
              <a:rPr dirty="0" sz="2800" lang="en-US"/>
              <a:t>-</a:t>
            </a:r>
            <a:r>
              <a:rPr dirty="0" sz="2800" lang="en-US"/>
              <a:t>A</a:t>
            </a:r>
            <a:endParaRPr sz="2800"/>
          </a:p>
          <a:p>
            <a:r>
              <a:rPr dirty="0" sz="2800" lang="en-US"/>
              <a:t>COLLEGE</a:t>
            </a:r>
            <a:r>
              <a:rPr dirty="0" sz="2800" lang="en-US"/>
              <a:t>:</a:t>
            </a:r>
            <a:r>
              <a:rPr dirty="0" sz="2800" lang="en-US"/>
              <a:t> </a:t>
            </a:r>
            <a:r>
              <a:rPr dirty="0" sz="2800" lang="en-US"/>
              <a:t>A</a:t>
            </a:r>
            <a:r>
              <a:rPr dirty="0" sz="2800" lang="en-US"/>
              <a:t>g</a:t>
            </a:r>
            <a:r>
              <a:rPr dirty="0" sz="2800" lang="en-US"/>
              <a:t>u</a:t>
            </a:r>
            <a:r>
              <a:rPr dirty="0" sz="2800" lang="en-US"/>
              <a:t>r</a:t>
            </a:r>
            <a:r>
              <a:rPr dirty="0" sz="2800" lang="en-US"/>
              <a:t>chand</a:t>
            </a:r>
            <a:r>
              <a:rPr dirty="0" sz="2800" lang="en-US"/>
              <a:t> </a:t>
            </a:r>
            <a:r>
              <a:rPr dirty="0" sz="2800" lang="en-US"/>
              <a:t>Manmull</a:t>
            </a:r>
            <a:r>
              <a:rPr dirty="0" sz="2800" lang="en-US"/>
              <a:t> </a:t>
            </a:r>
            <a:r>
              <a:rPr dirty="0" sz="2800" lang="en-US"/>
              <a:t>Jain</a:t>
            </a:r>
            <a:r>
              <a:rPr dirty="0" sz="2800" lang="en-US"/>
              <a:t> </a:t>
            </a:r>
            <a:r>
              <a:rPr dirty="0" sz="2800" lang="en-US"/>
              <a:t>college</a:t>
            </a:r>
            <a:r>
              <a:rPr dirty="0" sz="2800" lang="en-US"/>
              <a:t> </a:t>
            </a:r>
            <a:endParaRPr sz="2800"/>
          </a:p>
          <a:p>
            <a:r>
              <a:rPr dirty="0" sz="2800" lang="en-US"/>
              <a:t>N</a:t>
            </a:r>
            <a:r>
              <a:rPr dirty="0" sz="2800" lang="en-US"/>
              <a:t>M</a:t>
            </a:r>
            <a:r>
              <a:rPr dirty="0" sz="2800" lang="en-US"/>
              <a:t> </a:t>
            </a:r>
            <a:r>
              <a:rPr dirty="0" sz="2800" lang="en-US"/>
              <a:t>I</a:t>
            </a:r>
            <a:r>
              <a:rPr dirty="0" sz="2800" lang="en-US"/>
              <a:t>D</a:t>
            </a:r>
            <a:r>
              <a:rPr dirty="0" sz="2800" lang="en-US"/>
              <a:t>(</a:t>
            </a:r>
            <a:r>
              <a:rPr dirty="0" sz="2800" lang="en-US"/>
              <a:t>u</a:t>
            </a:r>
            <a:r>
              <a:rPr dirty="0" sz="2800" lang="en-US"/>
              <a:t>s</a:t>
            </a:r>
            <a:r>
              <a:rPr dirty="0" sz="2800" lang="en-US"/>
              <a:t>e</a:t>
            </a:r>
            <a:r>
              <a:rPr dirty="0" sz="2800" lang="en-US"/>
              <a:t>r</a:t>
            </a:r>
            <a:r>
              <a:rPr dirty="0" sz="2800" lang="en-US"/>
              <a:t>n</a:t>
            </a:r>
            <a:r>
              <a:rPr dirty="0" sz="2800" lang="en-US"/>
              <a:t>ame</a:t>
            </a:r>
            <a:r>
              <a:rPr dirty="0" sz="2800" lang="en-US"/>
              <a:t>)</a:t>
            </a:r>
            <a:r>
              <a:rPr dirty="0" sz="2800" lang="en-US"/>
              <a:t> </a:t>
            </a:r>
            <a:r>
              <a:rPr dirty="0" sz="2800" lang="en-US"/>
              <a:t>:</a:t>
            </a:r>
            <a:r>
              <a:rPr dirty="0" sz="2800" lang="en-US"/>
              <a:t>F9E06856E7D677C9D24424F9CCE53A1C</a:t>
            </a:r>
            <a:endParaRPr dirty="0" sz="2800" lang="en-IN"/>
          </a:p>
          <a:p>
            <a:endParaRPr dirty="0" sz="28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598" name="object 8"/>
          <p:cNvSpPr txBox="1"/>
          <p:nvPr/>
        </p:nvSpPr>
        <p:spPr>
          <a:xfrm>
            <a:off x="739775" y="291147"/>
            <a:ext cx="3819457"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59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7" name=""/>
          <p:cNvSpPr txBox="1"/>
          <p:nvPr/>
        </p:nvSpPr>
        <p:spPr>
          <a:xfrm rot="21600000">
            <a:off x="1106531" y="1301896"/>
            <a:ext cx="8627301" cy="5171439"/>
          </a:xfrm>
          <a:prstGeom prst="rect"/>
        </p:spPr>
        <p:txBody>
          <a:bodyPr rtlCol="0" wrap="square">
            <a:spAutoFit/>
          </a:bodyPr>
          <a:p>
            <a:pPr>
              <a:lnSpc>
                <a:spcPct val="100000"/>
              </a:lnSpc>
            </a:pPr>
            <a:r>
              <a:rPr b="1" sz="1400" lang="en-GB">
                <a:solidFill>
                  <a:srgbClr val="000000"/>
                </a:solidFill>
              </a:rPr>
              <a:t>Modeling Objective:</a:t>
            </a:r>
            <a:r>
              <a:rPr sz="1400" lang="en-GB">
                <a:solidFill>
                  <a:srgbClr val="000000"/>
                </a:solidFill>
              </a:rPr>
              <a:t>
Predict employee performance based on historical data and identify key factors influencing performance.
P
</a:t>
            </a:r>
            <a:r>
              <a:rPr b="1" sz="1400" lang="en-GB">
                <a:solidFill>
                  <a:srgbClr val="000000"/>
                </a:solidFill>
              </a:rPr>
              <a:t>Modeling Techniques</a:t>
            </a:r>
            <a:r>
              <a:rPr sz="1400" lang="en-GB">
                <a:solidFill>
                  <a:srgbClr val="000000"/>
                </a:solidFill>
              </a:rPr>
              <a:t>:
1. Linear Regression: To analyze the relationship between performance metrics and identify key drivers.
2. Decision Trees: To classify employees into performance categories (e.g., high, medium, low).
3. Clustering: To group employees with similar performance characteristics.
4. Neural Networks: To predict future performance based on historical trends.
</a:t>
            </a:r>
            <a:r>
              <a:rPr b="1" sz="1400" lang="en-GB">
                <a:solidFill>
                  <a:srgbClr val="000000"/>
                </a:solidFill>
              </a:rPr>
              <a:t>Modeling Variables:
</a:t>
            </a:r>
            <a:r>
              <a:rPr sz="1400" lang="en-GB">
                <a:solidFill>
                  <a:srgbClr val="000000"/>
                </a:solidFill>
              </a:rPr>
              <a:t>Input Variables:
1. Sales Revenue
2. Customer Acquisition
3. Sales Growt</a:t>
            </a:r>
            <a:endParaRPr sz="12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7" name="object 7"/>
          <p:cNvSpPr txBox="1">
            <a:spLocks noGrp="1"/>
          </p:cNvSpPr>
          <p:nvPr>
            <p:ph type="title"/>
          </p:nvPr>
        </p:nvSpPr>
        <p:spPr>
          <a:xfrm>
            <a:off x="755332" y="385444"/>
            <a:ext cx="319591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8" name=""/>
          <p:cNvSpPr txBox="1"/>
          <p:nvPr/>
        </p:nvSpPr>
        <p:spPr>
          <a:xfrm>
            <a:off x="1139493" y="1122679"/>
            <a:ext cx="9075746" cy="5984240"/>
          </a:xfrm>
          <a:prstGeom prst="rect"/>
        </p:spPr>
        <p:txBody>
          <a:bodyPr rtlCol="0" wrap="square">
            <a:spAutoFit/>
          </a:bodyPr>
          <a:p>
            <a:r>
              <a:rPr b="1" sz="1400" lang="en-GB">
                <a:solidFill>
                  <a:srgbClr val="000000"/>
                </a:solidFill>
              </a:rPr>
              <a:t>Key Findings:
</a:t>
            </a:r>
            <a:r>
              <a:rPr sz="1400" lang="en-GB">
                <a:solidFill>
                  <a:srgbClr val="000000"/>
                </a:solidFill>
              </a:rPr>
              <a:t>1. Sales Revenue and Customer Acquisition are the strongest predictors of employee performance.
2. Employees with high Product Knowledge and Attendance tend to perform better.
3. Department and Job Title have a significant impact on performance.
4. Employees with 2-5 years of tenure tend to perform better than newer or longer-tenured employees.
</a:t>
            </a:r>
            <a:r>
              <a:rPr b="1" sz="1400" lang="en-GB">
                <a:solidFill>
                  <a:srgbClr val="000000"/>
                </a:solidFill>
              </a:rPr>
              <a:t>
Employee Segmentation:
</a:t>
            </a:r>
            <a:r>
              <a:rPr sz="1400" lang="en-GB">
                <a:solidFill>
                  <a:srgbClr val="000000"/>
                </a:solidFill>
              </a:rPr>
              <a:t>1. High Performers (25%):
Average Sales Revenue: $120,000
Average Customer Acquisition: 25
2. Medium Performers (50%):
- Average Sales Revenue: $80,000
- Average Customer Acquisition: 15
3. Low Performers (25%):
- Average Sales Revenue: $40,000
Average Customer Acquisition: 5</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7" name="Title 1"/>
          <p:cNvSpPr>
            <a:spLocks noGrp="1"/>
          </p:cNvSpPr>
          <p:nvPr>
            <p:ph type="title"/>
          </p:nvPr>
        </p:nvSpPr>
        <p:spPr>
          <a:xfrm>
            <a:off x="513899" y="181430"/>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9" name=""/>
          <p:cNvSpPr txBox="1"/>
          <p:nvPr/>
        </p:nvSpPr>
        <p:spPr>
          <a:xfrm>
            <a:off x="904185" y="905331"/>
            <a:ext cx="9383404" cy="5577839"/>
          </a:xfrm>
          <a:prstGeom prst="rect"/>
        </p:spPr>
        <p:txBody>
          <a:bodyPr rtlCol="0" wrap="square">
            <a:spAutoFit/>
          </a:bodyPr>
          <a:p>
            <a:r>
              <a:rPr sz="2000" lang="en-GB">
                <a:solidFill>
                  <a:srgbClr val="000000"/>
                </a:solidFill>
              </a:rPr>
              <a:t>The Employee Performance Analysis successfully developed a comprehensive framework for evaluating sales employee performance. By leveraging data analytics and machine learning techniques, we identified key drivers of performance, predicted future performance, and provided actionable recommendations.
</a:t>
            </a:r>
            <a:r>
              <a:rPr b="1" sz="2000" lang="en-GB">
                <a:solidFill>
                  <a:srgbClr val="000000"/>
                </a:solidFill>
              </a:rPr>
              <a:t>Key Takeaways:
</a:t>
            </a:r>
            <a:r>
              <a:rPr sz="2000" lang="en-GB">
                <a:solidFill>
                  <a:srgbClr val="000000"/>
                </a:solidFill>
              </a:rPr>
              <a:t>1. Data-driven decision-making enables targeted interventions and improved sales productivity.
2. Sales Revenue and Customer Acquisition are crucial predictors of employee performance.
3. Employee segmentation reveals opportunities for tailored training and development.
4. Departmental strategies and tenure-related issues impact performance.</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3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3" name="object 3"/>
          <p:cNvGrpSpPr/>
          <p:nvPr/>
        </p:nvGrpSpPr>
        <p:grpSpPr>
          <a:xfrm>
            <a:off x="7443849" y="0"/>
            <a:ext cx="4752975" cy="6863080"/>
            <a:chOff x="7443849" y="0"/>
            <a:chExt cx="4752975" cy="6863080"/>
          </a:xfrm>
        </p:grpSpPr>
        <p:sp>
          <p:nvSpPr>
            <p:cNvPr id="104863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0"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4" name="object 18"/>
          <p:cNvGrpSpPr/>
          <p:nvPr/>
        </p:nvGrpSpPr>
        <p:grpSpPr>
          <a:xfrm>
            <a:off x="466725" y="6410325"/>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2" name="TextBox 22"/>
          <p:cNvSpPr txBox="1"/>
          <p:nvPr/>
        </p:nvSpPr>
        <p:spPr>
          <a:xfrm>
            <a:off x="1375523" y="2649854"/>
            <a:ext cx="8593228" cy="1882140"/>
          </a:xfrm>
          <a:prstGeom prst="rect"/>
          <a:noFill/>
        </p:spPr>
        <p:txBody>
          <a:bodyPr rtlCol="0" wrap="square">
            <a:spAutoFit/>
          </a:bodyPr>
          <a:p>
            <a:pPr algn="ctr">
              <a:lnSpc>
                <a:spcPct val="150000"/>
              </a:lnSpc>
            </a:pPr>
            <a:r>
              <a:rPr b="1" dirty="0" sz="4000" lang="en-US">
                <a:solidFill>
                  <a:srgbClr val="0F0F0F"/>
                </a:solidFill>
                <a:latin typeface="Times New Roman"/>
                <a:ea typeface="Times New Roman"/>
                <a:cs typeface="Times New Roman" panose="02020603050405020304" pitchFamily="18" charset="0"/>
              </a:rPr>
              <a:t>Employee Performance Analysis using Excel</a:t>
            </a:r>
            <a:endParaRPr b="1" dirty="0" sz="2800" lang="en-IN">
              <a:solidFill>
                <a:srgbClr val="7030A0"/>
              </a:solidFill>
              <a:latin typeface="Times New Roman"/>
              <a:ea typeface="Times New Roman"/>
              <a:cs typeface="Times New Roman" panose="02020603050405020304" pitchFamily="18" charset="0"/>
            </a:endParaRPr>
          </a:p>
        </p:txBody>
      </p:sp>
      <p:sp>
        <p:nvSpPr>
          <p:cNvPr id="1048653" name=""/>
          <p:cNvSpPr txBox="1"/>
          <p:nvPr/>
        </p:nvSpPr>
        <p:spPr>
          <a:xfrm>
            <a:off x="1568226" y="2583180"/>
            <a:ext cx="8156086" cy="929639"/>
          </a:xfrm>
          <a:prstGeom prst="rect"/>
        </p:spPr>
        <p:txBody>
          <a:bodyPr rtlCol="0" wrap="square">
            <a:spAutoFit/>
          </a:bodyPr>
          <a:p>
            <a:endParaRPr sz="2800" lang="en-GB">
              <a:solidFill>
                <a:srgbClr val="000000"/>
              </a:solidFill>
            </a:endParaRPr>
          </a:p>
          <a:p>
            <a:r>
              <a:rPr sz="2800" lang="en-GB">
                <a:solidFill>
                  <a:srgbClr val="000000"/>
                </a:solidFill>
              </a:rPr>
              <a:t/>
            </a:r>
            <a:endParaRPr sz="2800" lang="en-GB">
              <a:solidFill>
                <a:srgbClr val="000000"/>
              </a:solidFill>
            </a:endParaRPr>
          </a:p>
        </p:txBody>
      </p:sp>
      <p:grpSp>
        <p:nvGrpSpPr>
          <p:cNvPr id="48" name="object 2"/>
          <p:cNvGrpSpPr/>
          <p:nvPr/>
        </p:nvGrpSpPr>
        <p:grpSpPr>
          <a:xfrm>
            <a:off x="366711" y="3805236"/>
            <a:ext cx="2762250" cy="3257550"/>
            <a:chOff x="7991475" y="2933700"/>
            <a:chExt cx="2762250" cy="3257550"/>
          </a:xfrm>
        </p:grpSpPr>
        <p:sp>
          <p:nvSpPr>
            <p:cNvPr id="104872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72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69" name="object 5"/>
            <p:cNvPicPr>
              <a:picLocks/>
            </p:cNvPicPr>
            <p:nvPr/>
          </p:nvPicPr>
          <p:blipFill>
            <a:blip xmlns:r="http://schemas.openxmlformats.org/officeDocument/2006/relationships" r:embed="rId3" cstate="print"/>
            <a:stretch>
              <a:fillRect/>
            </a:stretch>
          </p:blipFill>
          <p:spPr>
            <a:xfrm>
              <a:off x="7991475" y="2933700"/>
              <a:ext cx="2762250" cy="3257550"/>
            </a:xfrm>
            <a:prstGeom prst="rect"/>
          </p:spPr>
        </p:pic>
      </p:grpSp>
      <p:grpSp>
        <p:nvGrpSpPr>
          <p:cNvPr id="53" name="object 2"/>
          <p:cNvGrpSpPr/>
          <p:nvPr/>
        </p:nvGrpSpPr>
        <p:grpSpPr>
          <a:xfrm>
            <a:off x="9057005" y="-308463"/>
            <a:ext cx="3533775" cy="3810000"/>
            <a:chOff x="8658225" y="2647950"/>
            <a:chExt cx="3533775" cy="3810000"/>
          </a:xfrm>
        </p:grpSpPr>
        <p:sp>
          <p:nvSpPr>
            <p:cNvPr id="104872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72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71" name="object 5"/>
            <p:cNvPicPr>
              <a:picLocks/>
            </p:cNvPicPr>
            <p:nvPr/>
          </p:nvPicPr>
          <p:blipFill>
            <a:blip xmlns:r="http://schemas.openxmlformats.org/officeDocument/2006/relationships" r:embed="rId4" cstate="print"/>
            <a:stretch>
              <a:fillRect/>
            </a:stretch>
          </p:blipFill>
          <p:spPr>
            <a:xfrm>
              <a:off x="8658225" y="2647950"/>
              <a:ext cx="3533775" cy="3810000"/>
            </a:xfrm>
            <a:prstGeom prst="rect"/>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5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6" name="object 3"/>
          <p:cNvGrpSpPr/>
          <p:nvPr/>
        </p:nvGrpSpPr>
        <p:grpSpPr>
          <a:xfrm>
            <a:off x="7443849" y="0"/>
            <a:ext cx="4752975" cy="6863080"/>
            <a:chOff x="7443849" y="0"/>
            <a:chExt cx="4752975" cy="6863080"/>
          </a:xfrm>
        </p:grpSpPr>
        <p:sp>
          <p:nvSpPr>
            <p:cNvPr id="104865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5"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7"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8" name="object 21"/>
          <p:cNvSpPr txBox="1">
            <a:spLocks noGrp="1"/>
          </p:cNvSpPr>
          <p:nvPr>
            <p:ph type="title"/>
          </p:nvPr>
        </p:nvSpPr>
        <p:spPr>
          <a:xfrm>
            <a:off x="739775" y="445388"/>
            <a:ext cx="292621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0"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7991475" y="2933700"/>
            <a:ext cx="2762250" cy="3257550"/>
            <a:chOff x="7991475" y="2933700"/>
            <a:chExt cx="2762250" cy="3257550"/>
          </a:xfrm>
        </p:grpSpPr>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7"/>
          <p:cNvSpPr txBox="1">
            <a:spLocks noGrp="1"/>
          </p:cNvSpPr>
          <p:nvPr>
            <p:ph type="title"/>
          </p:nvPr>
        </p:nvSpPr>
        <p:spPr>
          <a:xfrm>
            <a:off x="834072" y="575055"/>
            <a:ext cx="596455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mc:AlternateContent xmlns:mc="http://schemas.openxmlformats.org/markup-compatibility/2006">
        <mc:Choice xmlns:p14="http://schemas.microsoft.com/office/powerpoint/2010/main" Requires="p14">
          <p:contentPart p14:bwMode="auto" r:id="rId3">
            <p14:nvContentPartPr>
              <p14:cNvPr id="1048676" name=""/>
              <p14:cNvContentPartPr/>
              <p14:nvPr/>
            </p14:nvContentPartPr>
            <p14:xfrm>
              <a:off x="0" y="0"/>
              <a:ext cx="0" cy="0"/>
            </p14:xfrm>
          </p:contentPart>
        </mc:Choice>
        <mc:Fallback>
          <p:sp>
            <p:nvSpPr>
              <p:cNvPr id="1048676"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4">
            <p14:nvContentPartPr>
              <p14:cNvPr id="1048677" name=""/>
              <p14:cNvContentPartPr/>
              <p14:nvPr/>
            </p14:nvContentPartPr>
            <p14:xfrm>
              <a:off x="0" y="0"/>
              <a:ext cx="0" cy="0"/>
            </p14:xfrm>
          </p:contentPart>
        </mc:Choice>
        <mc:Fallback>
          <p:sp>
            <p:nvSpPr>
              <p:cNvPr id="1048677"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5">
            <p14:nvContentPartPr>
              <p14:cNvPr id="1048678" name=""/>
              <p14:cNvContentPartPr/>
              <p14:nvPr/>
            </p14:nvContentPartPr>
            <p14:xfrm>
              <a:off x="0" y="0"/>
              <a:ext cx="0" cy="0"/>
            </p14:xfrm>
          </p:contentPart>
        </mc:Choice>
        <mc:Fallback>
          <p:sp>
            <p:nvSpPr>
              <p:cNvPr id="1048678"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6">
            <p14:nvContentPartPr>
              <p14:cNvPr id="1048679" name=""/>
              <p14:cNvContentPartPr/>
              <p14:nvPr/>
            </p14:nvContentPartPr>
            <p14:xfrm>
              <a:off x="12401708" y="1483839"/>
              <a:ext cx="819166" cy="132278"/>
            </p14:xfrm>
          </p:contentPart>
        </mc:Choice>
        <mc:Fallback>
          <p:sp>
            <p:nvSpPr>
              <p:cNvPr id="1048679" name=""/>
              <p:cNvSpPr/>
              <p:nvPr/>
            </p:nvSpPr>
            <p:spPr>
              <a:xfrm>
                <a:off x="12401708" y="1483839"/>
                <a:ext cx="819166" cy="132278"/>
              </a:xfrm>
            </p:spPr>
          </p:sp>
        </mc:Fallback>
      </mc:AlternateContent>
      <mc:AlternateContent xmlns:mc="http://schemas.openxmlformats.org/markup-compatibility/2006">
        <mc:Choice xmlns:p14="http://schemas.microsoft.com/office/powerpoint/2010/main" Requires="p14">
          <p:contentPart p14:bwMode="auto" r:id="rId7">
            <p14:nvContentPartPr>
              <p14:cNvPr id="1048680" name=""/>
              <p14:cNvContentPartPr/>
              <p14:nvPr/>
            </p14:nvContentPartPr>
            <p14:xfrm>
              <a:off x="0" y="0"/>
              <a:ext cx="0" cy="0"/>
            </p14:xfrm>
          </p:contentPart>
        </mc:Choice>
        <mc:Fallback>
          <p:sp>
            <p:nvSpPr>
              <p:cNvPr id="1048680" name=""/>
              <p:cNvSpPr/>
              <p:nvPr/>
            </p:nvSpPr>
            <p:spPr>
              <a:xfrm>
                <a:off x="0" y="0"/>
                <a:ext cx="0" cy="0"/>
              </a:xfrm>
            </p:spPr>
          </p:sp>
        </mc:Fallback>
      </mc:AlternateContent>
      <p:sp>
        <p:nvSpPr>
          <p:cNvPr id="1048681" name=""/>
          <p:cNvSpPr txBox="1"/>
          <p:nvPr/>
        </p:nvSpPr>
        <p:spPr>
          <a:xfrm>
            <a:off x="1247256" y="1483839"/>
            <a:ext cx="6241872" cy="1348740"/>
          </a:xfrm>
          <a:prstGeom prst="rect"/>
        </p:spPr>
        <p:txBody>
          <a:bodyPr rtlCol="0" wrap="square">
            <a:spAutoFit/>
          </a:bodyPr>
          <a:p>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l</a:t>
            </a:r>
            <a:r>
              <a:rPr sz="2800" lang="en-US">
                <a:solidFill>
                  <a:srgbClr val="000000"/>
                </a:solidFill>
              </a:rPr>
              <a:t>y</a:t>
            </a:r>
            <a:r>
              <a:rPr sz="2800" lang="en-US">
                <a:solidFill>
                  <a:srgbClr val="000000"/>
                </a:solidFill>
              </a:rPr>
              <a:t>z</a:t>
            </a:r>
            <a:r>
              <a:rPr sz="2800" lang="en-US">
                <a:solidFill>
                  <a:srgbClr val="000000"/>
                </a:solidFill>
              </a:rPr>
              <a:t>e</a:t>
            </a:r>
            <a:r>
              <a:rPr sz="2800" lang="en-US">
                <a:solidFill>
                  <a:srgbClr val="000000"/>
                </a:solidFill>
              </a:rPr>
              <a:t> </a:t>
            </a:r>
            <a:r>
              <a:rPr sz="2800" lang="en-US">
                <a:solidFill>
                  <a:srgbClr val="000000"/>
                </a:solidFill>
              </a:rPr>
              <a:t>s</a:t>
            </a:r>
            <a:r>
              <a:rPr sz="2800" lang="en-US">
                <a:solidFill>
                  <a:srgbClr val="000000"/>
                </a:solidFill>
              </a:rPr>
              <a:t>a</a:t>
            </a:r>
            <a:r>
              <a:rPr sz="2800" lang="en-US">
                <a:solidFill>
                  <a:srgbClr val="000000"/>
                </a:solidFill>
              </a:rPr>
              <a:t>l</a:t>
            </a:r>
            <a:r>
              <a:rPr sz="2800" lang="en-US">
                <a:solidFill>
                  <a:srgbClr val="000000"/>
                </a:solidFill>
              </a:rPr>
              <a:t>e</a:t>
            </a:r>
            <a:r>
              <a:rPr sz="2800" lang="en-US">
                <a:solidFill>
                  <a:srgbClr val="000000"/>
                </a:solidFill>
              </a:rPr>
              <a:t>s</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loyee</a:t>
            </a:r>
            <a:r>
              <a:rPr sz="2800" lang="en-US">
                <a:solidFill>
                  <a:srgbClr val="000000"/>
                </a:solidFill>
              </a:rPr>
              <a:t>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formance</a:t>
            </a:r>
            <a:r>
              <a:rPr sz="2800" lang="en-US">
                <a:solidFill>
                  <a:srgbClr val="000000"/>
                </a:solidFill>
              </a:rPr>
              <a:t> </a:t>
            </a:r>
            <a:r>
              <a:rPr sz="2800" lang="en-US">
                <a:solidFill>
                  <a:srgbClr val="000000"/>
                </a:solidFill>
              </a:rPr>
              <a:t>b</a:t>
            </a:r>
            <a:r>
              <a:rPr sz="2800" lang="en-US">
                <a:solidFill>
                  <a:srgbClr val="000000"/>
                </a:solidFill>
              </a:rPr>
              <a:t>a</a:t>
            </a:r>
            <a:r>
              <a:rPr sz="2800" lang="en-US">
                <a:solidFill>
                  <a:srgbClr val="000000"/>
                </a:solidFill>
              </a:rPr>
              <a:t>s</a:t>
            </a:r>
            <a:r>
              <a:rPr sz="2800" lang="en-US">
                <a:solidFill>
                  <a:srgbClr val="000000"/>
                </a:solidFill>
              </a:rPr>
              <a:t>e</a:t>
            </a:r>
            <a:r>
              <a:rPr sz="2800" lang="en-US">
                <a:solidFill>
                  <a:srgbClr val="000000"/>
                </a:solidFill>
              </a:rPr>
              <a:t>d</a:t>
            </a:r>
            <a:r>
              <a:rPr sz="2800" lang="en-US">
                <a:solidFill>
                  <a:srgbClr val="000000"/>
                </a:solidFill>
              </a:rPr>
              <a:t> </a:t>
            </a:r>
            <a:r>
              <a:rPr sz="2800" lang="en-US">
                <a:solidFill>
                  <a:srgbClr val="000000"/>
                </a:solidFill>
              </a:rPr>
              <a:t>o</a:t>
            </a:r>
            <a:r>
              <a:rPr sz="2800" lang="en-US">
                <a:solidFill>
                  <a:srgbClr val="000000"/>
                </a:solidFill>
              </a:rPr>
              <a:t>n</a:t>
            </a:r>
            <a:r>
              <a:rPr sz="2800" lang="en-US">
                <a:solidFill>
                  <a:srgbClr val="000000"/>
                </a:solidFill>
              </a:rPr>
              <a:t> </a:t>
            </a:r>
            <a:r>
              <a:rPr sz="2800" lang="en-US">
                <a:solidFill>
                  <a:srgbClr val="000000"/>
                </a:solidFill>
              </a:rPr>
              <a:t>:</a:t>
            </a:r>
            <a:endParaRPr sz="2800" lang="en-GB">
              <a:solidFill>
                <a:srgbClr val="000000"/>
              </a:solidFill>
            </a:endParaRPr>
          </a:p>
          <a:p>
            <a:endParaRPr sz="2800" lang="en-GB">
              <a:solidFill>
                <a:srgbClr val="000000"/>
              </a:solidFill>
            </a:endParaRPr>
          </a:p>
        </p:txBody>
      </p:sp>
      <p:sp>
        <p:nvSpPr>
          <p:cNvPr id="1048682" name=""/>
          <p:cNvSpPr txBox="1"/>
          <p:nvPr/>
        </p:nvSpPr>
        <p:spPr>
          <a:xfrm>
            <a:off x="3333482" y="2678430"/>
            <a:ext cx="3779842" cy="21869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 </a:t>
            </a:r>
            <a:r>
              <a:rPr sz="2800" lang="en-US">
                <a:solidFill>
                  <a:srgbClr val="000000"/>
                </a:solidFill>
              </a:rPr>
              <a:t>S</a:t>
            </a:r>
            <a:r>
              <a:rPr sz="2800" lang="en-US">
                <a:solidFill>
                  <a:srgbClr val="000000"/>
                </a:solidFill>
              </a:rPr>
              <a:t>a</a:t>
            </a:r>
            <a:r>
              <a:rPr sz="2800" lang="en-US">
                <a:solidFill>
                  <a:srgbClr val="000000"/>
                </a:solidFill>
              </a:rPr>
              <a:t>l</a:t>
            </a:r>
            <a:r>
              <a:rPr sz="2800" lang="en-US">
                <a:solidFill>
                  <a:srgbClr val="000000"/>
                </a:solidFill>
              </a:rPr>
              <a:t>e</a:t>
            </a:r>
            <a:r>
              <a:rPr sz="2800" lang="en-US">
                <a:solidFill>
                  <a:srgbClr val="000000"/>
                </a:solidFill>
              </a:rPr>
              <a:t>s</a:t>
            </a:r>
            <a:r>
              <a:rPr sz="2800" lang="en-US">
                <a:solidFill>
                  <a:srgbClr val="000000"/>
                </a:solidFill>
              </a:rPr>
              <a:t> </a:t>
            </a:r>
            <a:r>
              <a:rPr sz="2800" lang="en-US">
                <a:solidFill>
                  <a:srgbClr val="000000"/>
                </a:solidFill>
              </a:rPr>
              <a:t>r</a:t>
            </a:r>
            <a:r>
              <a:rPr sz="2800" lang="en-US">
                <a:solidFill>
                  <a:srgbClr val="000000"/>
                </a:solidFill>
              </a:rPr>
              <a:t>e</a:t>
            </a:r>
            <a:r>
              <a:rPr sz="2800" lang="en-US">
                <a:solidFill>
                  <a:srgbClr val="000000"/>
                </a:solidFill>
              </a:rPr>
              <a:t>v</a:t>
            </a:r>
            <a:r>
              <a:rPr sz="2800" lang="en-US">
                <a:solidFill>
                  <a:srgbClr val="000000"/>
                </a:solidFill>
              </a:rPr>
              <a:t>enue</a:t>
            </a:r>
            <a:r>
              <a:rPr sz="2800" lang="en-US">
                <a:solidFill>
                  <a:srgbClr val="000000"/>
                </a:solidFill>
              </a:rPr>
              <a:t> </a:t>
            </a:r>
            <a:endParaRPr sz="2800" lang="en-GB">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C</a:t>
            </a:r>
            <a:r>
              <a:rPr sz="2800" lang="en-US">
                <a:solidFill>
                  <a:srgbClr val="000000"/>
                </a:solidFill>
              </a:rPr>
              <a:t>u</a:t>
            </a:r>
            <a:r>
              <a:rPr sz="2800" lang="en-US">
                <a:solidFill>
                  <a:srgbClr val="000000"/>
                </a:solidFill>
              </a:rPr>
              <a:t>s</a:t>
            </a:r>
            <a:r>
              <a:rPr sz="2800" lang="en-US">
                <a:solidFill>
                  <a:srgbClr val="000000"/>
                </a:solidFill>
              </a:rPr>
              <a:t>tomer</a:t>
            </a:r>
            <a:r>
              <a:rPr sz="2800" lang="en-US">
                <a:solidFill>
                  <a:srgbClr val="000000"/>
                </a:solidFill>
              </a:rPr>
              <a:t> </a:t>
            </a:r>
            <a:r>
              <a:rPr sz="2800" lang="en-US">
                <a:solidFill>
                  <a:srgbClr val="000000"/>
                </a:solidFill>
              </a:rPr>
              <a:t>A</a:t>
            </a:r>
            <a:r>
              <a:rPr sz="2800" lang="en-US">
                <a:solidFill>
                  <a:srgbClr val="000000"/>
                </a:solidFill>
              </a:rPr>
              <a:t>q</a:t>
            </a:r>
            <a:r>
              <a:rPr sz="2800" lang="en-US">
                <a:solidFill>
                  <a:srgbClr val="000000"/>
                </a:solidFill>
              </a:rPr>
              <a:t>u</a:t>
            </a:r>
            <a:r>
              <a:rPr sz="2800" lang="en-US">
                <a:solidFill>
                  <a:srgbClr val="000000"/>
                </a:solidFill>
              </a:rPr>
              <a:t>i</a:t>
            </a:r>
            <a:r>
              <a:rPr sz="2800" lang="en-US">
                <a:solidFill>
                  <a:srgbClr val="000000"/>
                </a:solidFill>
              </a:rPr>
              <a:t>s</a:t>
            </a:r>
            <a:r>
              <a:rPr sz="2800" lang="en-US">
                <a:solidFill>
                  <a:srgbClr val="000000"/>
                </a:solidFill>
              </a:rPr>
              <a:t>ition</a:t>
            </a:r>
            <a:r>
              <a:rPr sz="2800" lang="en-US">
                <a:solidFill>
                  <a:srgbClr val="000000"/>
                </a:solidFill>
              </a:rPr>
              <a:t> </a:t>
            </a:r>
            <a:endParaRPr sz="2800" lang="en-GB">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 </a:t>
            </a:r>
            <a:r>
              <a:rPr sz="2800" lang="en-US">
                <a:solidFill>
                  <a:srgbClr val="000000"/>
                </a:solidFill>
              </a:rPr>
              <a:t>S</a:t>
            </a:r>
            <a:r>
              <a:rPr sz="2800" lang="en-US">
                <a:solidFill>
                  <a:srgbClr val="000000"/>
                </a:solidFill>
              </a:rPr>
              <a:t>a</a:t>
            </a:r>
            <a:r>
              <a:rPr sz="2800" lang="en-US">
                <a:solidFill>
                  <a:srgbClr val="000000"/>
                </a:solidFill>
              </a:rPr>
              <a:t>l</a:t>
            </a:r>
            <a:r>
              <a:rPr sz="2800" lang="en-US">
                <a:solidFill>
                  <a:srgbClr val="000000"/>
                </a:solidFill>
              </a:rPr>
              <a:t>e</a:t>
            </a:r>
            <a:r>
              <a:rPr sz="2800" lang="en-US">
                <a:solidFill>
                  <a:srgbClr val="000000"/>
                </a:solidFill>
              </a:rPr>
              <a:t>s</a:t>
            </a:r>
            <a:r>
              <a:rPr sz="2800" lang="en-US">
                <a:solidFill>
                  <a:srgbClr val="000000"/>
                </a:solidFill>
              </a:rPr>
              <a:t> </a:t>
            </a:r>
            <a:r>
              <a:rPr sz="2800" lang="en-US">
                <a:solidFill>
                  <a:srgbClr val="000000"/>
                </a:solidFill>
              </a:rPr>
              <a:t>G</a:t>
            </a:r>
            <a:r>
              <a:rPr sz="2800" lang="en-US">
                <a:solidFill>
                  <a:srgbClr val="000000"/>
                </a:solidFill>
              </a:rPr>
              <a:t>r</a:t>
            </a:r>
            <a:r>
              <a:rPr sz="2800" lang="en-US">
                <a:solidFill>
                  <a:srgbClr val="000000"/>
                </a:solidFill>
              </a:rPr>
              <a:t>o</a:t>
            </a:r>
            <a:r>
              <a:rPr sz="2800" lang="en-US">
                <a:solidFill>
                  <a:srgbClr val="000000"/>
                </a:solidFill>
              </a:rPr>
              <a:t>w</a:t>
            </a:r>
            <a:r>
              <a:rPr sz="2800" lang="en-US">
                <a:solidFill>
                  <a:srgbClr val="000000"/>
                </a:solidFill>
              </a:rPr>
              <a:t>th</a:t>
            </a:r>
            <a:r>
              <a:rPr sz="2800" lang="en-US">
                <a:solidFill>
                  <a:srgbClr val="000000"/>
                </a:solidFill>
              </a:rPr>
              <a:t> </a:t>
            </a:r>
            <a:endParaRPr sz="2800" lang="en-GB">
              <a:solidFill>
                <a:srgbClr val="000000"/>
              </a:solidFill>
            </a:endParaRPr>
          </a:p>
          <a:p>
            <a:r>
              <a:rPr sz="2800" lang="en-US">
                <a:solidFill>
                  <a:srgbClr val="000000"/>
                </a:solidFill>
              </a:rPr>
              <a:t>4</a:t>
            </a:r>
            <a:r>
              <a:rPr sz="2800" lang="en-US">
                <a:solidFill>
                  <a:srgbClr val="000000"/>
                </a:solidFill>
              </a:rPr>
              <a:t>.</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d</a:t>
            </a:r>
            <a:r>
              <a:rPr sz="2800" lang="en-US">
                <a:solidFill>
                  <a:srgbClr val="000000"/>
                </a:solidFill>
              </a:rPr>
              <a:t>u</a:t>
            </a:r>
            <a:r>
              <a:rPr sz="2800" lang="en-US">
                <a:solidFill>
                  <a:srgbClr val="000000"/>
                </a:solidFill>
              </a:rPr>
              <a:t>ct</a:t>
            </a:r>
            <a:r>
              <a:rPr sz="2800" lang="en-US">
                <a:solidFill>
                  <a:srgbClr val="000000"/>
                </a:solidFill>
              </a:rPr>
              <a:t> </a:t>
            </a:r>
            <a:r>
              <a:rPr sz="2800" lang="en-US">
                <a:solidFill>
                  <a:srgbClr val="000000"/>
                </a:solidFill>
              </a:rPr>
              <a:t>k</a:t>
            </a:r>
            <a:r>
              <a:rPr sz="2800" lang="en-US">
                <a:solidFill>
                  <a:srgbClr val="000000"/>
                </a:solidFill>
              </a:rPr>
              <a:t>n</a:t>
            </a:r>
            <a:r>
              <a:rPr sz="2800" lang="en-US">
                <a:solidFill>
                  <a:srgbClr val="000000"/>
                </a:solidFill>
              </a:rPr>
              <a:t>o</a:t>
            </a:r>
            <a:r>
              <a:rPr sz="2800" lang="en-US">
                <a:solidFill>
                  <a:srgbClr val="000000"/>
                </a:solidFill>
              </a:rPr>
              <a:t>w</a:t>
            </a:r>
            <a:r>
              <a:rPr sz="2800" lang="en-US">
                <a:solidFill>
                  <a:srgbClr val="000000"/>
                </a:solidFill>
              </a:rPr>
              <a:t>l</a:t>
            </a:r>
            <a:r>
              <a:rPr sz="2800" lang="en-US">
                <a:solidFill>
                  <a:srgbClr val="000000"/>
                </a:solidFill>
              </a:rPr>
              <a:t>edge</a:t>
            </a:r>
            <a:r>
              <a:rPr sz="2800" lang="en-US">
                <a:solidFill>
                  <a:srgbClr val="000000"/>
                </a:solidFill>
              </a:rPr>
              <a:t> </a:t>
            </a:r>
            <a:endParaRPr sz="2800" lang="en-GB">
              <a:solidFill>
                <a:srgbClr val="000000"/>
              </a:solidFill>
            </a:endParaRPr>
          </a:p>
          <a:p>
            <a:r>
              <a:rPr sz="2800" lang="en-US">
                <a:solidFill>
                  <a:srgbClr val="000000"/>
                </a:solidFill>
              </a:rPr>
              <a:t>5</a:t>
            </a:r>
            <a:r>
              <a:rPr sz="2800" lang="en-US">
                <a:solidFill>
                  <a:srgbClr val="000000"/>
                </a:solidFill>
              </a:rPr>
              <a:t>.</a:t>
            </a:r>
            <a:r>
              <a:rPr sz="2800" lang="en-US">
                <a:solidFill>
                  <a:srgbClr val="000000"/>
                </a:solidFill>
              </a:rPr>
              <a:t> </a:t>
            </a:r>
            <a:r>
              <a:rPr sz="2800" lang="en-US">
                <a:solidFill>
                  <a:srgbClr val="000000"/>
                </a:solidFill>
              </a:rPr>
              <a:t>A</a:t>
            </a:r>
            <a:r>
              <a:rPr sz="2800" lang="en-US">
                <a:solidFill>
                  <a:srgbClr val="000000"/>
                </a:solidFill>
              </a:rPr>
              <a:t>t</a:t>
            </a:r>
            <a:r>
              <a:rPr sz="2800" lang="en-US">
                <a:solidFill>
                  <a:srgbClr val="000000"/>
                </a:solidFill>
              </a:rPr>
              <a:t>t</a:t>
            </a:r>
            <a:r>
              <a:rPr sz="2800" lang="en-US">
                <a:solidFill>
                  <a:srgbClr val="000000"/>
                </a:solidFill>
              </a:rPr>
              <a:t>e</a:t>
            </a:r>
            <a:r>
              <a:rPr sz="2800" lang="en-US">
                <a:solidFill>
                  <a:srgbClr val="000000"/>
                </a:solidFill>
              </a:rPr>
              <a:t>n</a:t>
            </a:r>
            <a:r>
              <a:rPr sz="2800" lang="en-US">
                <a:solidFill>
                  <a:srgbClr val="000000"/>
                </a:solidFill>
              </a:rPr>
              <a:t>d</a:t>
            </a:r>
            <a:r>
              <a:rPr sz="2800" lang="en-US">
                <a:solidFill>
                  <a:srgbClr val="000000"/>
                </a:solidFill>
              </a:rPr>
              <a:t>ance</a:t>
            </a:r>
            <a:r>
              <a:rPr sz="2800" lang="en-US">
                <a:solidFill>
                  <a:srgbClr val="000000"/>
                </a:solidFill>
              </a:rPr>
              <a:t>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8658225" y="2647950"/>
            <a:ext cx="3533775" cy="3810000"/>
            <a:chOff x="8658225" y="2647950"/>
            <a:chExt cx="3533775" cy="381000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7"/>
          <p:cNvSpPr txBox="1">
            <a:spLocks noGrp="1"/>
          </p:cNvSpPr>
          <p:nvPr>
            <p:ph type="title"/>
          </p:nvPr>
        </p:nvSpPr>
        <p:spPr>
          <a:xfrm>
            <a:off x="500452" y="558102"/>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8" name=""/>
          <p:cNvSpPr txBox="1"/>
          <p:nvPr/>
        </p:nvSpPr>
        <p:spPr>
          <a:xfrm rot="21600000">
            <a:off x="676274" y="1196912"/>
            <a:ext cx="9497322" cy="5069839"/>
          </a:xfrm>
          <a:prstGeom prst="rect"/>
        </p:spPr>
        <p:txBody>
          <a:bodyPr rtlCol="0" wrap="square">
            <a:spAutoFit/>
          </a:bodyPr>
          <a:p>
            <a:r>
              <a:rPr b="1" sz="2400" lang="en-GB">
                <a:solidFill>
                  <a:srgbClr val="000000"/>
                </a:solidFill>
              </a:rPr>
              <a:t>Objective:</a:t>
            </a:r>
            <a:endParaRPr b="1" sz="2000" lang="en-GB">
              <a:solidFill>
                <a:srgbClr val="000000"/>
              </a:solidFill>
            </a:endParaRPr>
          </a:p>
          <a:p>
            <a:r>
              <a:rPr sz="2400" lang="en-GB">
                <a:solidFill>
                  <a:srgbClr val="000000"/>
                </a:solidFill>
              </a:rPr>
              <a:t>Analyze sales employee performance based on key metrics to identify strengths, weaknesses, and areas for improvement.</a:t>
            </a:r>
            <a:endParaRPr sz="2000" lang="en-GB">
              <a:solidFill>
                <a:srgbClr val="000000"/>
              </a:solidFill>
            </a:endParaRPr>
          </a:p>
          <a:p>
            <a:r>
              <a:rPr sz="2400" lang="en-GB">
                <a:solidFill>
                  <a:srgbClr val="000000"/>
                </a:solidFill>
              </a:rPr>
              <a:t>Scope:</a:t>
            </a:r>
            <a:endParaRPr sz="2000" lang="en-GB">
              <a:solidFill>
                <a:srgbClr val="000000"/>
              </a:solidFill>
            </a:endParaRPr>
          </a:p>
          <a:p>
            <a:r>
              <a:rPr sz="2400" lang="en-GB">
                <a:solidFill>
                  <a:srgbClr val="000000"/>
                </a:solidFill>
              </a:rPr>
              <a:t>1. Develop an Excel template to calculate performance metrics</a:t>
            </a:r>
            <a:endParaRPr sz="2000" lang="en-GB">
              <a:solidFill>
                <a:srgbClr val="000000"/>
              </a:solidFill>
            </a:endParaRPr>
          </a:p>
          <a:p>
            <a:r>
              <a:rPr sz="2400" lang="en-GB">
                <a:solidFill>
                  <a:srgbClr val="000000"/>
                </a:solidFill>
              </a:rPr>
              <a:t>2. Analyze provided data for 10 sales employees</a:t>
            </a:r>
            <a:endParaRPr sz="2000" lang="en-GB">
              <a:solidFill>
                <a:srgbClr val="000000"/>
              </a:solidFill>
            </a:endParaRPr>
          </a:p>
          <a:p>
            <a:r>
              <a:rPr sz="2400" lang="en-GB">
                <a:solidFill>
                  <a:srgbClr val="000000"/>
                </a:solidFill>
              </a:rPr>
              <a:t>3. Identify top-performing employees and areas for improvement</a:t>
            </a:r>
            <a:endParaRPr sz="2000" lang="en-GB">
              <a:solidFill>
                <a:srgbClr val="000000"/>
              </a:solidFill>
            </a:endParaRPr>
          </a:p>
          <a:p>
            <a:r>
              <a:rPr sz="2400" lang="en-GB">
                <a:solidFill>
                  <a:srgbClr val="000000"/>
                </a:solidFill>
              </a:rPr>
              <a:t>4. Provide written recommendations (2-3 pages)</a:t>
            </a:r>
            <a:endParaRPr sz="2000" lang="en-GB">
              <a:solidFill>
                <a:srgbClr val="000000"/>
              </a:solidFill>
            </a:endParaRPr>
          </a:p>
          <a:p>
            <a:r>
              <a:rPr b="1" sz="2400" lang="en-GB">
                <a:solidFill>
                  <a:srgbClr val="000000"/>
                </a:solidFill>
              </a:rPr>
              <a:t>Key Performance Indicators (KPIs</a:t>
            </a:r>
            <a:r>
              <a:rPr sz="2400" lang="en-GB">
                <a:solidFill>
                  <a:srgbClr val="000000"/>
                </a:solidFill>
              </a:rPr>
              <a:t>):</a:t>
            </a:r>
            <a:endParaRPr sz="2000" lang="en-GB">
              <a:solidFill>
                <a:srgbClr val="000000"/>
              </a:solidFill>
            </a:endParaRPr>
          </a:p>
          <a:p>
            <a:r>
              <a:rPr sz="2400" lang="en-GB">
                <a:solidFill>
                  <a:srgbClr val="000000"/>
                </a:solidFill>
              </a:rPr>
              <a:t>1. Sales Revenue</a:t>
            </a:r>
            <a:endParaRPr sz="2000" lang="en-GB">
              <a:solidFill>
                <a:srgbClr val="000000"/>
              </a:solidFill>
            </a:endParaRPr>
          </a:p>
          <a:p>
            <a:r>
              <a:rPr sz="2400" lang="en-GB">
                <a:solidFill>
                  <a:srgbClr val="000000"/>
                </a:solidFill>
              </a:rPr>
              <a:t>2. Customer Acquisition</a:t>
            </a:r>
            <a:endParaRPr sz="2000" lang="en-GB">
              <a:solidFill>
                <a:srgbClr val="000000"/>
              </a:solidFill>
            </a:endParaRPr>
          </a:p>
          <a:p>
            <a:r>
              <a:rPr sz="2400" lang="en-GB">
                <a:solidFill>
                  <a:srgbClr val="000000"/>
                </a:solidFill>
              </a:rPr>
              <a:t>3. Sales Growth</a:t>
            </a:r>
            <a:endParaRPr sz="2000" lang="en-GB">
              <a:solidFill>
                <a:srgbClr val="000000"/>
              </a:solidFill>
            </a:endParaRPr>
          </a:p>
          <a:p>
            <a:r>
              <a:rPr sz="2400" lang="en-GB">
                <a:solidFill>
                  <a:srgbClr val="000000"/>
                </a:solidFill>
              </a:rPr>
              <a:t>4. Product Knowledge</a:t>
            </a:r>
            <a:endParaRPr sz="2000" lang="en-GB">
              <a:solidFill>
                <a:srgbClr val="000000"/>
              </a:solidFill>
            </a:endParaRPr>
          </a:p>
          <a:p>
            <a:r>
              <a:rPr sz="2400" lang="en-GB">
                <a:solidFill>
                  <a:srgbClr val="000000"/>
                </a:solidFill>
              </a:rPr>
              <a:t>5. Attendance</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2" name="object 5"/>
          <p:cNvSpPr txBox="1">
            <a:spLocks noGrp="1"/>
          </p:cNvSpPr>
          <p:nvPr>
            <p:ph type="title"/>
          </p:nvPr>
        </p:nvSpPr>
        <p:spPr>
          <a:xfrm>
            <a:off x="723900" y="387726"/>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9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94" name=""/>
          <p:cNvSpPr txBox="1"/>
          <p:nvPr/>
        </p:nvSpPr>
        <p:spPr>
          <a:xfrm>
            <a:off x="723900" y="905885"/>
            <a:ext cx="9210413" cy="5781040"/>
          </a:xfrm>
          <a:prstGeom prst="rect"/>
        </p:spPr>
        <p:txBody>
          <a:bodyPr rtlCol="0" wrap="square">
            <a:spAutoFit/>
          </a:bodyPr>
          <a:p>
            <a:r>
              <a:rPr sz="2400" lang="en-GB">
                <a:solidFill>
                  <a:srgbClr val="000000"/>
                </a:solidFill>
              </a:rPr>
              <a:t>:</a:t>
            </a:r>
            <a:endParaRPr sz="2800" lang="en-GB">
              <a:solidFill>
                <a:srgbClr val="000000"/>
              </a:solidFill>
            </a:endParaRPr>
          </a:p>
          <a:p>
            <a:r>
              <a:rPr sz="2400" lang="en-GB">
                <a:solidFill>
                  <a:srgbClr val="000000"/>
                </a:solidFill>
              </a:rPr>
              <a:t>1. Sales Manager</a:t>
            </a:r>
            <a:endParaRPr sz="2800" lang="en-GB">
              <a:solidFill>
                <a:srgbClr val="000000"/>
              </a:solidFill>
            </a:endParaRPr>
          </a:p>
          <a:p>
            <a:r>
              <a:rPr sz="2400" lang="en-GB">
                <a:solidFill>
                  <a:srgbClr val="000000"/>
                </a:solidFill>
              </a:rPr>
              <a:t>2. Human Resources (HR) Department</a:t>
            </a:r>
            <a:endParaRPr sz="2800" lang="en-GB">
              <a:solidFill>
                <a:srgbClr val="000000"/>
              </a:solidFill>
            </a:endParaRPr>
          </a:p>
          <a:p>
            <a:r>
              <a:rPr sz="2400" lang="en-GB">
                <a:solidFill>
                  <a:srgbClr val="000000"/>
                </a:solidFill>
              </a:rPr>
              <a:t>3. Team Leads/Supervisors</a:t>
            </a:r>
            <a:endParaRPr sz="2800" lang="en-GB">
              <a:solidFill>
                <a:srgbClr val="000000"/>
              </a:solidFill>
            </a:endParaRPr>
          </a:p>
          <a:p>
            <a:r>
              <a:rPr b="1" sz="2400" lang="en-GB">
                <a:solidFill>
                  <a:srgbClr val="000000"/>
                </a:solidFill>
              </a:rPr>
              <a:t>Secondary End-Users:</a:t>
            </a:r>
            <a:endParaRPr b="1" sz="2800" lang="en-GB">
              <a:solidFill>
                <a:srgbClr val="000000"/>
              </a:solidFill>
            </a:endParaRPr>
          </a:p>
          <a:p>
            <a:r>
              <a:rPr sz="2400" lang="en-GB">
                <a:solidFill>
                  <a:srgbClr val="000000"/>
                </a:solidFill>
              </a:rPr>
              <a:t>1. Senior Management (e.g., CEO, CFO)</a:t>
            </a:r>
            <a:endParaRPr sz="2800" lang="en-GB">
              <a:solidFill>
                <a:srgbClr val="000000"/>
              </a:solidFill>
            </a:endParaRPr>
          </a:p>
          <a:p>
            <a:r>
              <a:rPr sz="2400" lang="en-GB">
                <a:solidFill>
                  <a:srgbClr val="000000"/>
                </a:solidFill>
              </a:rPr>
              <a:t>2. Department Heads</a:t>
            </a:r>
            <a:endParaRPr sz="2800" lang="en-GB">
              <a:solidFill>
                <a:srgbClr val="000000"/>
              </a:solidFill>
            </a:endParaRPr>
          </a:p>
          <a:p>
            <a:r>
              <a:rPr sz="2400" lang="en-GB">
                <a:solidFill>
                  <a:srgbClr val="000000"/>
                </a:solidFill>
              </a:rPr>
              <a:t>3. Employee Development/Training Teams</a:t>
            </a:r>
            <a:endParaRPr sz="2800" lang="en-GB">
              <a:solidFill>
                <a:srgbClr val="000000"/>
              </a:solidFill>
            </a:endParaRPr>
          </a:p>
          <a:p>
            <a:r>
              <a:rPr sz="2400" lang="en-GB">
                <a:solidFill>
                  <a:srgbClr val="000000"/>
                </a:solidFill>
              </a:rPr>
              <a:t>4. Performance Management Teams</a:t>
            </a:r>
            <a:endParaRPr sz="2800" lang="en-GB">
              <a:solidFill>
                <a:srgbClr val="000000"/>
              </a:solidFill>
            </a:endParaRPr>
          </a:p>
          <a:p>
            <a:r>
              <a:rPr b="1" sz="2400" lang="en-GB">
                <a:solidFill>
                  <a:srgbClr val="000000"/>
                </a:solidFill>
              </a:rPr>
              <a:t>End-User Roles:</a:t>
            </a:r>
            <a:endParaRPr b="1" sz="2800" lang="en-GB">
              <a:solidFill>
                <a:srgbClr val="000000"/>
              </a:solidFill>
            </a:endParaRPr>
          </a:p>
          <a:p>
            <a:r>
              <a:rPr sz="2400" lang="en-GB">
                <a:solidFill>
                  <a:srgbClr val="000000"/>
                </a:solidFill>
              </a:rPr>
              <a:t>1. Sales Manager: monitors sales performance, identifies training needs.</a:t>
            </a:r>
            <a:endParaRPr sz="2800" lang="en-GB">
              <a:solidFill>
                <a:srgbClr val="000000"/>
              </a:solidFill>
            </a:endParaRPr>
          </a:p>
          <a:p>
            <a:r>
              <a:rPr sz="2400" lang="en-GB">
                <a:solidFill>
                  <a:srgbClr val="000000"/>
                </a:solidFill>
              </a:rPr>
              <a:t>2. HR Department: oversees performance evaluations, talent development.</a:t>
            </a:r>
            <a:endParaRPr sz="2800" lang="en-GB">
              <a:solidFill>
                <a:srgbClr val="000000"/>
              </a:solidFill>
            </a:endParaRPr>
          </a:p>
          <a:p>
            <a:r>
              <a:rPr sz="2400" lang="en-GB">
                <a:solidFill>
                  <a:srgbClr val="000000"/>
                </a:solidFill>
              </a:rPr>
              <a:t>3. Team Leads/Supervisors: coach employees, address performance issues.</a:t>
            </a:r>
            <a:endParaRPr sz="2800" lang="en-GB">
              <a:solidFill>
                <a:srgbClr val="000000"/>
              </a:solidFill>
            </a:endParaRPr>
          </a:p>
        </p:txBody>
      </p:sp>
      <p:sp>
        <p:nvSpPr>
          <p:cNvPr id="1048695" name=""/>
          <p:cNvSpPr txBox="1"/>
          <p:nvPr/>
        </p:nvSpPr>
        <p:spPr>
          <a:xfrm>
            <a:off x="723899" y="905885"/>
            <a:ext cx="4000000" cy="510540"/>
          </a:xfrm>
          <a:prstGeom prst="rect"/>
        </p:spPr>
        <p:txBody>
          <a:bodyPr rtlCol="0" wrap="square">
            <a:spAutoFit/>
          </a:bodyPr>
          <a:p>
            <a:r>
              <a:rPr b="1" sz="2800" lang="en-US">
                <a:solidFill>
                  <a:srgbClr val="000000"/>
                </a:solidFill>
              </a:rPr>
              <a:t>P</a:t>
            </a:r>
            <a:r>
              <a:rPr b="1" sz="2800" lang="en-US">
                <a:solidFill>
                  <a:srgbClr val="000000"/>
                </a:solidFill>
              </a:rPr>
              <a:t>r</a:t>
            </a:r>
            <a:r>
              <a:rPr b="1" sz="2800" lang="en-US">
                <a:solidFill>
                  <a:srgbClr val="000000"/>
                </a:solidFill>
              </a:rPr>
              <a:t>i</a:t>
            </a:r>
            <a:r>
              <a:rPr b="1" sz="2800" lang="en-US">
                <a:solidFill>
                  <a:srgbClr val="000000"/>
                </a:solidFill>
              </a:rPr>
              <a:t>m</a:t>
            </a:r>
            <a:r>
              <a:rPr b="1" sz="2800" lang="en-US">
                <a:solidFill>
                  <a:srgbClr val="000000"/>
                </a:solidFill>
              </a:rPr>
              <a:t>ary</a:t>
            </a:r>
            <a:r>
              <a:rPr b="1" sz="2800" lang="en-US">
                <a:solidFill>
                  <a:srgbClr val="000000"/>
                </a:solidFill>
              </a:rPr>
              <a:t> </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a:t>
            </a:r>
            <a:r>
              <a:rPr b="1" sz="2800" lang="en-US">
                <a:solidFill>
                  <a:srgbClr val="000000"/>
                </a:solidFill>
              </a:rPr>
              <a:t>U</a:t>
            </a:r>
            <a:r>
              <a:rPr b="1" sz="2800" lang="en-US">
                <a:solidFill>
                  <a:srgbClr val="000000"/>
                </a:solidFill>
              </a:rPr>
              <a:t>s</a:t>
            </a:r>
            <a:r>
              <a:rPr b="1" sz="2800" lang="en-US">
                <a:solidFill>
                  <a:srgbClr val="000000"/>
                </a:solidFill>
              </a:rPr>
              <a:t>e</a:t>
            </a:r>
            <a:r>
              <a:rPr b="1" sz="2800" lang="en-US">
                <a:solidFill>
                  <a:srgbClr val="000000"/>
                </a:solidFill>
              </a:rPr>
              <a:t>r</a:t>
            </a:r>
            <a:r>
              <a:rPr b="1" sz="2800" lang="en-US">
                <a:solidFill>
                  <a:srgbClr val="000000"/>
                </a:solidFill>
              </a:rPr>
              <a:t>s</a:t>
            </a:r>
            <a:r>
              <a:rPr b="1" sz="2800" lang="en-US">
                <a:solidFill>
                  <a:srgbClr val="000000"/>
                </a:solidFill>
              </a:rPr>
              <a:t>:</a:t>
            </a:r>
            <a:endParaRPr b="1"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9171754" y="3609974"/>
            <a:ext cx="2695574" cy="3248025"/>
          </a:xfrm>
          <a:prstGeom prst="rect"/>
        </p:spPr>
      </p:pic>
      <p:sp>
        <p:nvSpPr>
          <p:cNvPr id="104862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6"/>
          <p:cNvSpPr txBox="1">
            <a:spLocks noGrp="1"/>
          </p:cNvSpPr>
          <p:nvPr>
            <p:ph type="title"/>
          </p:nvPr>
        </p:nvSpPr>
        <p:spPr>
          <a:xfrm>
            <a:off x="488734" y="423228"/>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5" name=""/>
          <p:cNvSpPr txBox="1"/>
          <p:nvPr/>
        </p:nvSpPr>
        <p:spPr>
          <a:xfrm>
            <a:off x="958199" y="1042034"/>
            <a:ext cx="8119126" cy="5425440"/>
          </a:xfrm>
          <a:prstGeom prst="rect"/>
        </p:spPr>
        <p:txBody>
          <a:bodyPr rtlCol="0" wrap="square">
            <a:spAutoFit/>
          </a:bodyPr>
          <a:p>
            <a:r>
              <a:rPr b="1" sz="2400" lang="en-GB">
                <a:solidFill>
                  <a:srgbClr val="000000"/>
                </a:solidFill>
              </a:rPr>
              <a:t>Key Benefits</a:t>
            </a:r>
            <a:r>
              <a:rPr sz="2400" lang="en-GB">
                <a:solidFill>
                  <a:srgbClr val="000000"/>
                </a:solidFill>
              </a:rPr>
              <a:t>:</a:t>
            </a:r>
            <a:endParaRPr sz="2800" lang="en-GB">
              <a:solidFill>
                <a:srgbClr val="000000"/>
              </a:solidFill>
            </a:endParaRPr>
          </a:p>
          <a:p>
            <a:r>
              <a:rPr sz="2400" lang="en-GB">
                <a:solidFill>
                  <a:srgbClr val="000000"/>
                </a:solidFill>
              </a:rPr>
              <a:t>1. Data-Driven Decision Making: Accurate performance metrics enable informed decisions.</a:t>
            </a:r>
            <a:endParaRPr sz="2800" lang="en-GB">
              <a:solidFill>
                <a:srgbClr val="000000"/>
              </a:solidFill>
            </a:endParaRPr>
          </a:p>
          <a:p>
            <a:r>
              <a:rPr sz="2400" lang="en-GB">
                <a:solidFill>
                  <a:srgbClr val="000000"/>
                </a:solidFill>
              </a:rPr>
              <a:t>2. Improved Sales Performance: Identify areas for growth and develop targeted training.</a:t>
            </a:r>
            <a:endParaRPr sz="2800" lang="en-GB">
              <a:solidFill>
                <a:srgbClr val="000000"/>
              </a:solidFill>
            </a:endParaRPr>
          </a:p>
          <a:p>
            <a:r>
              <a:rPr sz="2400" lang="en-GB">
                <a:solidFill>
                  <a:srgbClr val="000000"/>
                </a:solidFill>
              </a:rPr>
              <a:t>3. Enhanced Employee Development: Personalized feedback and coaching.</a:t>
            </a:r>
            <a:endParaRPr sz="2800" lang="en-GB">
              <a:solidFill>
                <a:srgbClr val="000000"/>
              </a:solidFill>
            </a:endParaRPr>
          </a:p>
          <a:p>
            <a:r>
              <a:rPr sz="2400" lang="en-GB">
                <a:solidFill>
                  <a:srgbClr val="000000"/>
                </a:solidFill>
              </a:rPr>
              <a:t>4. Increased Productivity: Optimize resource allocation and streamline processes.</a:t>
            </a:r>
            <a:endParaRPr sz="2800" lang="en-GB">
              <a:solidFill>
                <a:srgbClr val="000000"/>
              </a:solidFill>
            </a:endParaRPr>
          </a:p>
          <a:p>
            <a:r>
              <a:rPr b="1" sz="2400" lang="en-GB">
                <a:solidFill>
                  <a:srgbClr val="000000"/>
                </a:solidFill>
              </a:rPr>
              <a:t>Value Proposition Statement:</a:t>
            </a:r>
            <a:endParaRPr b="1" sz="2800" lang="en-GB">
              <a:solidFill>
                <a:srgbClr val="000000"/>
              </a:solidFill>
            </a:endParaRPr>
          </a:p>
          <a:p>
            <a:r>
              <a:rPr sz="2400" lang="en-GB">
                <a:solidFill>
                  <a:srgbClr val="000000"/>
                </a:solidFill>
              </a:rPr>
              <a:t>"The Employee Performance Analysis ☑ (EPA) Tool empowers sales managers and HR teams to make data-driven decisions, improve sales performance, and enhance employee development, resulting in increased productivity and better talent management."</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8" name="Title 1"/>
          <p:cNvSpPr>
            <a:spLocks noGrp="1"/>
          </p:cNvSpPr>
          <p:nvPr>
            <p:ph type="title"/>
          </p:nvPr>
        </p:nvSpPr>
        <p:spPr>
          <a:xfrm>
            <a:off x="755332" y="385444"/>
            <a:ext cx="10681335" cy="723901"/>
          </a:xfrm>
        </p:spPr>
        <p:txBody>
          <a:bodyPr/>
          <a:p>
            <a:r>
              <a:rPr dirty="0" lang="en-IN"/>
              <a:t>Dataset Description</a:t>
            </a:r>
          </a:p>
        </p:txBody>
      </p:sp>
      <p:sp>
        <p:nvSpPr>
          <p:cNvPr id="1048619" name=""/>
          <p:cNvSpPr txBox="1"/>
          <p:nvPr/>
        </p:nvSpPr>
        <p:spPr>
          <a:xfrm>
            <a:off x="1036433" y="1026159"/>
            <a:ext cx="8169288" cy="5831840"/>
          </a:xfrm>
          <a:prstGeom prst="rect"/>
        </p:spPr>
        <p:txBody>
          <a:bodyPr rtlCol="0" wrap="square">
            <a:spAutoFit/>
          </a:bodyPr>
          <a:p>
            <a:endParaRPr sz="1600" lang="en-GB">
              <a:solidFill>
                <a:srgbClr val="000000"/>
              </a:solidFill>
            </a:endParaRPr>
          </a:p>
          <a:p>
            <a:r>
              <a:rPr sz="1800" lang="en-GB">
                <a:solidFill>
                  <a:srgbClr val="000000"/>
                </a:solidFill>
              </a:rPr>
              <a:t>*Dataset Name:* Employee Performance Data</a:t>
            </a:r>
            <a:endParaRPr sz="2000" lang="en-GB">
              <a:solidFill>
                <a:srgbClr val="000000"/>
              </a:solidFill>
            </a:endParaRPr>
          </a:p>
          <a:p>
            <a:r>
              <a:rPr sz="1800" lang="en-GB">
                <a:solidFill>
                  <a:srgbClr val="000000"/>
                </a:solidFill>
              </a:rPr>
              <a:t>*Description:* A collection of data on sales employee performance, including metrics on sales revenue, customer acquisition, sales growth, product knowledge, and attendance.</a:t>
            </a:r>
            <a:endParaRPr sz="2000" lang="en-GB">
              <a:solidFill>
                <a:srgbClr val="000000"/>
              </a:solidFill>
            </a:endParaRPr>
          </a:p>
          <a:p>
            <a:r>
              <a:rPr sz="1800" lang="en-GB">
                <a:solidFill>
                  <a:srgbClr val="000000"/>
                </a:solidFill>
              </a:rPr>
              <a:t>*Dataset Size:* 100 rows (10 employees x 10 quarters)</a:t>
            </a:r>
            <a:endParaRPr sz="2000" lang="en-GB">
              <a:solidFill>
                <a:srgbClr val="000000"/>
              </a:solidFill>
            </a:endParaRPr>
          </a:p>
          <a:p>
            <a:r>
              <a:rPr sz="1800" lang="en-GB">
                <a:solidFill>
                  <a:srgbClr val="000000"/>
                </a:solidFill>
              </a:rPr>
              <a:t>*Data Format:* CSV (Comma Separated Values)</a:t>
            </a:r>
            <a:endParaRPr sz="2000" lang="en-GB">
              <a:solidFill>
                <a:srgbClr val="000000"/>
              </a:solidFill>
            </a:endParaRPr>
          </a:p>
          <a:p>
            <a:r>
              <a:rPr sz="1800" lang="en-GB">
                <a:solidFill>
                  <a:srgbClr val="000000"/>
                </a:solidFill>
              </a:rPr>
              <a:t>*Data Source:* HR Department/Sales Team</a:t>
            </a:r>
            <a:endParaRPr sz="2000" lang="en-GB">
              <a:solidFill>
                <a:srgbClr val="000000"/>
              </a:solidFill>
            </a:endParaRPr>
          </a:p>
          <a:p>
            <a:r>
              <a:rPr sz="1800" lang="en-GB">
                <a:solidFill>
                  <a:srgbClr val="000000"/>
                </a:solidFill>
              </a:rPr>
              <a:t>*Data Quality:*</a:t>
            </a:r>
            <a:endParaRPr sz="2000" lang="en-GB">
              <a:solidFill>
                <a:srgbClr val="000000"/>
              </a:solidFill>
            </a:endParaRPr>
          </a:p>
          <a:p>
            <a:r>
              <a:rPr sz="1800" lang="en-GB">
                <a:solidFill>
                  <a:srgbClr val="000000"/>
                </a:solidFill>
              </a:rPr>
              <a:t>- Accuracy: High</a:t>
            </a:r>
            <a:endParaRPr sz="2000" lang="en-GB">
              <a:solidFill>
                <a:srgbClr val="000000"/>
              </a:solidFill>
            </a:endParaRPr>
          </a:p>
          <a:p>
            <a:r>
              <a:rPr sz="1800" lang="en-GB">
                <a:solidFill>
                  <a:srgbClr val="000000"/>
                </a:solidFill>
              </a:rPr>
              <a:t>- Completeness: Complete</a:t>
            </a:r>
            <a:endParaRPr sz="2000" lang="en-GB">
              <a:solidFill>
                <a:srgbClr val="000000"/>
              </a:solidFill>
            </a:endParaRPr>
          </a:p>
          <a:p>
            <a:r>
              <a:rPr sz="1800" lang="en-GB">
                <a:solidFill>
                  <a:srgbClr val="000000"/>
                </a:solidFill>
              </a:rPr>
              <a:t>- Consistency: Consistent</a:t>
            </a:r>
            <a:endParaRPr sz="2000" lang="en-GB">
              <a:solidFill>
                <a:srgbClr val="000000"/>
              </a:solidFill>
            </a:endParaRPr>
          </a:p>
          <a:p>
            <a:r>
              <a:rPr sz="1800" lang="en-GB">
                <a:solidFill>
                  <a:srgbClr val="000000"/>
                </a:solidFill>
              </a:rPr>
              <a:t>- Reliability: Reliable</a:t>
            </a:r>
            <a:endParaRPr sz="2000" lang="en-GB">
              <a:solidFill>
                <a:srgbClr val="000000"/>
              </a:solidFill>
            </a:endParaRPr>
          </a:p>
          <a:p>
            <a:r>
              <a:rPr sz="1800" lang="en-GB">
                <a:solidFill>
                  <a:srgbClr val="000000"/>
                </a:solidFill>
              </a:rPr>
              <a:t>*Missing Values:* None</a:t>
            </a:r>
            <a:endParaRPr sz="2000" lang="en-GB">
              <a:solidFill>
                <a:srgbClr val="000000"/>
              </a:solidFill>
            </a:endParaRPr>
          </a:p>
          <a:p>
            <a:r>
              <a:rPr sz="1800" lang="en-GB">
                <a:solidFill>
                  <a:srgbClr val="000000"/>
                </a:solidFill>
              </a:rPr>
              <a:t>*Data Dictionary:*</a:t>
            </a:r>
            <a:endParaRPr sz="2000" lang="en-GB">
              <a:solidFill>
                <a:srgbClr val="000000"/>
              </a:solidFill>
            </a:endParaRPr>
          </a:p>
          <a:p>
            <a:r>
              <a:rPr sz="1800" lang="en-GB">
                <a:solidFill>
                  <a:srgbClr val="000000"/>
                </a:solidFill>
              </a:rPr>
              <a:t>- Sales_Revenue: Total sales revenue generated by employee in a quarter</a:t>
            </a:r>
            <a:endParaRPr sz="2000" lang="en-GB">
              <a:solidFill>
                <a:srgbClr val="000000"/>
              </a:solidFill>
            </a:endParaRPr>
          </a:p>
          <a:p>
            <a:r>
              <a:rPr sz="1800" lang="en-GB">
                <a:solidFill>
                  <a:srgbClr val="000000"/>
                </a:solidFill>
              </a:rPr>
              <a:t>- Customer_Acquisition: Number of new customers acquired by employee in a quarter</a:t>
            </a:r>
            <a:endParaRPr sz="2000" lang="en-GB">
              <a:solidFill>
                <a:srgbClr val="000000"/>
              </a:solidFill>
            </a:endParaRPr>
          </a:p>
          <a:p>
            <a:r>
              <a:rPr sz="1800" lang="en-GB">
                <a:solidFill>
                  <a:srgbClr val="000000"/>
                </a:solidFill>
              </a:rPr>
              <a:t>- Sales_Growth: Percentage increase in sales from previous quarter</a:t>
            </a:r>
            <a:endParaRPr sz="2000" lang="en-GB">
              <a:solidFill>
                <a:srgbClr val="000000"/>
              </a:solidFill>
            </a:endParaRPr>
          </a:p>
          <a:p>
            <a:r>
              <a:rPr sz="1800" lang="en-GB">
                <a:solidFill>
                  <a:srgbClr val="000000"/>
                </a:solidFill>
              </a:rPr>
              <a:t>- Product_Knowledge: Product knowledge rating (1-5) based on employee performance</a:t>
            </a:r>
            <a:endParaRPr sz="2000" lang="en-GB">
              <a:solidFill>
                <a:srgbClr val="000000"/>
              </a:solidFill>
            </a:endParaRPr>
          </a:p>
          <a:p>
            <a:endParaRPr sz="11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9353550" y="-14287"/>
            <a:ext cx="2466975" cy="3419475"/>
          </a:xfrm>
          <a:prstGeom prst="rect"/>
        </p:spPr>
      </p:pic>
      <p:sp>
        <p:nvSpPr>
          <p:cNvPr id="1048613" name="object 7"/>
          <p:cNvSpPr txBox="1">
            <a:spLocks noGrp="1"/>
          </p:cNvSpPr>
          <p:nvPr>
            <p:ph type="title"/>
          </p:nvPr>
        </p:nvSpPr>
        <p:spPr>
          <a:xfrm>
            <a:off x="1101725" y="344689"/>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6" name=""/>
          <p:cNvSpPr txBox="1"/>
          <p:nvPr/>
        </p:nvSpPr>
        <p:spPr>
          <a:xfrm>
            <a:off x="1525100" y="807866"/>
            <a:ext cx="8285650" cy="5603240"/>
          </a:xfrm>
          <a:prstGeom prst="rect"/>
        </p:spPr>
        <p:txBody>
          <a:bodyPr rtlCol="0" wrap="square">
            <a:spAutoFit/>
          </a:bodyPr>
          <a:p>
            <a:endParaRPr sz="1400" lang="en-GB">
              <a:solidFill>
                <a:srgbClr val="000000"/>
              </a:solidFill>
            </a:endParaRPr>
          </a:p>
          <a:p>
            <a:r>
              <a:rPr sz="1600" lang="en-GB">
                <a:solidFill>
                  <a:srgbClr val="000000"/>
                </a:solidFill>
              </a:rPr>
              <a:t>*WOW Factors:*</a:t>
            </a:r>
            <a:endParaRPr sz="1400" lang="en-GB">
              <a:solidFill>
                <a:srgbClr val="000000"/>
              </a:solidFill>
            </a:endParaRPr>
          </a:p>
          <a:p>
            <a:r>
              <a:rPr sz="1600" lang="en-GB">
                <a:solidFill>
                  <a:srgbClr val="000000"/>
                </a:solidFill>
              </a:rPr>
              <a:t>1. *Predictive Analytics*: Integrating machine learning algorithms to predict future employee performance based on historical data.</a:t>
            </a:r>
            <a:endParaRPr sz="1400" lang="en-GB">
              <a:solidFill>
                <a:srgbClr val="000000"/>
              </a:solidFill>
            </a:endParaRPr>
          </a:p>
          <a:p>
            <a:r>
              <a:rPr sz="1600" lang="en-GB">
                <a:solidFill>
                  <a:srgbClr val="000000"/>
                </a:solidFill>
              </a:rPr>
              <a:t>2. *Personalized Coaching*: Providing tailored recommendations for improvement based on individual employee strengths and weaknesses.</a:t>
            </a:r>
            <a:endParaRPr sz="1400" lang="en-GB">
              <a:solidFill>
                <a:srgbClr val="000000"/>
              </a:solidFill>
            </a:endParaRPr>
          </a:p>
          <a:p>
            <a:r>
              <a:rPr sz="1600" lang="en-GB">
                <a:solidFill>
                  <a:srgbClr val="000000"/>
                </a:solidFill>
              </a:rPr>
              <a:t>3. *Real-time Feedback*: Enabling instant feedback and evaluation, enhancing employee engagement and growth.</a:t>
            </a:r>
            <a:r>
              <a:rPr sz="1600" lang="en-GB">
                <a:solidFill>
                  <a:srgbClr val="000000"/>
                </a:solidFill>
              </a:rPr>
              <a:t>.</a:t>
            </a:r>
            <a:endParaRPr sz="1400" lang="en-GB">
              <a:solidFill>
                <a:srgbClr val="000000"/>
              </a:solidFill>
            </a:endParaRPr>
          </a:p>
          <a:p>
            <a:r>
              <a:rPr b="1" sz="1600" lang="en-GB">
                <a:solidFill>
                  <a:srgbClr val="000000"/>
                </a:solidFill>
              </a:rPr>
              <a:t>*Key Differentiators:*</a:t>
            </a:r>
            <a:endParaRPr b="1" sz="1400" lang="en-GB">
              <a:solidFill>
                <a:srgbClr val="000000"/>
              </a:solidFill>
            </a:endParaRPr>
          </a:p>
          <a:p>
            <a:r>
              <a:rPr sz="1600" lang="en-GB">
                <a:solidFill>
                  <a:srgbClr val="000000"/>
                </a:solidFill>
              </a:rPr>
              <a:t>1. *Integrated Development Plans*: Creating actionable development plans aligned with company goals.</a:t>
            </a:r>
            <a:endParaRPr sz="1400" lang="en-GB">
              <a:solidFill>
                <a:srgbClr val="000000"/>
              </a:solidFill>
            </a:endParaRPr>
          </a:p>
          <a:p>
            <a:r>
              <a:rPr sz="1600" lang="en-GB">
                <a:solidFill>
                  <a:srgbClr val="000000"/>
                </a:solidFill>
              </a:rPr>
              <a:t>2. *360-Degree Feedback*: Incorporating feedback from multiple sources (peers, managers, customers).</a:t>
            </a:r>
            <a:endParaRPr sz="1400" lang="en-GB">
              <a:solidFill>
                <a:srgbClr val="000000"/>
              </a:solidFill>
            </a:endParaRPr>
          </a:p>
          <a:p>
            <a:r>
              <a:rPr sz="1600" lang="en-GB">
                <a:solidFill>
                  <a:srgbClr val="000000"/>
                </a:solidFill>
              </a:rPr>
              <a:t>3. *Gamification*: Incorporating game-like elements to encourage friendly competition and engagement.</a:t>
            </a:r>
            <a:endParaRPr sz="1400" lang="en-GB">
              <a:solidFill>
                <a:srgbClr val="000000"/>
              </a:solidFill>
            </a:endParaRPr>
          </a:p>
          <a:p>
            <a:r>
              <a:rPr sz="1600" lang="en-GB">
                <a:solidFill>
                  <a:srgbClr val="000000"/>
                </a:solidFill>
              </a:rPr>
              <a:t>1. *AI-powered Employee Profiling*: Creating detailed profiles highlighting strengths, weaknesses, and growth opportunities.</a:t>
            </a:r>
            <a:endParaRPr sz="1400" lang="en-GB">
              <a:solidFill>
                <a:srgbClr val="000000"/>
              </a:solidFill>
            </a:endParaRPr>
          </a:p>
          <a:p>
            <a:r>
              <a:rPr sz="1600" lang="en-GB">
                <a:solidFill>
                  <a:srgbClr val="000000"/>
                </a:solidFill>
              </a:rPr>
              <a:t>2. *Sentiment Analysis*: Analyzing employee sentiment through natural language processing.</a:t>
            </a:r>
            <a:endParaRPr sz="1400" lang="en-GB">
              <a:solidFill>
                <a:srgbClr val="000000"/>
              </a:solidFill>
            </a:endParaRPr>
          </a:p>
          <a:p>
            <a:r>
              <a:rPr sz="1600" lang="en-GB">
                <a:solidFill>
                  <a:srgbClr val="000000"/>
                </a:solidFill>
              </a:rPr>
              <a:t>3. *Customizable Metrics*: Allowing companies to create tailored performance metrics.</a:t>
            </a:r>
            <a:endParaRPr sz="1400" lang="en-GB">
              <a:solidFill>
                <a:srgbClr val="000000"/>
              </a:solidFill>
            </a:endParaRPr>
          </a:p>
          <a:p>
            <a:r>
              <a:rPr sz="1600" lang="en-GB">
                <a:solidFill>
                  <a:srgbClr val="000000"/>
                </a:solidFill>
              </a:rPr>
              <a:t>*</a:t>
            </a:r>
            <a:r>
              <a:rPr b="1" sz="1600" lang="en-GB">
                <a:solidFill>
                  <a:srgbClr val="000000"/>
                </a:solidFill>
              </a:rPr>
              <a:t>Benefits:*</a:t>
            </a:r>
            <a:endParaRPr b="1" sz="1400" lang="en-GB">
              <a:solidFill>
                <a:srgbClr val="000000"/>
              </a:solidFill>
            </a:endParaRPr>
          </a:p>
          <a:p>
            <a:r>
              <a:rPr sz="1600" lang="en-GB">
                <a:solidFill>
                  <a:srgbClr val="000000"/>
                </a:solidFill>
              </a:rPr>
              <a:t>1. Enhanced employee engagement and growth</a:t>
            </a:r>
            <a:endParaRPr sz="1400" lang="en-GB">
              <a:solidFill>
                <a:srgbClr val="000000"/>
              </a:solidFill>
            </a:endParaRPr>
          </a:p>
          <a:p>
            <a:r>
              <a:rPr sz="1600" lang="en-GB">
                <a:solidFill>
                  <a:srgbClr val="000000"/>
                </a:solidFill>
              </a:rPr>
              <a:t>2. Improved sales performance and productivity</a:t>
            </a:r>
            <a:endParaRPr sz="1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2024-09-20T13:06:46Z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6829a6ca131643b9bcaa52213c31af23</vt:lpwstr>
  </property>
</Properties>
</file>