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E1DF2-EA12-4BCC-8645-DCD0FCA257FE}" v="6" dt="2024-04-27T12:05:3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63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57F5-AC5E-4FD2-A46F-FD11144E27EC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FA78E-20B3-48E5-87C9-829D88587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7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FA78E-20B3-48E5-87C9-829D8858784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26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AEDF-EDF6-C743-67CB-03A3A0630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F78E-B066-D92F-5EA5-DEBCAF18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3F9B-1AD7-68E5-9594-B469F486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134-F9D1-9C04-6A30-E1158DC8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6B9E-03DB-ACFB-2D28-4CD5ACE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9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95F0-A0C0-4B01-5057-F6CCAB9D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BA6FA-319A-5FB8-1FE5-777BF6D7A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7F61-1AB7-F0B5-0CD9-C669328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C568-B1E4-00B1-BBDF-850E8DDB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D58A-D30D-18C3-43B4-B8C1519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5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FDD20-540B-49CC-2AAF-4C9460DFC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F586-6F71-C9C0-4EE6-717CD3B51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56B-042E-EF75-C9F7-C0DDC00A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2C59-5800-7CE3-4281-1117C026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DE21-AF4D-BD9A-AFBA-9C0B5177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2376-5983-0C12-D54A-82DE263C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63A7-D595-87F0-7ED4-7797D2A2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82DD-4B75-BBF7-9359-C97CB2A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1D9D-ADEF-16CB-D89A-49DB96E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2DB0-125B-C997-AB6B-DBC9DD5B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1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4A4-1A2E-9DAD-F3A1-43E3CF5B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6F162-F3A7-E76A-26C5-CE00EC957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8998-8347-F968-FA00-B374B13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5B6F4-F559-11A2-6F04-B1609AD1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82C3-ED11-C596-B21C-FE27F046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57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AC18-7B5E-834C-3789-812D3A54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381B-B43E-0F4D-9EEB-83C27756F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0479-BB6A-6EDD-A06F-2099A755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D008-521D-A74C-5DC2-05202E3E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BE9C-1DDD-E93F-898C-67DE6E05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7B9A2-F8A7-66B1-AE3F-4662F8A0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4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1532-EBCA-1C05-A9F2-5572DD46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95BE-7558-C05D-2096-204E7332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6DA3-2C85-0CD6-01ED-DB2B74C4B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B4EC7-007D-7B1F-9DD1-CC91D0D3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B22E7-640E-8990-737A-8E4EB2CEF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4E778-13EF-4D3D-2B20-2C569A4B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389D5-9C6B-F5C7-D9D2-C83BB71D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06AB9-6E82-E1B2-E8DA-13169B7B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1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61EC-7029-A4A0-6880-DA380618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49C70-5D22-EC7A-47F6-E453CEDE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073E6-68EA-C7E6-D44A-2188E6D0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2CAB7-9E4A-AD5D-D184-601A8B7D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2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CC260-7008-34B7-37F0-B343DE0B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EE946-BE99-C314-1F3E-BB568EE8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E56B-1BEF-B2CE-E05F-96563C1E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C125-49E8-9D50-F2EF-052F18B4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4291-B49E-FF6D-3C4C-F89F230A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7ECD8-988F-825F-4FA8-92D9F9DEA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F431-1B17-301A-521A-D70769F9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5DE3-EE4E-3F9B-A0A7-ABFB65B4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DBC8-B3F2-01A4-D6E0-C27B7DD6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95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C078-D7BF-2BFF-83A1-3C968E21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EB32D-47C3-FECE-B139-41F156A58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ABCC-7B4F-8635-635F-F0A78E48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4189-87FE-6BEF-1257-A067507A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6108F-17ED-031A-0715-F8C8AA69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A23D-AF02-3A61-AE70-D5717FD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04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46926-B1E9-3768-CB9E-C611D5A7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7F02-9A84-767B-A079-4794AF3A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0A28-DCDD-B7CE-3375-F06C17C3F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4D7C2-001A-411B-8189-D20766940738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898E-627A-E1ED-FD35-89663578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40BB-91B3-EE67-0088-43C940FD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DA6E7-9689-46BD-8BDB-6EC298D5DB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7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kj9l0OlYv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69B0-26E6-197F-B3CF-BEC65292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AU" dirty="0"/>
              <a:t>Real World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0B03-AD3D-A807-84C6-56DF6EE5D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66243" cy="3116814"/>
          </a:xfrm>
        </p:spPr>
        <p:txBody>
          <a:bodyPr>
            <a:normAutofit/>
          </a:bodyPr>
          <a:lstStyle/>
          <a:p>
            <a:r>
              <a:rPr lang="en-AU" dirty="0"/>
              <a:t>ASSESSMENT 2</a:t>
            </a:r>
          </a:p>
          <a:p>
            <a:r>
              <a:rPr lang="en-AU" dirty="0"/>
              <a:t>Using Aggregation functions for data analysis</a:t>
            </a:r>
          </a:p>
          <a:p>
            <a:endParaRPr lang="en-AU" dirty="0"/>
          </a:p>
          <a:p>
            <a:r>
              <a:rPr lang="en-AU" dirty="0"/>
              <a:t>Presented by</a:t>
            </a:r>
          </a:p>
          <a:p>
            <a:r>
              <a:rPr lang="en-AU" dirty="0"/>
              <a:t>Sathiyanarayanan Senthil Kumar</a:t>
            </a:r>
          </a:p>
        </p:txBody>
      </p:sp>
    </p:spTree>
    <p:extLst>
      <p:ext uri="{BB962C8B-B14F-4D97-AF65-F5344CB8AC3E}">
        <p14:creationId xmlns:p14="http://schemas.microsoft.com/office/powerpoint/2010/main" val="173665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F74A-58F7-68B9-3AB2-10B80D23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Building Models and investigating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2E1A-F35A-5F03-B36C-789320F2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1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1. Models used in the analysis:</a:t>
            </a:r>
          </a:p>
          <a:p>
            <a:r>
              <a:rPr lang="en-AU" sz="2000" dirty="0"/>
              <a:t>Weighted Arithmetic Mean (WAM)</a:t>
            </a:r>
          </a:p>
          <a:p>
            <a:r>
              <a:rPr lang="en-AU" sz="2000" dirty="0"/>
              <a:t>Weighted Power means (with P=0.5)</a:t>
            </a:r>
          </a:p>
          <a:p>
            <a:r>
              <a:rPr lang="en-AU" sz="2000" dirty="0"/>
              <a:t>Weighted Power means (with P=2)</a:t>
            </a:r>
          </a:p>
          <a:p>
            <a:r>
              <a:rPr lang="en-AU" sz="2000" dirty="0"/>
              <a:t>Ordered Weighted Averaging function (OWA)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55EC0-479C-2750-E617-BEE91A66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32" y="3593790"/>
            <a:ext cx="801693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F9CD-D31C-B924-B924-3DBF78AC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383"/>
            <a:ext cx="10515600" cy="574958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Results Comparison: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25E608-F18B-555B-A21E-46D4C4203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02138"/>
              </p:ext>
            </p:extLst>
          </p:nvPr>
        </p:nvGraphicFramePr>
        <p:xfrm>
          <a:off x="425725" y="958574"/>
          <a:ext cx="11340550" cy="352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10">
                  <a:extLst>
                    <a:ext uri="{9D8B030D-6E8A-4147-A177-3AD203B41FA5}">
                      <a16:colId xmlns:a16="http://schemas.microsoft.com/office/drawing/2014/main" val="4075462250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1162421530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3596884631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1333860148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2961618757"/>
                    </a:ext>
                  </a:extLst>
                </a:gridCol>
              </a:tblGrid>
              <a:tr h="907848">
                <a:tc>
                  <a:txBody>
                    <a:bodyPr/>
                    <a:lstStyle/>
                    <a:p>
                      <a:r>
                        <a:rPr lang="en-AU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Av. abs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Pearson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Spearman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13568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WAM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0.142572088136884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0.105241075065402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0.426953343710159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0.416965060991153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21774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PM05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0.141645130330746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0.105090905314141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0.427418766819561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0.416478953209706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79250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QPM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0.143332938734546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0.106443460413349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0.42078441561194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0.418103008092356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52420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0.152995122378843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0.12092297278576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0.188975390564676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0.189789928280242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785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1C4900-34DF-839A-0A80-F983527832C3}"/>
              </a:ext>
            </a:extLst>
          </p:cNvPr>
          <p:cNvSpPr txBox="1"/>
          <p:nvPr/>
        </p:nvSpPr>
        <p:spPr>
          <a:xfrm>
            <a:off x="838200" y="4676291"/>
            <a:ext cx="4809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Insights:</a:t>
            </a:r>
          </a:p>
          <a:p>
            <a:r>
              <a:rPr lang="en-AU" dirty="0"/>
              <a:t>Characteristics of a good model,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RSME - Should be the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Av. abs error - Should be the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correlation - Should be close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Spearman correlation - Should be close to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614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EF5DF-6184-794C-997F-0ED131FA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18084"/>
              </p:ext>
            </p:extLst>
          </p:nvPr>
        </p:nvGraphicFramePr>
        <p:xfrm>
          <a:off x="526773" y="1326321"/>
          <a:ext cx="11340550" cy="352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10">
                  <a:extLst>
                    <a:ext uri="{9D8B030D-6E8A-4147-A177-3AD203B41FA5}">
                      <a16:colId xmlns:a16="http://schemas.microsoft.com/office/drawing/2014/main" val="4075462250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1162421530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3596884631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1333860148"/>
                    </a:ext>
                  </a:extLst>
                </a:gridCol>
                <a:gridCol w="2268110">
                  <a:extLst>
                    <a:ext uri="{9D8B030D-6E8A-4147-A177-3AD203B41FA5}">
                      <a16:colId xmlns:a16="http://schemas.microsoft.com/office/drawing/2014/main" val="2961618757"/>
                    </a:ext>
                  </a:extLst>
                </a:gridCol>
              </a:tblGrid>
              <a:tr h="907848">
                <a:tc>
                  <a:txBody>
                    <a:bodyPr/>
                    <a:lstStyle/>
                    <a:p>
                      <a:r>
                        <a:rPr lang="en-AU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Citric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Total </a:t>
                      </a:r>
                      <a:r>
                        <a:rPr lang="en-AU" dirty="0" err="1"/>
                        <a:t>Sulful</a:t>
                      </a:r>
                      <a:r>
                        <a:rPr lang="en-AU" dirty="0"/>
                        <a:t>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Alcohol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13568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WAM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0.204653931802187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0.0222789961748349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0.0588720047935909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0.714195067229387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21774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PM05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0.190592200339633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0.0342826796284578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0.06926264519584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0.70586247483607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79250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QPM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0.258350660099185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0.0597653570237026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0.681883982877112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52420"/>
                  </a:ext>
                </a:extLst>
              </a:tr>
              <a:tr h="654032">
                <a:tc>
                  <a:txBody>
                    <a:bodyPr/>
                    <a:lstStyle/>
                    <a:p>
                      <a:r>
                        <a:rPr lang="en-AU" dirty="0"/>
                        <a:t>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0.543267215759843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0.448479759593218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0.00825302464693887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785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D51B24-20C8-FD9F-1B7F-AD2AD46A82F1}"/>
              </a:ext>
            </a:extLst>
          </p:cNvPr>
          <p:cNvSpPr txBox="1"/>
          <p:nvPr/>
        </p:nvSpPr>
        <p:spPr>
          <a:xfrm>
            <a:off x="526773" y="795130"/>
            <a:ext cx="244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Weights Comparison: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77D13-D074-2EC4-4FAF-F97E973FB9B8}"/>
              </a:ext>
            </a:extLst>
          </p:cNvPr>
          <p:cNvSpPr txBox="1"/>
          <p:nvPr/>
        </p:nvSpPr>
        <p:spPr>
          <a:xfrm>
            <a:off x="705678" y="5012156"/>
            <a:ext cx="11039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Importance of each variable: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 general, </a:t>
            </a:r>
            <a:r>
              <a:rPr lang="en-AU" b="1" dirty="0"/>
              <a:t>Alcohol</a:t>
            </a:r>
            <a:r>
              <a:rPr lang="en-AU" dirty="0"/>
              <a:t> content plays a major role in determining the quality of the wine (About 70% in average).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Next, the </a:t>
            </a:r>
            <a:r>
              <a:rPr lang="en-AU" b="1" dirty="0"/>
              <a:t>citric acid </a:t>
            </a:r>
            <a:r>
              <a:rPr lang="en-AU" dirty="0"/>
              <a:t>content determines the quality (About 20%).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Both </a:t>
            </a:r>
            <a:r>
              <a:rPr lang="en-AU" b="1" dirty="0" err="1"/>
              <a:t>Sulfur</a:t>
            </a:r>
            <a:r>
              <a:rPr lang="en-AU" b="1" dirty="0"/>
              <a:t> dioxide </a:t>
            </a:r>
            <a:r>
              <a:rPr lang="en-AU" dirty="0"/>
              <a:t>and </a:t>
            </a:r>
            <a:r>
              <a:rPr lang="en-AU" b="1" dirty="0"/>
              <a:t>pH</a:t>
            </a:r>
            <a:r>
              <a:rPr lang="en-AU" dirty="0"/>
              <a:t> combined only plays a very minimal role in quality (Less than 10%).</a:t>
            </a:r>
          </a:p>
        </p:txBody>
      </p:sp>
    </p:spTree>
    <p:extLst>
      <p:ext uri="{BB962C8B-B14F-4D97-AF65-F5344CB8AC3E}">
        <p14:creationId xmlns:p14="http://schemas.microsoft.com/office/powerpoint/2010/main" val="15008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ACEE-8CF7-DA46-A3B8-FE603926DC93}"/>
              </a:ext>
            </a:extLst>
          </p:cNvPr>
          <p:cNvSpPr txBox="1"/>
          <p:nvPr/>
        </p:nvSpPr>
        <p:spPr>
          <a:xfrm>
            <a:off x="236610" y="523105"/>
            <a:ext cx="11062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Best Fitting model and chosen model:</a:t>
            </a:r>
          </a:p>
          <a:p>
            <a:r>
              <a:rPr lang="en-AU" dirty="0"/>
              <a:t>Based on the values of Errors, correlations and weights,  Weighted Arithmetic mean model and Weighted Power Means models perform very similarly. In that, PM05 has a slight advantage having the least errors and more dispersed weights. So, for this data set (training), PM05 is the best. But, keeping over-fitting in mind, I choose the simplest (more general) model </a:t>
            </a:r>
            <a:r>
              <a:rPr lang="en-AU" b="1" dirty="0"/>
              <a:t>Weighted Arithmetic Mean (WAM).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DBC13-26D3-9A67-09B4-D31F3602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85" y="2681095"/>
            <a:ext cx="8703907" cy="1691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38327B-4181-7606-2AD3-7A1C2443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92" y="4643108"/>
            <a:ext cx="86646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875A-FAFC-832C-A46C-D73F0CF8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WAM for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E6D7-CFCD-41B5-EE1D-F554A7C5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sz="2400" b="1" dirty="0"/>
              <a:t>Applying the same transformations on the new input:</a:t>
            </a:r>
          </a:p>
          <a:p>
            <a:r>
              <a:rPr lang="en-AU" sz="2000" b="1" dirty="0"/>
              <a:t>Citric acid – </a:t>
            </a:r>
            <a:r>
              <a:rPr lang="en-AU" sz="2000" dirty="0"/>
              <a:t>Square root</a:t>
            </a:r>
          </a:p>
          <a:p>
            <a:r>
              <a:rPr lang="en-AU" sz="2000" b="1" dirty="0" err="1"/>
              <a:t>Sulfur</a:t>
            </a:r>
            <a:r>
              <a:rPr lang="en-AU" sz="2000" b="1" dirty="0"/>
              <a:t> dioxide – </a:t>
            </a:r>
            <a:r>
              <a:rPr lang="en-AU" sz="2000" dirty="0"/>
              <a:t>log</a:t>
            </a:r>
          </a:p>
          <a:p>
            <a:r>
              <a:rPr lang="en-AU" sz="2000" b="1" dirty="0"/>
              <a:t>pH – </a:t>
            </a:r>
            <a:r>
              <a:rPr lang="en-AU" sz="2000" dirty="0"/>
              <a:t>none</a:t>
            </a:r>
          </a:p>
          <a:p>
            <a:r>
              <a:rPr lang="en-AU" sz="2000" b="1" dirty="0"/>
              <a:t>Alcohol - </a:t>
            </a:r>
            <a:r>
              <a:rPr lang="en-AU" sz="2000" dirty="0"/>
              <a:t>log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5DF88-0588-6BC9-E3AA-5AFE03E0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18" y="2912649"/>
            <a:ext cx="8733277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3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BCAE-8265-D78D-F13B-0452E288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287"/>
            <a:ext cx="10515600" cy="5570676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2. </a:t>
            </a:r>
            <a:r>
              <a:rPr lang="en-AU" sz="3200" b="1" dirty="0"/>
              <a:t>Standardizing the new input same as before:</a:t>
            </a:r>
          </a:p>
          <a:p>
            <a:r>
              <a:rPr lang="en-AU" sz="2000" dirty="0"/>
              <a:t>Both Min-Max and Z-Score is applied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r>
              <a:rPr lang="en-AU" sz="3200" b="1" dirty="0"/>
              <a:t>3. Applying weights and predicting the value using WAM: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64832-03D1-E14B-1D53-77B7F00D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62" y="1801206"/>
            <a:ext cx="9537919" cy="1051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6CA23-7D6F-B0A2-E9AD-E5986B79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68" y="4134476"/>
            <a:ext cx="10235385" cy="11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A457B-37AC-54EF-0094-059094AB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47" y="367748"/>
            <a:ext cx="10515600" cy="5570676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5. Reversing the standardizations and transformations</a:t>
            </a:r>
          </a:p>
          <a:p>
            <a:r>
              <a:rPr lang="en-AU" sz="2000" dirty="0"/>
              <a:t>First, Z-Score is reversed (As it is applied the last)</a:t>
            </a:r>
          </a:p>
          <a:p>
            <a:r>
              <a:rPr lang="en-AU" sz="2000" dirty="0"/>
              <a:t>Next, Min-Max is revered.</a:t>
            </a:r>
          </a:p>
          <a:p>
            <a:r>
              <a:rPr lang="en-AU" sz="2000" dirty="0"/>
              <a:t>Finally, the variable of interest Y is reversed using exp(y)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063BD-1466-AFDA-066D-37F90884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74" y="2621331"/>
            <a:ext cx="634038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1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4069-1FC2-F482-B59F-3E6B85CC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435"/>
            <a:ext cx="10515600" cy="543152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6. Applying the reverse:</a:t>
            </a:r>
          </a:p>
          <a:p>
            <a:r>
              <a:rPr lang="en-AU" dirty="0"/>
              <a:t>Reverse of Z-Score, Min-Max and log are applied in order and the final result is stored in a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8118A-CC35-86BA-A306-09A1E849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8" y="2385391"/>
            <a:ext cx="11344346" cy="13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E61-C0DC-9169-3E31-041ABFDC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Predicted Result: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4DE5C-B14B-CC90-F564-3EBAC21DB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69" y="2328160"/>
            <a:ext cx="8792802" cy="1057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D0A37-A6A7-48B4-8C2A-E5C91500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69" y="3728962"/>
            <a:ext cx="8913123" cy="1137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540BC-69A8-B443-A854-77AC9C534555}"/>
              </a:ext>
            </a:extLst>
          </p:cNvPr>
          <p:cNvSpPr txBox="1"/>
          <p:nvPr/>
        </p:nvSpPr>
        <p:spPr>
          <a:xfrm>
            <a:off x="992870" y="1690688"/>
            <a:ext cx="87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stored result is rounded off to an integer and it is displayed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98DC8-6D57-26C3-AF18-1C86D1E0BA1D}"/>
              </a:ext>
            </a:extLst>
          </p:cNvPr>
          <p:cNvSpPr txBox="1"/>
          <p:nvPr/>
        </p:nvSpPr>
        <p:spPr>
          <a:xfrm>
            <a:off x="1129830" y="5423857"/>
            <a:ext cx="85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quality of wine predicted for the new input is </a:t>
            </a:r>
            <a:r>
              <a:rPr lang="en-AU" b="1" dirty="0"/>
              <a:t>5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8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A036-A1D7-09FB-79BE-9AA5CD5F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89514"/>
            <a:ext cx="10515600" cy="1325563"/>
          </a:xfrm>
        </p:spPr>
        <p:txBody>
          <a:bodyPr/>
          <a:lstStyle/>
          <a:p>
            <a:r>
              <a:rPr lang="en-AU" dirty="0"/>
              <a:t>My overall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210D-3B97-4745-F9DB-55098185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1232452"/>
            <a:ext cx="10866783" cy="4616520"/>
          </a:xfrm>
        </p:spPr>
        <p:txBody>
          <a:bodyPr>
            <a:normAutofit/>
          </a:bodyPr>
          <a:lstStyle/>
          <a:p>
            <a:r>
              <a:rPr lang="en-AU" sz="2000" dirty="0"/>
              <a:t>The quality of wine predicted by my model is 5 and I believe it is reasonable because the weights of Alcohol and Citric acid plays major role in wine quality according to the analysis discussed earlier.</a:t>
            </a:r>
          </a:p>
          <a:p>
            <a:r>
              <a:rPr lang="en-AU" sz="2000" dirty="0"/>
              <a:t>So, comparing the scatterplots of citric acid and alcohol, the predicted value agrees with the overall distribution.</a:t>
            </a:r>
          </a:p>
          <a:p>
            <a:r>
              <a:rPr lang="en-AU" sz="2000" dirty="0"/>
              <a:t>New input, (citric acid, total </a:t>
            </a:r>
            <a:r>
              <a:rPr lang="en-AU" sz="2000" dirty="0" err="1"/>
              <a:t>sulful</a:t>
            </a:r>
            <a:r>
              <a:rPr lang="en-AU" sz="2000" dirty="0"/>
              <a:t> dioxide, pH, Alcohol) = (0.9, 38, 2.53, 7.1)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F06D6-E309-B516-FE20-37DD77CE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06" y="3540712"/>
            <a:ext cx="3374255" cy="2941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EB98D-9703-2266-3ADD-9617AFB8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54" y="3540712"/>
            <a:ext cx="3177655" cy="28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A46C-DF9C-3D39-56C4-DEC73924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FAEE-DC86-A934-7493-D9B9D940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6761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To analyse the given </a:t>
            </a:r>
            <a:r>
              <a:rPr lang="en-AU" sz="2400" dirty="0" err="1"/>
              <a:t>RedWine</a:t>
            </a:r>
            <a:r>
              <a:rPr lang="en-AU" sz="2400" dirty="0"/>
              <a:t> dataset and predict the wine quality using the following steps.</a:t>
            </a:r>
          </a:p>
          <a:p>
            <a:pPr marL="514350" indent="-514350">
              <a:buAutoNum type="arabicPeriod"/>
            </a:pPr>
            <a:r>
              <a:rPr lang="en-AU" sz="2400" dirty="0"/>
              <a:t>Visualize the dataset</a:t>
            </a:r>
          </a:p>
          <a:p>
            <a:pPr marL="514350" indent="-514350">
              <a:buAutoNum type="arabicPeriod"/>
            </a:pPr>
            <a:r>
              <a:rPr lang="en-AU" sz="2400" dirty="0"/>
              <a:t>Transform the data</a:t>
            </a:r>
          </a:p>
          <a:p>
            <a:pPr marL="514350" indent="-514350">
              <a:buAutoNum type="arabicPeriod"/>
            </a:pPr>
            <a:r>
              <a:rPr lang="en-AU" sz="2400" dirty="0"/>
              <a:t>Build model and compare the results</a:t>
            </a:r>
          </a:p>
          <a:p>
            <a:pPr marL="514350" indent="-514350">
              <a:buAutoNum type="arabicPeriod"/>
            </a:pPr>
            <a:r>
              <a:rPr lang="en-AU" sz="2400" dirty="0"/>
              <a:t>Use the best model for prediction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2936D-3346-4C2F-ED64-D4FF1D0B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96" y="1495408"/>
            <a:ext cx="5778024" cy="3892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E2139-5D57-16C9-2BCB-8B4907070809}"/>
              </a:ext>
            </a:extLst>
          </p:cNvPr>
          <p:cNvSpPr txBox="1"/>
          <p:nvPr/>
        </p:nvSpPr>
        <p:spPr>
          <a:xfrm>
            <a:off x="7570839" y="5771535"/>
            <a:ext cx="342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Background on </a:t>
            </a:r>
            <a:r>
              <a:rPr lang="en-AU" dirty="0" err="1"/>
              <a:t>RedWine</a:t>
            </a:r>
            <a:r>
              <a:rPr lang="en-AU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64363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98DB-E587-9EF5-65AD-830BD1F5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Best condition for higher quality wine:</a:t>
            </a:r>
          </a:p>
          <a:p>
            <a:r>
              <a:rPr lang="en-AU" sz="2400" dirty="0"/>
              <a:t>I believe, that we would get a higher wine quality by increasing Alcohol and citric acid content (As they determine the quality about 90 % according to my analysis).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Implications:</a:t>
            </a:r>
          </a:p>
          <a:p>
            <a:r>
              <a:rPr lang="en-US" sz="1800" dirty="0"/>
              <a:t>Flexibility in Aggregation</a:t>
            </a:r>
          </a:p>
          <a:p>
            <a:r>
              <a:rPr lang="en-US" sz="1800" dirty="0"/>
              <a:t>Simple Interpretation</a:t>
            </a:r>
          </a:p>
          <a:p>
            <a:r>
              <a:rPr lang="en-US" sz="1800" dirty="0"/>
              <a:t>Robustness to Outliers</a:t>
            </a:r>
          </a:p>
          <a:p>
            <a:pPr marL="0" indent="0">
              <a:buNone/>
            </a:pPr>
            <a:r>
              <a:rPr lang="en-US" sz="2000" b="1" dirty="0"/>
              <a:t>Limitations:</a:t>
            </a:r>
          </a:p>
          <a:p>
            <a:r>
              <a:rPr lang="en-US" sz="1800" dirty="0"/>
              <a:t>Sensitivity to Weight Choice</a:t>
            </a:r>
          </a:p>
          <a:p>
            <a:r>
              <a:rPr lang="en-US" sz="1800" dirty="0"/>
              <a:t>Assumption of Linearity</a:t>
            </a:r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352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EB61-DAEC-3641-0DE9-F5DDF807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C488-AE65-A4A8-8A25-441BDDBF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https://youtu.be/Dkj9l0OlYvM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742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1D4C-AC81-0EAD-F521-857BECDD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678" y="3125856"/>
            <a:ext cx="2398643" cy="60628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10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DF2-2122-F448-C055-74F416EB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>
            <a:normAutofit/>
          </a:bodyPr>
          <a:lstStyle/>
          <a:p>
            <a:r>
              <a:rPr lang="en-AU" sz="3600" dirty="0"/>
              <a:t>Dataset Visualization using ggplot2: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A40-CF22-739A-9F58-E3DCA596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650"/>
            <a:ext cx="10790854" cy="575226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1. Scatterplots: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2. Histogram: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3. Calling: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4C80-4C91-AE52-D2D6-8DEE158E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39" y="1772880"/>
            <a:ext cx="9657521" cy="1029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5694A-4F7D-E2A9-0653-6CAFB142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2" y="3602867"/>
            <a:ext cx="9985514" cy="1152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DF0671-6F3D-E62A-F0A5-6450CD1B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704" y="5527400"/>
            <a:ext cx="6556513" cy="8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2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AAC21-7CFE-8D0A-FFEA-6F273CE0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6" y="483828"/>
            <a:ext cx="3177655" cy="2878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425A5-F1C4-00A3-AD34-FF11801A7DCB}"/>
              </a:ext>
            </a:extLst>
          </p:cNvPr>
          <p:cNvSpPr txBox="1"/>
          <p:nvPr/>
        </p:nvSpPr>
        <p:spPr>
          <a:xfrm>
            <a:off x="5392442" y="212045"/>
            <a:ext cx="14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Scatterplots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CAB2E-8E21-4BEC-7D8D-02105470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611" y="581377"/>
            <a:ext cx="3004778" cy="3186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8623A-28CF-74CD-717D-45ACA1FEF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0" y="3658982"/>
            <a:ext cx="3254047" cy="2878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74F8DE-8355-4716-C700-E7375326C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952" y="3815833"/>
            <a:ext cx="3063471" cy="3013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A241D8-9D31-65C4-916E-665DBF665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779" y="703497"/>
            <a:ext cx="3374255" cy="2941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FAE0E7-06A1-BAB6-1CAC-D2AF625BA363}"/>
              </a:ext>
            </a:extLst>
          </p:cNvPr>
          <p:cNvSpPr txBox="1"/>
          <p:nvPr/>
        </p:nvSpPr>
        <p:spPr>
          <a:xfrm>
            <a:off x="8075463" y="4353339"/>
            <a:ext cx="3558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Slightly increase in rank with increase in alcohol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Scattered overall – </a:t>
            </a:r>
            <a:r>
              <a:rPr lang="en-AU" dirty="0"/>
              <a:t>Can’t conclude as of now</a:t>
            </a:r>
          </a:p>
        </p:txBody>
      </p:sp>
    </p:spTree>
    <p:extLst>
      <p:ext uri="{BB962C8B-B14F-4D97-AF65-F5344CB8AC3E}">
        <p14:creationId xmlns:p14="http://schemas.microsoft.com/office/powerpoint/2010/main" val="211653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23626-3100-B75C-3752-08729C39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47" y="1571879"/>
            <a:ext cx="1972292" cy="2027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73372-FA56-804B-C70B-F72A254D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86" y="1571880"/>
            <a:ext cx="1972292" cy="2067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67D2C-A162-19CD-5CE6-631265172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86" y="1495993"/>
            <a:ext cx="2218820" cy="2290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8AE3-E82F-1B96-FD62-9206D274C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12" y="3945835"/>
            <a:ext cx="1964423" cy="2027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8BB8B-C421-EE91-7A85-916038DFA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023" y="3874447"/>
            <a:ext cx="1972292" cy="2101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E7F307-DE35-81F7-1BA1-A20B83DC6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266" y="3874446"/>
            <a:ext cx="1972292" cy="2090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A11D58-59A8-ADA7-CEA2-811137073426}"/>
              </a:ext>
            </a:extLst>
          </p:cNvPr>
          <p:cNvSpPr txBox="1"/>
          <p:nvPr/>
        </p:nvSpPr>
        <p:spPr>
          <a:xfrm>
            <a:off x="5431266" y="33793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D728E-184E-8437-E90E-45CD5FD70018}"/>
              </a:ext>
            </a:extLst>
          </p:cNvPr>
          <p:cNvSpPr txBox="1"/>
          <p:nvPr/>
        </p:nvSpPr>
        <p:spPr>
          <a:xfrm>
            <a:off x="7865569" y="2240373"/>
            <a:ext cx="6202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Citric acid – </a:t>
            </a:r>
            <a:r>
              <a:rPr lang="en-AU" dirty="0"/>
              <a:t>Positive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Chlorides – </a:t>
            </a:r>
            <a:r>
              <a:rPr lang="en-AU" dirty="0"/>
              <a:t>strongly positive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Total </a:t>
            </a:r>
            <a:r>
              <a:rPr lang="en-AU" b="1" dirty="0" err="1"/>
              <a:t>sulfur</a:t>
            </a:r>
            <a:r>
              <a:rPr lang="en-AU" b="1" dirty="0"/>
              <a:t> dioxide – </a:t>
            </a:r>
            <a:r>
              <a:rPr lang="en-AU" dirty="0"/>
              <a:t>positive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pH – </a:t>
            </a:r>
            <a:r>
              <a:rPr lang="en-AU" dirty="0"/>
              <a:t>Almost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Alcohol</a:t>
            </a:r>
            <a:r>
              <a:rPr lang="en-AU" dirty="0"/>
              <a:t> –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Y – </a:t>
            </a:r>
            <a:r>
              <a:rPr lang="en-AU" dirty="0"/>
              <a:t>Slightly positive</a:t>
            </a:r>
          </a:p>
        </p:txBody>
      </p:sp>
    </p:spTree>
    <p:extLst>
      <p:ext uri="{BB962C8B-B14F-4D97-AF65-F5344CB8AC3E}">
        <p14:creationId xmlns:p14="http://schemas.microsoft.com/office/powerpoint/2010/main" val="268558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BE34-EB0F-92B0-C09A-FF7E6918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274E-39E7-C894-E4B0-2EB9E41D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7426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AU" b="1" dirty="0"/>
              <a:t>Selected variables for analysis:</a:t>
            </a:r>
          </a:p>
          <a:p>
            <a:r>
              <a:rPr lang="en-AU" dirty="0"/>
              <a:t>Citric acid</a:t>
            </a:r>
          </a:p>
          <a:p>
            <a:r>
              <a:rPr lang="en-AU" dirty="0"/>
              <a:t>Total </a:t>
            </a:r>
            <a:r>
              <a:rPr lang="en-AU" dirty="0" err="1"/>
              <a:t>Sulfur</a:t>
            </a:r>
            <a:r>
              <a:rPr lang="en-AU" dirty="0"/>
              <a:t> dioxide</a:t>
            </a:r>
          </a:p>
          <a:p>
            <a:r>
              <a:rPr lang="en-AU" dirty="0"/>
              <a:t>pH</a:t>
            </a:r>
          </a:p>
          <a:p>
            <a:r>
              <a:rPr lang="en-AU" dirty="0"/>
              <a:t>Alcohol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(Did not select chlorides because it shows very similar properties for all qualities)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2. Variable of interest:</a:t>
            </a:r>
          </a:p>
          <a:p>
            <a:r>
              <a:rPr lang="en-AU" dirty="0"/>
              <a:t>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05EA7-69DD-3E0A-9FC0-4AC58510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159" y="365125"/>
            <a:ext cx="2889508" cy="306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2E672-C46E-8B78-F4EE-18E2036C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159" y="3563937"/>
            <a:ext cx="2986598" cy="31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1BA4-290C-9753-42D4-65A8C36B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043"/>
            <a:ext cx="10515600" cy="5530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3. Transformation selection:</a:t>
            </a:r>
          </a:p>
          <a:p>
            <a:r>
              <a:rPr lang="en-AU" sz="2800" dirty="0"/>
              <a:t>The test used here for transformation selection is </a:t>
            </a:r>
            <a:r>
              <a:rPr lang="en-AU" sz="2800" b="1" dirty="0"/>
              <a:t>skewness test</a:t>
            </a:r>
            <a:r>
              <a:rPr lang="en-AU" sz="2800" dirty="0"/>
              <a:t>. This is applied to each columns and the result is displayed in the console. (From ‘e1071’ package)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skewness values are stored in a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560D9-4D3C-F5BA-ABD7-630FC7E1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76" y="2724715"/>
            <a:ext cx="672142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4BA3-5339-8329-EA18-38BC6AE4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5155096" cy="534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I have coded in a way that,</a:t>
            </a:r>
          </a:p>
          <a:p>
            <a:r>
              <a:rPr lang="en-AU" sz="2000" dirty="0"/>
              <a:t>If the skewness value is less than </a:t>
            </a:r>
            <a:r>
              <a:rPr lang="en-AU" sz="2000" b="1" dirty="0"/>
              <a:t>-0.3, P-square method</a:t>
            </a:r>
            <a:r>
              <a:rPr lang="en-AU" sz="2000" dirty="0"/>
              <a:t> will be applied.</a:t>
            </a:r>
          </a:p>
          <a:p>
            <a:r>
              <a:rPr lang="en-AU" sz="2000" dirty="0"/>
              <a:t>If the skewness value is between </a:t>
            </a:r>
            <a:r>
              <a:rPr lang="en-AU" sz="2000" b="1" dirty="0"/>
              <a:t>-0.3 to +0.3</a:t>
            </a:r>
            <a:r>
              <a:rPr lang="en-AU" sz="2000" dirty="0"/>
              <a:t> then </a:t>
            </a:r>
            <a:r>
              <a:rPr lang="en-AU" sz="2000" b="1" dirty="0"/>
              <a:t>no transformation </a:t>
            </a:r>
            <a:r>
              <a:rPr lang="en-AU" sz="2000" dirty="0"/>
              <a:t>will be applied.</a:t>
            </a:r>
          </a:p>
          <a:p>
            <a:r>
              <a:rPr lang="en-AU" sz="2000" dirty="0"/>
              <a:t>If the skewness value </a:t>
            </a:r>
            <a:r>
              <a:rPr lang="en-AU" sz="2000" b="1" dirty="0"/>
              <a:t>is greater that 0.3 </a:t>
            </a:r>
            <a:r>
              <a:rPr lang="en-AU" sz="2000" dirty="0"/>
              <a:t>and if the column has </a:t>
            </a:r>
            <a:r>
              <a:rPr lang="en-AU" sz="2000" b="1" dirty="0"/>
              <a:t>no 0 values</a:t>
            </a:r>
            <a:r>
              <a:rPr lang="en-AU" sz="2000" dirty="0"/>
              <a:t>, </a:t>
            </a:r>
            <a:r>
              <a:rPr lang="en-AU" sz="2000" b="1" dirty="0"/>
              <a:t>square root transformation</a:t>
            </a:r>
            <a:r>
              <a:rPr lang="en-AU" sz="2000" dirty="0"/>
              <a:t> is </a:t>
            </a:r>
            <a:r>
              <a:rPr lang="en-AU" sz="2000" b="1" dirty="0"/>
              <a:t>applied else log transformation</a:t>
            </a:r>
            <a:r>
              <a:rPr lang="en-AU" sz="2000" dirty="0"/>
              <a:t> is applied.</a:t>
            </a:r>
          </a:p>
          <a:p>
            <a:pPr marL="0" indent="0">
              <a:buNone/>
            </a:pPr>
            <a:r>
              <a:rPr lang="en-AU" sz="2000" dirty="0"/>
              <a:t>The applied transformations are stored in a variable and displayed on the console.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466D1-608B-02F0-002E-B6D224C8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49" y="839837"/>
            <a:ext cx="5398533" cy="517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8D5F32-58E4-8B30-408D-24F7DA63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9" y="5048373"/>
            <a:ext cx="6285010" cy="12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26C2-ECDD-0C70-7EAE-38CAB619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7565"/>
            <a:ext cx="10919791" cy="577939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Standardization/ Normalization:</a:t>
            </a:r>
          </a:p>
          <a:p>
            <a:r>
              <a:rPr lang="en-AU" dirty="0"/>
              <a:t>I have used both Min-Max and Z-Score methods to standardize the data. So that it gives reliable result during prediction. I have also handled exceptions(if any) then stored the data to a text file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B3E4-8655-3189-416F-64997742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41" y="2889066"/>
            <a:ext cx="6797629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D2D066CF0AF45BA99774AE0A76A11" ma:contentTypeVersion="9" ma:contentTypeDescription="Create a new document." ma:contentTypeScope="" ma:versionID="fcb6175915bef99a15edd7387f91bc6c">
  <xsd:schema xmlns:xsd="http://www.w3.org/2001/XMLSchema" xmlns:xs="http://www.w3.org/2001/XMLSchema" xmlns:p="http://schemas.microsoft.com/office/2006/metadata/properties" xmlns:ns3="208278a8-1a71-4c46-aede-1f9c619a8623" xmlns:ns4="8654b439-23bd-4d5a-8fa7-8fb66607a885" targetNamespace="http://schemas.microsoft.com/office/2006/metadata/properties" ma:root="true" ma:fieldsID="d512e01f21fe5c1550cca143d300acb9" ns3:_="" ns4:_="">
    <xsd:import namespace="208278a8-1a71-4c46-aede-1f9c619a8623"/>
    <xsd:import namespace="8654b439-23bd-4d5a-8fa7-8fb66607a88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278a8-1a71-4c46-aede-1f9c619a862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b439-23bd-4d5a-8fa7-8fb66607a88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278a8-1a71-4c46-aede-1f9c619a8623" xsi:nil="true"/>
  </documentManagement>
</p:properties>
</file>

<file path=customXml/itemProps1.xml><?xml version="1.0" encoding="utf-8"?>
<ds:datastoreItem xmlns:ds="http://schemas.openxmlformats.org/officeDocument/2006/customXml" ds:itemID="{F2FB67CA-A59E-442E-8324-DD0A44260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278a8-1a71-4c46-aede-1f9c619a8623"/>
    <ds:schemaRef ds:uri="8654b439-23bd-4d5a-8fa7-8fb66607a8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4392E4-04BE-4FA7-8E14-6F6FEABDD9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45554-A4FD-4C40-B35A-211AD10DC55C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8654b439-23bd-4d5a-8fa7-8fb66607a885"/>
    <ds:schemaRef ds:uri="208278a8-1a71-4c46-aede-1f9c619a862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933</Words>
  <Application>Microsoft Office PowerPoint</Application>
  <PresentationFormat>Widescreen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Real World Analytics</vt:lpstr>
      <vt:lpstr>Task requirement</vt:lpstr>
      <vt:lpstr>Dataset Visualization using ggplot2:</vt:lpstr>
      <vt:lpstr>PowerPoint Presentation</vt:lpstr>
      <vt:lpstr>PowerPoint Presentation</vt:lpstr>
      <vt:lpstr>Data Transformation</vt:lpstr>
      <vt:lpstr>PowerPoint Presentation</vt:lpstr>
      <vt:lpstr>PowerPoint Presentation</vt:lpstr>
      <vt:lpstr>PowerPoint Presentation</vt:lpstr>
      <vt:lpstr>Building Models and investigating</vt:lpstr>
      <vt:lpstr>PowerPoint Presentation</vt:lpstr>
      <vt:lpstr>PowerPoint Presentation</vt:lpstr>
      <vt:lpstr>PowerPoint Presentation</vt:lpstr>
      <vt:lpstr>Using WAM for prediction:</vt:lpstr>
      <vt:lpstr>PowerPoint Presentation</vt:lpstr>
      <vt:lpstr>PowerPoint Presentation</vt:lpstr>
      <vt:lpstr>PowerPoint Presentation</vt:lpstr>
      <vt:lpstr>Predicted Result:</vt:lpstr>
      <vt:lpstr>My overall Insights:</vt:lpstr>
      <vt:lpstr>PowerPoint Presentation</vt:lpstr>
      <vt:lpstr>Presentation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Analytics</dc:title>
  <dc:creator>SATHIYANARAYANAN SENTHIL KUMAR</dc:creator>
  <cp:lastModifiedBy>SATHIYANARAYANAN SENTHIL KUMAR</cp:lastModifiedBy>
  <cp:revision>2</cp:revision>
  <dcterms:created xsi:type="dcterms:W3CDTF">2024-04-27T03:13:33Z</dcterms:created>
  <dcterms:modified xsi:type="dcterms:W3CDTF">2024-04-27T12:06:08Z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0x010100365D2D066CF0AF45BA99774AE0A76A11</vt:lpwstr>
  </property>
</Properties>
</file>