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Semi-Bold" charset="1" panose="00000700000000000000"/>
      <p:regular r:id="rId18"/>
    </p:embeddedFont>
    <p:embeddedFont>
      <p:font typeface="Poppins" charset="1" panose="00000500000000000000"/>
      <p:regular r:id="rId19"/>
    </p:embeddedFont>
    <p:embeddedFont>
      <p:font typeface="Poppins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691143" y="-1039581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71132" y="6449964"/>
            <a:ext cx="6983181" cy="669188"/>
            <a:chOff x="0" y="0"/>
            <a:chExt cx="1839192" cy="176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192" cy="176247"/>
            </a:xfrm>
            <a:custGeom>
              <a:avLst/>
              <a:gdLst/>
              <a:ahLst/>
              <a:cxnLst/>
              <a:rect r="r" b="b" t="t" l="l"/>
              <a:pathLst>
                <a:path h="176247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69794" y="2348481"/>
            <a:ext cx="15589506" cy="2633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8"/>
              </a:lnSpc>
            </a:pPr>
            <a:r>
              <a:rPr lang="en-US" b="true" sz="8927" spc="-482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CRIME ANALYSIS &amp; REPORTING SYSYTEM(C.A.R.S)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35017" y="6562438"/>
            <a:ext cx="6617965" cy="48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SATHIYAPRIYA 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54896" y="1532920"/>
            <a:ext cx="9578208" cy="6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45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updateCaseDetails()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91551" y="4858688"/>
            <a:ext cx="4219911" cy="6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45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59552" y="6207488"/>
            <a:ext cx="12966338" cy="253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9"/>
              </a:lnSpc>
            </a:pPr>
            <a:r>
              <a:rPr lang="en-US" sz="273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Case ID to update: 3</a:t>
            </a:r>
          </a:p>
          <a:p>
            <a:pPr algn="just">
              <a:lnSpc>
                <a:spcPts val="3339"/>
              </a:lnSpc>
            </a:pPr>
            <a:r>
              <a:rPr lang="en-US" sz="273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new Case Status (Open/Closed): Closed</a:t>
            </a:r>
          </a:p>
          <a:p>
            <a:pPr algn="just">
              <a:lnSpc>
                <a:spcPts val="3339"/>
              </a:lnSpc>
            </a:pPr>
            <a:r>
              <a:rPr lang="en-US" sz="273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new Case Details: Forensic report received. Case closed.</a:t>
            </a:r>
          </a:p>
          <a:p>
            <a:pPr algn="just">
              <a:lnSpc>
                <a:spcPts val="3339"/>
              </a:lnSpc>
            </a:pPr>
            <a:r>
              <a:rPr lang="en-US" sz="273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Case details updated successfully.</a:t>
            </a:r>
          </a:p>
          <a:p>
            <a:pPr algn="just">
              <a:lnSpc>
                <a:spcPts val="3339"/>
              </a:lnSpc>
            </a:pPr>
          </a:p>
          <a:p>
            <a:pPr algn="just">
              <a:lnSpc>
                <a:spcPts val="33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19193" y="2916063"/>
            <a:ext cx="15101777" cy="147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8343" indent="-344172" lvl="1">
              <a:lnSpc>
                <a:spcPts val="3889"/>
              </a:lnSpc>
              <a:buFont typeface="Arial"/>
              <a:buChar char="•"/>
            </a:pPr>
            <a:r>
              <a:rPr lang="en-US" sz="318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Modify or correct the status and details of an existing case in the database (in the Cases table).</a:t>
            </a:r>
          </a:p>
          <a:p>
            <a:pPr algn="just">
              <a:lnSpc>
                <a:spcPts val="388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54896" y="1532920"/>
            <a:ext cx="9578208" cy="6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45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getAllCases()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34044" y="4109053"/>
            <a:ext cx="4219911" cy="6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45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956234"/>
            <a:ext cx="16685502" cy="503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9"/>
              </a:lnSpc>
            </a:pPr>
            <a:r>
              <a:rPr lang="en-US" sz="273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------ All Case Records ------</a:t>
            </a:r>
          </a:p>
          <a:p>
            <a:pPr algn="just">
              <a:lnSpc>
                <a:spcPts val="3339"/>
              </a:lnSpc>
            </a:pPr>
            <a:r>
              <a:rPr lang="en-US" sz="273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CaseID: 1, IncidentID: 1, VictimID: 1, SuspectID: 1, OfficerID: 1, CaseStatus: Open, CaseDetails: Suspect o</a:t>
            </a:r>
            <a:r>
              <a:rPr lang="en-US" sz="273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n the run. FIR registered.</a:t>
            </a:r>
          </a:p>
          <a:p>
            <a:pPr algn="just">
              <a:lnSpc>
                <a:spcPts val="3339"/>
              </a:lnSpc>
            </a:pPr>
            <a:r>
              <a:rPr lang="en-US" sz="273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CaseID: 2, IncidentID: 2, VictimID: 2, SuspectID: 2, OfficerID: 2, CaseStatus: Closed, CaseDetails: The suspect has been arrested and the case is closed.</a:t>
            </a:r>
          </a:p>
          <a:p>
            <a:pPr algn="just">
              <a:lnSpc>
                <a:spcPts val="3339"/>
              </a:lnSpc>
            </a:pPr>
            <a:r>
              <a:rPr lang="en-US" sz="273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CaseID: 3, IncidentID: 3, VictimID: 3, SuspectID: 3, OfficerID: 3, CaseStatus: Open, CaseDetails: Evidence sent for forensic testing.</a:t>
            </a:r>
          </a:p>
          <a:p>
            <a:pPr algn="just">
              <a:lnSpc>
                <a:spcPts val="3339"/>
              </a:lnSpc>
            </a:pPr>
            <a:r>
              <a:rPr lang="en-US" sz="273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CaseID: 4, IncidentID: 4, VictimID: 4, SuspectID: 4, OfficerID: 4, CaseStatus: Open, CaseDetails: Witnesses being questioned.</a:t>
            </a:r>
          </a:p>
          <a:p>
            <a:pPr algn="just">
              <a:lnSpc>
                <a:spcPts val="3339"/>
              </a:lnSpc>
            </a:pPr>
            <a:r>
              <a:rPr lang="en-US" sz="273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CaseID: 5, IncidentID: 5, VictimID: 5, SuspectID: 5, OfficerID: 5, CaseStatus: Closed, CaseDetails: Fraud traced and resolved by cyber cell.</a:t>
            </a:r>
          </a:p>
          <a:p>
            <a:pPr algn="just">
              <a:lnSpc>
                <a:spcPts val="33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19193" y="2916063"/>
            <a:ext cx="15101777" cy="147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8343" indent="-344172" lvl="1">
              <a:lnSpc>
                <a:spcPts val="3889"/>
              </a:lnSpc>
              <a:buFont typeface="Arial"/>
              <a:buChar char="•"/>
            </a:pPr>
            <a:r>
              <a:rPr lang="en-US" sz="318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Retrieve and display all the case records stored in the Cases table from the MySQL database.</a:t>
            </a:r>
          </a:p>
          <a:p>
            <a:pPr algn="just">
              <a:lnSpc>
                <a:spcPts val="388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652271" y="1444452"/>
            <a:ext cx="3798978" cy="58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5"/>
              </a:lnSpc>
            </a:pPr>
            <a:r>
              <a:rPr lang="en-US" sz="4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52271" y="2390895"/>
            <a:ext cx="7898287" cy="4304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9485" indent="-429742" lvl="1">
              <a:lnSpc>
                <a:spcPts val="4856"/>
              </a:lnSpc>
              <a:buFont typeface="Arial"/>
              <a:buChar char="•"/>
            </a:pPr>
            <a:r>
              <a:rPr lang="en-US" sz="398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  <a:p>
            <a:pPr algn="l" marL="859485" indent="-429742" lvl="1">
              <a:lnSpc>
                <a:spcPts val="4856"/>
              </a:lnSpc>
              <a:buFont typeface="Arial"/>
              <a:buChar char="•"/>
            </a:pPr>
            <a:r>
              <a:rPr lang="en-US" sz="398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PROBLEM</a:t>
            </a:r>
          </a:p>
          <a:p>
            <a:pPr algn="l" marL="859485" indent="-429742" lvl="1">
              <a:lnSpc>
                <a:spcPts val="4856"/>
              </a:lnSpc>
              <a:buFont typeface="Arial"/>
              <a:buChar char="•"/>
            </a:pPr>
            <a:r>
              <a:rPr lang="en-US" sz="398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OBJECTIVES</a:t>
            </a:r>
          </a:p>
          <a:p>
            <a:pPr algn="l" marL="859485" indent="-429742" lvl="1">
              <a:lnSpc>
                <a:spcPts val="4856"/>
              </a:lnSpc>
              <a:buFont typeface="Arial"/>
              <a:buChar char="•"/>
            </a:pPr>
            <a:r>
              <a:rPr lang="en-US" sz="398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TECHNOLOGY/TOOL USED</a:t>
            </a:r>
          </a:p>
          <a:p>
            <a:pPr algn="l" marL="859485" indent="-429742" lvl="1">
              <a:lnSpc>
                <a:spcPts val="4856"/>
              </a:lnSpc>
              <a:buFont typeface="Arial"/>
              <a:buChar char="•"/>
            </a:pPr>
            <a:r>
              <a:rPr lang="en-US" sz="398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FUNCTIONALITY</a:t>
            </a:r>
          </a:p>
          <a:p>
            <a:pPr algn="l" marL="859485" indent="-429742" lvl="1">
              <a:lnSpc>
                <a:spcPts val="4856"/>
              </a:lnSpc>
              <a:buFont typeface="Arial"/>
              <a:buChar char="•"/>
            </a:pPr>
            <a:r>
              <a:rPr lang="en-US" sz="398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UNIT TESTING</a:t>
            </a:r>
          </a:p>
          <a:p>
            <a:pPr algn="l" marL="859485" indent="-429742" lvl="1">
              <a:lnSpc>
                <a:spcPts val="4856"/>
              </a:lnSpc>
              <a:buFont typeface="Arial"/>
              <a:buChar char="•"/>
            </a:pPr>
            <a:r>
              <a:rPr lang="en-US" sz="398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19485" y="1897793"/>
            <a:ext cx="7249031" cy="116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5"/>
              </a:lnSpc>
            </a:pPr>
            <a:r>
              <a:rPr lang="en-US" sz="73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34015" y="3713881"/>
            <a:ext cx="14120104" cy="4534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68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C.A.R.S. application built to assist law enforcement in managing and analyzing crime-related data more effectively. By integrating with a MySQL database, the system handles details about victims, suspects, officers, incidents, and evidence. It supports real-time data entry, search functionalities, and report generation—enabling faster investigations and better decision-making through structured crime data analysis.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90158" y="1301231"/>
            <a:ext cx="11107683" cy="123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b="true" sz="7938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99960" y="3138331"/>
            <a:ext cx="14120104" cy="228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6290" indent="-398145" lvl="1">
              <a:lnSpc>
                <a:spcPts val="4499"/>
              </a:lnSpc>
              <a:buFont typeface="Arial"/>
              <a:buChar char="•"/>
            </a:pPr>
            <a:r>
              <a:rPr lang="en-US" sz="368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Manual crime data handling leads to delays, inefficiency, and poor tracking.  </a:t>
            </a:r>
          </a:p>
          <a:p>
            <a:pPr algn="just" marL="796290" indent="-398145" lvl="1">
              <a:lnSpc>
                <a:spcPts val="4499"/>
              </a:lnSpc>
              <a:buFont typeface="Arial"/>
              <a:buChar char="•"/>
            </a:pPr>
            <a:r>
              <a:rPr lang="en-US" sz="368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 manage and analyze crime records quickly and accurately.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70613" y="1139289"/>
            <a:ext cx="7146773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3729" y="2910232"/>
            <a:ext cx="15817480" cy="4947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5"/>
              </a:lnSpc>
            </a:pPr>
          </a:p>
          <a:p>
            <a:pPr algn="just" marL="634560" indent="-317280" lvl="1">
              <a:lnSpc>
                <a:spcPts val="3585"/>
              </a:lnSpc>
              <a:buFont typeface="Arial"/>
              <a:buChar char="•"/>
            </a:pPr>
            <a:r>
              <a:rPr lang="en-US" sz="293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 develop a centralized system for storing and managing crime-related data.</a:t>
            </a:r>
          </a:p>
          <a:p>
            <a:pPr algn="just" marL="634560" indent="-317280" lvl="1">
              <a:lnSpc>
                <a:spcPts val="3585"/>
              </a:lnSpc>
              <a:buFont typeface="Arial"/>
              <a:buChar char="•"/>
            </a:pPr>
            <a:r>
              <a:rPr lang="en-US" sz="293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 enable easy addition, retrieval, and updating of victim, suspect, and case records.</a:t>
            </a:r>
          </a:p>
          <a:p>
            <a:pPr algn="just" marL="634560" indent="-317280" lvl="1">
              <a:lnSpc>
                <a:spcPts val="3585"/>
              </a:lnSpc>
              <a:buFont typeface="Arial"/>
              <a:buChar char="•"/>
            </a:pPr>
            <a:r>
              <a:rPr lang="en-US" sz="293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 assist in crime pattern analysis through structured data.</a:t>
            </a:r>
          </a:p>
          <a:p>
            <a:pPr algn="just" marL="634560" indent="-317280" lvl="1">
              <a:lnSpc>
                <a:spcPts val="3585"/>
              </a:lnSpc>
              <a:buFont typeface="Arial"/>
              <a:buChar char="•"/>
            </a:pPr>
            <a:r>
              <a:rPr lang="en-US" sz="293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 generate reports that aid in faster investigation and decision-making.</a:t>
            </a:r>
          </a:p>
          <a:p>
            <a:pPr algn="just" marL="634560" indent="-317280" lvl="1">
              <a:lnSpc>
                <a:spcPts val="3585"/>
              </a:lnSpc>
              <a:buFont typeface="Arial"/>
              <a:buChar char="•"/>
            </a:pPr>
            <a:r>
              <a:rPr lang="en-US" sz="293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 reduce manual errors and improve the efficiency of law enforcement workflows.</a:t>
            </a:r>
          </a:p>
          <a:p>
            <a:pPr algn="just" marL="634560" indent="-317280" lvl="1">
              <a:lnSpc>
                <a:spcPts val="3585"/>
              </a:lnSpc>
              <a:buFont typeface="Arial"/>
              <a:buChar char="•"/>
            </a:pPr>
            <a:r>
              <a:rPr lang="en-US" sz="293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Let me know if you want this in bullet points with icons or animation ideas for your slides!</a:t>
            </a:r>
          </a:p>
          <a:p>
            <a:pPr algn="just">
              <a:lnSpc>
                <a:spcPts val="358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54896" y="1254719"/>
            <a:ext cx="9578208" cy="94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b="true" sz="68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 UESD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52360" y="3300256"/>
            <a:ext cx="14430788" cy="232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3811" indent="-406906" lvl="1">
              <a:lnSpc>
                <a:spcPts val="4598"/>
              </a:lnSpc>
              <a:buFont typeface="Arial"/>
              <a:buChar char="•"/>
            </a:pPr>
            <a:r>
              <a:rPr lang="en-US" sz="376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PROGRAMMING LANGUAGE : PYTHON</a:t>
            </a:r>
          </a:p>
          <a:p>
            <a:pPr algn="just" marL="813811" indent="-406906" lvl="1">
              <a:lnSpc>
                <a:spcPts val="4598"/>
              </a:lnSpc>
              <a:buFont typeface="Arial"/>
              <a:buChar char="•"/>
            </a:pPr>
            <a:r>
              <a:rPr lang="en-US" sz="376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DATABASE : MySQL</a:t>
            </a:r>
          </a:p>
          <a:p>
            <a:pPr algn="just" marL="813811" indent="-406906" lvl="1">
              <a:lnSpc>
                <a:spcPts val="4598"/>
              </a:lnSpc>
              <a:buFont typeface="Arial"/>
              <a:buChar char="•"/>
            </a:pPr>
            <a:r>
              <a:rPr lang="en-US" sz="376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IDE : VS CODE</a:t>
            </a:r>
          </a:p>
          <a:p>
            <a:pPr algn="just" marL="813811" indent="-406906" lvl="1">
              <a:lnSpc>
                <a:spcPts val="4598"/>
              </a:lnSpc>
              <a:buFont typeface="Arial"/>
              <a:buChar char="•"/>
            </a:pPr>
            <a:r>
              <a:rPr lang="en-US" sz="376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TOOLS USED : GIT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54896" y="1532920"/>
            <a:ext cx="9578208" cy="6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45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createincident()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6793" y="2520776"/>
            <a:ext cx="15101777" cy="196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8343" indent="-344172" lvl="1">
              <a:lnSpc>
                <a:spcPts val="3889"/>
              </a:lnSpc>
              <a:buFont typeface="Arial"/>
              <a:buChar char="•"/>
            </a:pPr>
            <a:r>
              <a:rPr lang="en-US" sz="318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 allow officers or analysts to record and log a new crime or event into the system with all relevant details — such as date, location, people involved, and description — for investigation and future analysis.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7210" y="5693817"/>
            <a:ext cx="4219911" cy="6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45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97121" y="4665921"/>
            <a:ext cx="10828578" cy="383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3570" indent="-246785" lvl="1">
              <a:lnSpc>
                <a:spcPts val="2789"/>
              </a:lnSpc>
              <a:buFont typeface="Arial"/>
              <a:buChar char="•"/>
            </a:pPr>
            <a:r>
              <a:rPr lang="en-US" sz="228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Incident Type: Robbery</a:t>
            </a:r>
          </a:p>
          <a:p>
            <a:pPr algn="just" marL="493570" indent="-246785" lvl="1">
              <a:lnSpc>
                <a:spcPts val="2789"/>
              </a:lnSpc>
              <a:buFont typeface="Arial"/>
              <a:buChar char="•"/>
            </a:pPr>
            <a:r>
              <a:rPr lang="en-US" sz="228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Incident Date (YYYY-MM-DD): 2025-06-30</a:t>
            </a:r>
          </a:p>
          <a:p>
            <a:pPr algn="just" marL="493570" indent="-246785" lvl="1">
              <a:lnSpc>
                <a:spcPts val="2789"/>
              </a:lnSpc>
              <a:buFont typeface="Arial"/>
              <a:buChar char="•"/>
            </a:pPr>
            <a:r>
              <a:rPr lang="en-US" sz="228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Location Latitude: 28.6139</a:t>
            </a:r>
          </a:p>
          <a:p>
            <a:pPr algn="just" marL="493570" indent="-246785" lvl="1">
              <a:lnSpc>
                <a:spcPts val="2789"/>
              </a:lnSpc>
              <a:buFont typeface="Arial"/>
              <a:buChar char="•"/>
            </a:pPr>
            <a:r>
              <a:rPr lang="en-US" sz="228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Location Longitude: 77.2090</a:t>
            </a:r>
          </a:p>
          <a:p>
            <a:pPr algn="just" marL="493570" indent="-246785" lvl="1">
              <a:lnSpc>
                <a:spcPts val="2789"/>
              </a:lnSpc>
              <a:buFont typeface="Arial"/>
              <a:buChar char="•"/>
            </a:pPr>
            <a:r>
              <a:rPr lang="en-US" sz="228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Description: ATM Robbery at Connaught Place.</a:t>
            </a:r>
          </a:p>
          <a:p>
            <a:pPr algn="just" marL="493570" indent="-246785" lvl="1">
              <a:lnSpc>
                <a:spcPts val="2789"/>
              </a:lnSpc>
              <a:buFont typeface="Arial"/>
              <a:buChar char="•"/>
            </a:pPr>
            <a:r>
              <a:rPr lang="en-US" sz="228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Status (Open, Closed, Under Investigation): Open</a:t>
            </a:r>
          </a:p>
          <a:p>
            <a:pPr algn="just" marL="493570" indent="-246785" lvl="1">
              <a:lnSpc>
                <a:spcPts val="2789"/>
              </a:lnSpc>
              <a:buFont typeface="Arial"/>
              <a:buChar char="•"/>
            </a:pPr>
            <a:r>
              <a:rPr lang="en-US" sz="228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Victim ID: 1</a:t>
            </a:r>
          </a:p>
          <a:p>
            <a:pPr algn="just" marL="493570" indent="-246785" lvl="1">
              <a:lnSpc>
                <a:spcPts val="2789"/>
              </a:lnSpc>
              <a:buFont typeface="Arial"/>
              <a:buChar char="•"/>
            </a:pPr>
            <a:r>
              <a:rPr lang="en-US" sz="228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Suspect ID: 1</a:t>
            </a:r>
          </a:p>
          <a:p>
            <a:pPr algn="just" marL="493570" indent="-246785" lvl="1">
              <a:lnSpc>
                <a:spcPts val="2789"/>
              </a:lnSpc>
              <a:buFont typeface="Arial"/>
              <a:buChar char="•"/>
            </a:pPr>
            <a:r>
              <a:rPr lang="en-US" sz="228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Officer ID: 1</a:t>
            </a:r>
          </a:p>
          <a:p>
            <a:pPr algn="just" marL="493570" indent="-246785" lvl="1">
              <a:lnSpc>
                <a:spcPts val="2789"/>
              </a:lnSpc>
              <a:buFont typeface="Arial"/>
              <a:buChar char="•"/>
            </a:pPr>
          </a:p>
          <a:p>
            <a:pPr algn="just" marL="493570" indent="-246785" lvl="1">
              <a:lnSpc>
                <a:spcPts val="2789"/>
              </a:lnSpc>
              <a:buFont typeface="Arial"/>
              <a:buChar char="•"/>
            </a:pPr>
            <a:r>
              <a:rPr lang="en-US" sz="228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Incident created successfully!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54896" y="1532920"/>
            <a:ext cx="9578208" cy="6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45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updateincident()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34044" y="2744179"/>
            <a:ext cx="4219911" cy="6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45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51704" y="3994093"/>
            <a:ext cx="13373995" cy="433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4"/>
              </a:lnSpc>
            </a:pPr>
            <a:r>
              <a:rPr lang="en-US" sz="282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your choice: 5</a:t>
            </a:r>
          </a:p>
          <a:p>
            <a:pPr algn="just">
              <a:lnSpc>
                <a:spcPts val="3444"/>
              </a:lnSpc>
            </a:pPr>
            <a:r>
              <a:rPr lang="en-US" sz="282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Incident ID to update: 3</a:t>
            </a:r>
          </a:p>
          <a:p>
            <a:pPr algn="just">
              <a:lnSpc>
                <a:spcPts val="3444"/>
              </a:lnSpc>
            </a:pPr>
            <a:r>
              <a:rPr lang="en-US" sz="282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new status (Open, Closed, Under Investigation): Closed</a:t>
            </a:r>
          </a:p>
          <a:p>
            <a:pPr algn="just">
              <a:lnSpc>
                <a:spcPts val="3444"/>
              </a:lnSpc>
            </a:pPr>
            <a:r>
              <a:rPr lang="en-US" sz="282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Incident status updated successfully.</a:t>
            </a:r>
          </a:p>
          <a:p>
            <a:pPr algn="just">
              <a:lnSpc>
                <a:spcPts val="3444"/>
              </a:lnSpc>
            </a:pPr>
            <a:r>
              <a:rPr lang="en-US" sz="282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#For Invalid IncidentID</a:t>
            </a:r>
          </a:p>
          <a:p>
            <a:pPr algn="just">
              <a:lnSpc>
                <a:spcPts val="3444"/>
              </a:lnSpc>
            </a:pPr>
            <a:r>
              <a:rPr lang="en-US" sz="282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Incident ID to update: 99</a:t>
            </a:r>
          </a:p>
          <a:p>
            <a:pPr algn="just">
              <a:lnSpc>
                <a:spcPts val="3444"/>
              </a:lnSpc>
            </a:pPr>
            <a:r>
              <a:rPr lang="en-US" sz="282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new status (Open, Closed, Under Investigation): Closed</a:t>
            </a:r>
          </a:p>
          <a:p>
            <a:pPr algn="just">
              <a:lnSpc>
                <a:spcPts val="3444"/>
              </a:lnSpc>
            </a:pPr>
            <a:r>
              <a:rPr lang="en-US" sz="282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Incident ID not found.</a:t>
            </a:r>
          </a:p>
          <a:p>
            <a:pPr algn="just">
              <a:lnSpc>
                <a:spcPts val="3444"/>
              </a:lnSpc>
            </a:pPr>
          </a:p>
          <a:p>
            <a:pPr algn="just">
              <a:lnSpc>
                <a:spcPts val="344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54896" y="1532920"/>
            <a:ext cx="9578208" cy="6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45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createCase()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91551" y="4858688"/>
            <a:ext cx="4219911" cy="6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45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59552" y="5525436"/>
            <a:ext cx="10897942" cy="3518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6"/>
              </a:lnSpc>
            </a:pPr>
            <a:r>
              <a:rPr lang="en-US" sz="23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Case ID: 6</a:t>
            </a:r>
          </a:p>
          <a:p>
            <a:pPr algn="just">
              <a:lnSpc>
                <a:spcPts val="2806"/>
              </a:lnSpc>
            </a:pPr>
            <a:r>
              <a:rPr lang="en-US" sz="23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Incident ID: 2</a:t>
            </a:r>
          </a:p>
          <a:p>
            <a:pPr algn="just">
              <a:lnSpc>
                <a:spcPts val="2806"/>
              </a:lnSpc>
            </a:pPr>
            <a:r>
              <a:rPr lang="en-US" sz="23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Victim ID: 2</a:t>
            </a:r>
          </a:p>
          <a:p>
            <a:pPr algn="just">
              <a:lnSpc>
                <a:spcPts val="2806"/>
              </a:lnSpc>
            </a:pPr>
            <a:r>
              <a:rPr lang="en-US" sz="23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Suspect ID: 2</a:t>
            </a:r>
          </a:p>
          <a:p>
            <a:pPr algn="just">
              <a:lnSpc>
                <a:spcPts val="2806"/>
              </a:lnSpc>
            </a:pPr>
            <a:r>
              <a:rPr lang="en-US" sz="23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Officer ID: 2</a:t>
            </a:r>
          </a:p>
          <a:p>
            <a:pPr algn="just">
              <a:lnSpc>
                <a:spcPts val="2806"/>
              </a:lnSpc>
            </a:pPr>
            <a:r>
              <a:rPr lang="en-US" sz="23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Case Status (Open/Closed): Open</a:t>
            </a:r>
          </a:p>
          <a:p>
            <a:pPr algn="just">
              <a:lnSpc>
                <a:spcPts val="2806"/>
              </a:lnSpc>
            </a:pPr>
            <a:r>
              <a:rPr lang="en-US" sz="23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Enter Case Details: Investigation reopened due to new evidence.</a:t>
            </a:r>
          </a:p>
          <a:p>
            <a:pPr algn="just">
              <a:lnSpc>
                <a:spcPts val="2806"/>
              </a:lnSpc>
            </a:pPr>
            <a:r>
              <a:rPr lang="en-US" sz="23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Case created successfully.</a:t>
            </a:r>
          </a:p>
          <a:p>
            <a:pPr algn="just">
              <a:lnSpc>
                <a:spcPts val="2806"/>
              </a:lnSpc>
            </a:pPr>
          </a:p>
          <a:p>
            <a:pPr algn="just">
              <a:lnSpc>
                <a:spcPts val="280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19193" y="2916063"/>
            <a:ext cx="15101777" cy="147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8343" indent="-344172" lvl="1">
              <a:lnSpc>
                <a:spcPts val="3889"/>
              </a:lnSpc>
              <a:buFont typeface="Arial"/>
              <a:buChar char="•"/>
            </a:pPr>
            <a:r>
              <a:rPr lang="en-US" sz="318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 create a new case record in the Cases table by gathering inputs such as IncidentID, VictimID, SuspectID, OfficerID, CaseStatus, and CaseDetails, and inserting them into the database.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DAGrycJsCB0</dc:identifier>
  <dcterms:modified xsi:type="dcterms:W3CDTF">2011-08-01T06:04:30Z</dcterms:modified>
  <cp:revision>1</cp:revision>
  <dc:title>CRIME ANALYSIS &amp; REPORTING SYSYTEM(A.A.R.S)</dc:title>
</cp:coreProperties>
</file>