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70"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Vasu\Desktop\excel%20sathy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sathya.xlsx]Sheet2!PivotTable2</c:name>
    <c:fmtId val="6"/>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barChart>
        <c:barDir val="col"/>
        <c:grouping val="clustered"/>
        <c:varyColors val="0"/>
        <c:ser>
          <c:idx val="0"/>
          <c:order val="0"/>
          <c:tx>
            <c:strRef>
              <c:f>Sheet2!$B$3:$B$4</c:f>
              <c:strCache>
                <c:ptCount val="1"/>
                <c:pt idx="0">
                  <c:v>Zone A</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Sheet2!$A$5:$A$9</c:f>
              <c:strCache>
                <c:ptCount val="4"/>
                <c:pt idx="0">
                  <c:v>Full-Time</c:v>
                </c:pt>
                <c:pt idx="1">
                  <c:v>Part-Time</c:v>
                </c:pt>
                <c:pt idx="2">
                  <c:v>Temporary</c:v>
                </c:pt>
                <c:pt idx="3">
                  <c:v>(blank)</c:v>
                </c:pt>
              </c:strCache>
            </c:strRef>
          </c:cat>
          <c:val>
            <c:numRef>
              <c:f>Sheet2!$B$5:$B$9</c:f>
              <c:numCache>
                <c:formatCode>General</c:formatCode>
                <c:ptCount val="4"/>
                <c:pt idx="0">
                  <c:v>187</c:v>
                </c:pt>
                <c:pt idx="1">
                  <c:v>159</c:v>
                </c:pt>
                <c:pt idx="2">
                  <c:v>190</c:v>
                </c:pt>
              </c:numCache>
            </c:numRef>
          </c:val>
        </c:ser>
        <c:ser>
          <c:idx val="1"/>
          <c:order val="1"/>
          <c:tx>
            <c:strRef>
              <c:f>Sheet2!$C$3:$C$4</c:f>
              <c:strCache>
                <c:ptCount val="1"/>
                <c:pt idx="0">
                  <c:v>Zone B</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Sheet2!$A$5:$A$9</c:f>
              <c:strCache>
                <c:ptCount val="4"/>
                <c:pt idx="0">
                  <c:v>Full-Time</c:v>
                </c:pt>
                <c:pt idx="1">
                  <c:v>Part-Time</c:v>
                </c:pt>
                <c:pt idx="2">
                  <c:v>Temporary</c:v>
                </c:pt>
                <c:pt idx="3">
                  <c:v>(blank)</c:v>
                </c:pt>
              </c:strCache>
            </c:strRef>
          </c:cat>
          <c:val>
            <c:numRef>
              <c:f>Sheet2!$C$5:$C$9</c:f>
              <c:numCache>
                <c:formatCode>General</c:formatCode>
                <c:ptCount val="4"/>
                <c:pt idx="0">
                  <c:v>162</c:v>
                </c:pt>
                <c:pt idx="1">
                  <c:v>161</c:v>
                </c:pt>
                <c:pt idx="2">
                  <c:v>196</c:v>
                </c:pt>
              </c:numCache>
            </c:numRef>
          </c:val>
        </c:ser>
        <c:ser>
          <c:idx val="2"/>
          <c:order val="2"/>
          <c:tx>
            <c:strRef>
              <c:f>Sheet2!$D$3:$D$4</c:f>
              <c:strCache>
                <c:ptCount val="1"/>
                <c:pt idx="0">
                  <c:v>Zone C</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Sheet2!$A$5:$A$9</c:f>
              <c:strCache>
                <c:ptCount val="4"/>
                <c:pt idx="0">
                  <c:v>Full-Time</c:v>
                </c:pt>
                <c:pt idx="1">
                  <c:v>Part-Time</c:v>
                </c:pt>
                <c:pt idx="2">
                  <c:v>Temporary</c:v>
                </c:pt>
                <c:pt idx="3">
                  <c:v>(blank)</c:v>
                </c:pt>
              </c:strCache>
            </c:strRef>
          </c:cat>
          <c:val>
            <c:numRef>
              <c:f>Sheet2!$D$5:$D$9</c:f>
              <c:numCache>
                <c:formatCode>General</c:formatCode>
                <c:ptCount val="4"/>
                <c:pt idx="0">
                  <c:v>155</c:v>
                </c:pt>
                <c:pt idx="1">
                  <c:v>157</c:v>
                </c:pt>
                <c:pt idx="2">
                  <c:v>166</c:v>
                </c:pt>
              </c:numCache>
            </c:numRef>
          </c:val>
        </c:ser>
        <c:ser>
          <c:idx val="3"/>
          <c:order val="3"/>
          <c:tx>
            <c:strRef>
              <c:f>Sheet2!$E$3:$E$4</c:f>
              <c:strCache>
                <c:ptCount val="1"/>
                <c:pt idx="0">
                  <c:v>(blank)</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Sheet2!$A$5:$A$9</c:f>
              <c:strCache>
                <c:ptCount val="4"/>
                <c:pt idx="0">
                  <c:v>Full-Time</c:v>
                </c:pt>
                <c:pt idx="1">
                  <c:v>Part-Time</c:v>
                </c:pt>
                <c:pt idx="2">
                  <c:v>Temporary</c:v>
                </c:pt>
                <c:pt idx="3">
                  <c:v>(blank)</c:v>
                </c:pt>
              </c:strCache>
            </c:strRef>
          </c:cat>
          <c:val>
            <c:numRef>
              <c:f>Sheet2!$E$5:$E$9</c:f>
              <c:numCache>
                <c:formatCode>General</c:formatCode>
                <c:ptCount val="4"/>
              </c:numCache>
            </c:numRef>
          </c:val>
        </c:ser>
        <c:dLbls>
          <c:showLegendKey val="0"/>
          <c:showVal val="0"/>
          <c:showCatName val="0"/>
          <c:showSerName val="0"/>
          <c:showPercent val="0"/>
          <c:showBubbleSize val="0"/>
        </c:dLbls>
        <c:gapWidth val="100"/>
        <c:overlap val="-24"/>
        <c:axId val="1455722000"/>
        <c:axId val="1455730704"/>
      </c:barChart>
      <c:catAx>
        <c:axId val="145572200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55730704"/>
        <c:crosses val="autoZero"/>
        <c:auto val="1"/>
        <c:lblAlgn val="ctr"/>
        <c:lblOffset val="100"/>
        <c:noMultiLvlLbl val="0"/>
      </c:catAx>
      <c:valAx>
        <c:axId val="145573070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5572200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143000" y="3314150"/>
            <a:ext cx="10022142" cy="2308324"/>
          </a:xfrm>
          <a:prstGeom prst="rect">
            <a:avLst/>
          </a:prstGeom>
          <a:noFill/>
        </p:spPr>
        <p:txBody>
          <a:bodyPr wrap="square" rtlCol="0">
            <a:spAutoFit/>
          </a:bodyPr>
          <a:lstStyle/>
          <a:p>
            <a:r>
              <a:rPr lang="en-US" sz="2400" dirty="0"/>
              <a:t>STUDENT </a:t>
            </a:r>
            <a:r>
              <a:rPr lang="en-US" sz="2400" dirty="0" smtClean="0"/>
              <a:t>NAME:SATHIYAVANI .S</a:t>
            </a:r>
            <a:endParaRPr lang="en-US" sz="2400" dirty="0"/>
          </a:p>
          <a:p>
            <a:r>
              <a:rPr lang="en-US" sz="2400" dirty="0"/>
              <a:t>REGISTER </a:t>
            </a:r>
            <a:r>
              <a:rPr lang="en-US" sz="2400" dirty="0"/>
              <a:t>NO:312218513/22F95EC789EDD8087E04B0369133AC28</a:t>
            </a:r>
            <a:endParaRPr lang="en-US" sz="2400" dirty="0"/>
          </a:p>
          <a:p>
            <a:r>
              <a:rPr lang="en-US" sz="2400" dirty="0" smtClean="0"/>
              <a:t>DEPARTMENT:BCOM(COMMERCE)</a:t>
            </a:r>
            <a:endParaRPr lang="en-US" sz="2400" dirty="0"/>
          </a:p>
          <a:p>
            <a:r>
              <a:rPr lang="en-US" sz="2400" dirty="0" smtClean="0"/>
              <a:t>COLLEGE: GOVERNMENT ARTS AND SCIENCE COLLEGE PERUMBAKAM,CHENNAI-600131</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APPROACH</a:t>
            </a:r>
            <a:endParaRPr lang="en-IN" dirty="0"/>
          </a:p>
        </p:txBody>
      </p:sp>
      <p:sp>
        <p:nvSpPr>
          <p:cNvPr id="3" name="Text Placeholder 2"/>
          <p:cNvSpPr>
            <a:spLocks noGrp="1"/>
          </p:cNvSpPr>
          <p:nvPr>
            <p:ph type="body" idx="1"/>
          </p:nvPr>
        </p:nvSpPr>
        <p:spPr>
          <a:xfrm>
            <a:off x="609600" y="1577340"/>
            <a:ext cx="10972800" cy="2062103"/>
          </a:xfrm>
        </p:spPr>
        <p:txBody>
          <a:bodyPr/>
          <a:lstStyle/>
          <a:p>
            <a:r>
              <a:rPr lang="en-US" sz="2000" u="sng" dirty="0"/>
              <a:t>EMPLOYEE DATA –KAGGLE:</a:t>
            </a:r>
          </a:p>
          <a:p>
            <a:endParaRPr lang="en-US" dirty="0"/>
          </a:p>
          <a:p>
            <a:pPr marL="1200150" lvl="2" indent="-285750">
              <a:buFont typeface="Wingdings" panose="05000000000000000000" pitchFamily="2" charset="2"/>
              <a:buChar char="Ø"/>
            </a:pPr>
            <a:r>
              <a:rPr lang="en-US" sz="2400" dirty="0"/>
              <a:t>I take this data in the Naan Mudhalvan websites and click the edunet dashbord. There we should update our profile. Then click on the employee data set (kaggle). It downloads in the PC.</a:t>
            </a:r>
            <a:endParaRPr lang="en-IN" sz="2400" dirty="0"/>
          </a:p>
          <a:p>
            <a:endParaRPr lang="en-IN" sz="2400" dirty="0"/>
          </a:p>
        </p:txBody>
      </p:sp>
      <p:sp>
        <p:nvSpPr>
          <p:cNvPr id="4" name="TextBox 3"/>
          <p:cNvSpPr txBox="1"/>
          <p:nvPr/>
        </p:nvSpPr>
        <p:spPr>
          <a:xfrm>
            <a:off x="755332" y="3352800"/>
            <a:ext cx="10681335" cy="2523768"/>
          </a:xfrm>
          <a:prstGeom prst="rect">
            <a:avLst/>
          </a:prstGeom>
          <a:noFill/>
        </p:spPr>
        <p:txBody>
          <a:bodyPr wrap="square" rtlCol="0">
            <a:spAutoFit/>
          </a:bodyPr>
          <a:lstStyle/>
          <a:p>
            <a:r>
              <a:rPr lang="en-US" sz="2000" u="sng" dirty="0"/>
              <a:t>SORT THE DATA:</a:t>
            </a:r>
          </a:p>
          <a:p>
            <a:pPr marL="1657350" lvl="3" indent="-285750">
              <a:buFont typeface="Wingdings" panose="05000000000000000000" pitchFamily="2" charset="2"/>
              <a:buChar char="Ø"/>
            </a:pPr>
            <a:r>
              <a:rPr lang="en-US" sz="2400" dirty="0"/>
              <a:t>Open the data through excel, then select all the data in the sheet , then click the ‘row and column’ in the ribbon tab and choose the autofit row and column width option . using the conditional format  we fill the blank column by different colours. Select any features and highlight in our favorite  colour.                     </a:t>
            </a:r>
            <a:endParaRPr lang="en-IN" sz="2400" dirty="0"/>
          </a:p>
          <a:p>
            <a:endParaRPr lang="en-IN" dirty="0"/>
          </a:p>
        </p:txBody>
      </p:sp>
    </p:spTree>
    <p:extLst>
      <p:ext uri="{BB962C8B-B14F-4D97-AF65-F5344CB8AC3E}">
        <p14:creationId xmlns:p14="http://schemas.microsoft.com/office/powerpoint/2010/main" val="787372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739775" y="1524000"/>
            <a:ext cx="8480425" cy="4323517"/>
          </a:xfrm>
          <a:prstGeom prst="rect">
            <a:avLst/>
          </a:prstGeom>
          <a:noFill/>
        </p:spPr>
        <p:txBody>
          <a:bodyPr wrap="square" rtlCol="0">
            <a:spAutoFit/>
          </a:bodyPr>
          <a:lstStyle/>
          <a:p>
            <a:r>
              <a:rPr lang="en-US" sz="2800" dirty="0"/>
              <a:t>PIVOT TABLE:</a:t>
            </a:r>
          </a:p>
          <a:p>
            <a:pPr marL="285750" indent="-285750">
              <a:buFont typeface="Wingdings" panose="05000000000000000000" pitchFamily="2" charset="2"/>
              <a:buChar char="Ø"/>
            </a:pPr>
            <a:r>
              <a:rPr lang="en-US" sz="2800" dirty="0"/>
              <a:t>Copy the selected features and paste it in new sheet . select the all features and create the </a:t>
            </a:r>
            <a:r>
              <a:rPr lang="en-US" sz="2800" dirty="0" err="1"/>
              <a:t>pivote</a:t>
            </a:r>
            <a:r>
              <a:rPr lang="en-US" sz="2800" dirty="0"/>
              <a:t> table. Order the futures in the following as:</a:t>
            </a:r>
          </a:p>
          <a:p>
            <a:pPr marL="285750" indent="-285750">
              <a:buFont typeface="Wingdings" panose="05000000000000000000" pitchFamily="2" charset="2"/>
              <a:buChar char="Ø"/>
            </a:pPr>
            <a:r>
              <a:rPr lang="en-US" sz="2800" dirty="0"/>
              <a:t>Row: employee status , play zone </a:t>
            </a:r>
          </a:p>
          <a:p>
            <a:pPr marL="285750" indent="-285750">
              <a:buFont typeface="Wingdings" panose="05000000000000000000" pitchFamily="2" charset="2"/>
              <a:buChar char="Ø"/>
            </a:pPr>
            <a:r>
              <a:rPr lang="en-US" sz="2800" dirty="0"/>
              <a:t>Column :employee type </a:t>
            </a:r>
          </a:p>
          <a:p>
            <a:pPr marL="285750" indent="-285750">
              <a:buFont typeface="Wingdings" panose="05000000000000000000" pitchFamily="2" charset="2"/>
              <a:buChar char="Ø"/>
            </a:pPr>
            <a:r>
              <a:rPr lang="en-US" sz="2800" dirty="0"/>
              <a:t>Values: current employee rating.</a:t>
            </a:r>
          </a:p>
          <a:p>
            <a:pPr marL="285750" indent="-285750">
              <a:buFont typeface="Wingdings" panose="05000000000000000000" pitchFamily="2" charset="2"/>
              <a:buChar char="Ø"/>
            </a:pPr>
            <a:r>
              <a:rPr lang="en-US" sz="2800" dirty="0"/>
              <a:t>Filter: gender</a:t>
            </a:r>
          </a:p>
          <a:p>
            <a:r>
              <a:rPr lang="en-US" sz="2800" dirty="0"/>
              <a:t>               Then the table will be created.</a:t>
            </a:r>
            <a:endParaRPr lang="en-IN" sz="2800"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1680955410"/>
              </p:ext>
            </p:extLst>
          </p:nvPr>
        </p:nvGraphicFramePr>
        <p:xfrm>
          <a:off x="1743075" y="1447801"/>
          <a:ext cx="7096125" cy="43719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90600" y="1676400"/>
            <a:ext cx="8229600" cy="3816429"/>
          </a:xfrm>
          <a:prstGeom prst="rect">
            <a:avLst/>
          </a:prstGeom>
          <a:noFill/>
        </p:spPr>
        <p:txBody>
          <a:bodyPr wrap="square" rtlCol="0">
            <a:spAutoFit/>
          </a:bodyPr>
          <a:lstStyle/>
          <a:p>
            <a:r>
              <a:rPr lang="en-US" sz="3200" dirty="0"/>
              <a:t>In this project we can analyse the following terms:</a:t>
            </a:r>
          </a:p>
          <a:p>
            <a:pPr marL="285750" indent="-285750">
              <a:buFont typeface="Wingdings" panose="05000000000000000000" pitchFamily="2" charset="2"/>
              <a:buChar char="v"/>
            </a:pPr>
            <a:r>
              <a:rPr lang="en-US" sz="3200" dirty="0"/>
              <a:t>Enhance the performance management.</a:t>
            </a:r>
          </a:p>
          <a:p>
            <a:pPr marL="285750" indent="-285750">
              <a:buFont typeface="Wingdings" panose="05000000000000000000" pitchFamily="2" charset="2"/>
              <a:buChar char="v"/>
            </a:pPr>
            <a:r>
              <a:rPr lang="en-US" sz="3200" dirty="0"/>
              <a:t>Improve employee development </a:t>
            </a:r>
          </a:p>
          <a:p>
            <a:pPr marL="285750" indent="-285750">
              <a:buFont typeface="Wingdings" panose="05000000000000000000" pitchFamily="2" charset="2"/>
              <a:buChar char="v"/>
            </a:pPr>
            <a:r>
              <a:rPr lang="en-US" sz="3200" dirty="0"/>
              <a:t>Increase transparency and fairness </a:t>
            </a:r>
          </a:p>
          <a:p>
            <a:pPr marL="285750" indent="-285750">
              <a:buFont typeface="Wingdings" panose="05000000000000000000" pitchFamily="2" charset="2"/>
              <a:buChar char="v"/>
            </a:pPr>
            <a:r>
              <a:rPr lang="en-US" sz="3200" dirty="0"/>
              <a:t>Support strategic decision-making</a:t>
            </a:r>
          </a:p>
          <a:p>
            <a:pPr marL="285750" indent="-285750">
              <a:buFont typeface="Wingdings" panose="05000000000000000000" pitchFamily="2" charset="2"/>
              <a:buChar char="v"/>
            </a:pPr>
            <a:r>
              <a:rPr lang="en-US" sz="3200" dirty="0"/>
              <a:t>Drive business growth and success.</a:t>
            </a:r>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1219200" y="1828800"/>
            <a:ext cx="7010400" cy="3447098"/>
          </a:xfrm>
          <a:prstGeom prst="rect">
            <a:avLst/>
          </a:prstGeom>
          <a:noFill/>
        </p:spPr>
        <p:txBody>
          <a:bodyPr wrap="square" rtlCol="0">
            <a:spAutoFit/>
          </a:bodyPr>
          <a:lstStyle/>
          <a:p>
            <a:pPr marL="571500" indent="-571500">
              <a:buFont typeface="Wingdings" panose="05000000000000000000" pitchFamily="2" charset="2"/>
              <a:buChar char="v"/>
            </a:pPr>
            <a:r>
              <a:rPr lang="en-US" sz="4000" dirty="0"/>
              <a:t>A statement that discusses what the problem is, why it’s problem in the first place, and how you propose it should be fixed.</a:t>
            </a:r>
            <a:endParaRPr lang="en-IN" sz="4000"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739775" y="2133600"/>
            <a:ext cx="7794625" cy="5078313"/>
          </a:xfrm>
          <a:prstGeom prst="rect">
            <a:avLst/>
          </a:prstGeom>
          <a:noFill/>
        </p:spPr>
        <p:txBody>
          <a:bodyPr wrap="square" rtlCol="0">
            <a:spAutoFit/>
          </a:bodyPr>
          <a:lstStyle/>
          <a:p>
            <a:pPr marL="571500" indent="-571500">
              <a:buFont typeface="Wingdings" panose="05000000000000000000" pitchFamily="2" charset="2"/>
              <a:buChar char="v"/>
            </a:pPr>
            <a:r>
              <a:rPr lang="en-US" sz="3600" dirty="0"/>
              <a:t>Microsoft excel provides a powerful platform for creating customized employee rating system, enabling organization to track performance matrices, identify areas for improvement, and recognize outstanding achievement employments.</a:t>
            </a:r>
            <a:endParaRPr lang="en-IN" sz="3600" dirty="0"/>
          </a:p>
          <a:p>
            <a:pPr marL="571500" indent="-571500">
              <a:buFont typeface="Wingdings" panose="05000000000000000000" pitchFamily="2" charset="2"/>
              <a:buChar char="v"/>
            </a:pPr>
            <a:endParaRPr lang="en-IN"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1143000" y="2133600"/>
            <a:ext cx="7010400" cy="2831544"/>
          </a:xfrm>
          <a:prstGeom prst="rect">
            <a:avLst/>
          </a:prstGeom>
          <a:noFill/>
        </p:spPr>
        <p:txBody>
          <a:bodyPr wrap="square" rtlCol="0">
            <a:spAutoFit/>
          </a:bodyPr>
          <a:lstStyle/>
          <a:p>
            <a:pPr marL="285750" indent="-285750">
              <a:buFont typeface="Wingdings" panose="05000000000000000000" pitchFamily="2" charset="2"/>
              <a:buChar char="v"/>
            </a:pPr>
            <a:r>
              <a:rPr lang="en-US" sz="3200" dirty="0"/>
              <a:t>Employer </a:t>
            </a:r>
          </a:p>
          <a:p>
            <a:pPr marL="285750" indent="-285750">
              <a:buFont typeface="Wingdings" panose="05000000000000000000" pitchFamily="2" charset="2"/>
              <a:buChar char="v"/>
            </a:pPr>
            <a:r>
              <a:rPr lang="en-US" sz="3200" dirty="0"/>
              <a:t>Employee</a:t>
            </a:r>
          </a:p>
          <a:p>
            <a:pPr marL="285750" indent="-285750">
              <a:buFont typeface="Wingdings" panose="05000000000000000000" pitchFamily="2" charset="2"/>
              <a:buChar char="v"/>
            </a:pPr>
            <a:r>
              <a:rPr lang="en-US" sz="3200" dirty="0"/>
              <a:t>Organization</a:t>
            </a:r>
          </a:p>
          <a:p>
            <a:pPr marL="285750" indent="-285750">
              <a:buFont typeface="Wingdings" panose="05000000000000000000" pitchFamily="2" charset="2"/>
              <a:buChar char="v"/>
            </a:pPr>
            <a:r>
              <a:rPr lang="en-US" sz="3200" dirty="0"/>
              <a:t>Firms</a:t>
            </a:r>
          </a:p>
          <a:p>
            <a:pPr marL="285750" indent="-285750">
              <a:buFont typeface="Wingdings" panose="05000000000000000000" pitchFamily="2" charset="2"/>
              <a:buChar char="v"/>
            </a:pPr>
            <a:r>
              <a:rPr lang="en-US" sz="3200" dirty="0"/>
              <a:t>Hr. ,etc.</a:t>
            </a:r>
            <a:endParaRPr lang="en-IN" sz="3200"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505200" y="1905000"/>
            <a:ext cx="6477000" cy="3785652"/>
          </a:xfrm>
          <a:prstGeom prst="rect">
            <a:avLst/>
          </a:prstGeom>
          <a:noFill/>
        </p:spPr>
        <p:txBody>
          <a:bodyPr wrap="square" rtlCol="0">
            <a:spAutoFit/>
          </a:bodyPr>
          <a:lstStyle/>
          <a:p>
            <a:pPr marL="285750" indent="-285750">
              <a:buFont typeface="Wingdings" panose="05000000000000000000" pitchFamily="2" charset="2"/>
              <a:buChar char="v"/>
            </a:pPr>
            <a:r>
              <a:rPr lang="en-US" sz="4000" dirty="0"/>
              <a:t>Improved employee development and performance management.</a:t>
            </a:r>
          </a:p>
          <a:p>
            <a:pPr marL="285750" indent="-285750">
              <a:buFont typeface="Wingdings" panose="05000000000000000000" pitchFamily="2" charset="2"/>
              <a:buChar char="v"/>
            </a:pPr>
            <a:r>
              <a:rPr lang="en-US" sz="4000" dirty="0"/>
              <a:t>Data-driven insights for informed decision- making.</a:t>
            </a:r>
          </a:p>
          <a:p>
            <a:endParaRPr lang="en-IN"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838200" y="1676400"/>
            <a:ext cx="8382000" cy="4062651"/>
          </a:xfrm>
          <a:prstGeom prst="rect">
            <a:avLst/>
          </a:prstGeom>
          <a:noFill/>
        </p:spPr>
        <p:txBody>
          <a:bodyPr wrap="square" rtlCol="0">
            <a:spAutoFit/>
          </a:bodyPr>
          <a:lstStyle/>
          <a:p>
            <a:pPr marL="285750" indent="-285750">
              <a:buFont typeface="Wingdings" panose="05000000000000000000" pitchFamily="2" charset="2"/>
              <a:buChar char="q"/>
            </a:pPr>
            <a:r>
              <a:rPr lang="en-US" sz="4000" dirty="0"/>
              <a:t>Employee performance data (e.g., sales, productivity, quality)</a:t>
            </a:r>
          </a:p>
          <a:p>
            <a:pPr marL="285750" indent="-285750">
              <a:buFont typeface="Wingdings" panose="05000000000000000000" pitchFamily="2" charset="2"/>
              <a:buChar char="q"/>
            </a:pPr>
            <a:r>
              <a:rPr lang="en-US" sz="4000" dirty="0"/>
              <a:t>Demographic data (e.g., Job title, department , location )</a:t>
            </a:r>
          </a:p>
          <a:p>
            <a:pPr marL="285750" indent="-285750">
              <a:buFont typeface="Wingdings" panose="05000000000000000000" pitchFamily="2" charset="2"/>
              <a:buChar char="q"/>
            </a:pPr>
            <a:r>
              <a:rPr lang="en-US" sz="4000" dirty="0"/>
              <a:t>Historical performance data for trend analysis</a:t>
            </a:r>
            <a:endParaRPr lang="en-IN" sz="4000"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603424" y="1984567"/>
            <a:ext cx="6617970" cy="2862322"/>
          </a:xfrm>
          <a:prstGeom prst="rect">
            <a:avLst/>
          </a:prstGeom>
          <a:noFill/>
        </p:spPr>
        <p:txBody>
          <a:bodyPr wrap="square" rtlCol="0">
            <a:spAutoFit/>
          </a:bodyPr>
          <a:lstStyle/>
          <a:p>
            <a:pPr marL="571500" indent="-571500">
              <a:buFont typeface="Wingdings" panose="05000000000000000000" pitchFamily="2" charset="2"/>
              <a:buChar char="q"/>
            </a:pPr>
            <a:r>
              <a:rPr lang="en-US" sz="3600" dirty="0"/>
              <a:t>The “wow "in our solution is filtering the gender, which category we want take easily by using this filter option.</a:t>
            </a:r>
            <a:endParaRPr lang="en-IN" sz="3600" dirty="0"/>
          </a:p>
          <a:p>
            <a:pPr marL="571500" indent="-571500">
              <a:buFont typeface="Wingdings" panose="05000000000000000000" pitchFamily="2" charset="2"/>
              <a:buChar char="q"/>
            </a:pPr>
            <a:endParaRPr lang="en-IN"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TotalTime>
  <Words>426</Words>
  <Application>Microsoft Office PowerPoint</Application>
  <PresentationFormat>Widescreen</PresentationFormat>
  <Paragraphs>73</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MODELING APPROACH</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Vasu</cp:lastModifiedBy>
  <cp:revision>14</cp:revision>
  <dcterms:created xsi:type="dcterms:W3CDTF">2024-03-29T15:07:22Z</dcterms:created>
  <dcterms:modified xsi:type="dcterms:W3CDTF">2024-08-31T08:13:52Z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