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deca26a2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deca26a2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dff7bbe67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dff7bbe67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deb9420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deb9420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deb94209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deb94209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deca26a2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deca26a2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deca26a2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deca26a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12.png"/><Relationship Id="rId7" Type="http://schemas.openxmlformats.org/officeDocument/2006/relationships/image" Target="../media/image4.png"/><Relationship Id="rId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1.png"/><Relationship Id="rId7"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9425"/>
            <a:ext cx="8520600" cy="91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700">
                <a:solidFill>
                  <a:srgbClr val="0000FF"/>
                </a:solidFill>
                <a:latin typeface="Times New Roman"/>
                <a:ea typeface="Times New Roman"/>
                <a:cs typeface="Times New Roman"/>
                <a:sym typeface="Times New Roman"/>
              </a:rPr>
              <a:t>NASA International Space Apps Challenge</a:t>
            </a:r>
            <a:r>
              <a:rPr lang="en"/>
              <a:t> </a:t>
            </a:r>
            <a:endParaRPr/>
          </a:p>
        </p:txBody>
      </p:sp>
      <p:sp>
        <p:nvSpPr>
          <p:cNvPr id="55" name="Google Shape;55;p13"/>
          <p:cNvSpPr txBox="1"/>
          <p:nvPr>
            <p:ph idx="1" type="subTitle"/>
          </p:nvPr>
        </p:nvSpPr>
        <p:spPr>
          <a:xfrm>
            <a:off x="311700" y="919975"/>
            <a:ext cx="8520600" cy="38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900">
                <a:solidFill>
                  <a:srgbClr val="FF0000"/>
                </a:solidFill>
                <a:latin typeface="Times New Roman"/>
                <a:ea typeface="Times New Roman"/>
                <a:cs typeface="Times New Roman"/>
                <a:sym typeface="Times New Roman"/>
              </a:rPr>
              <a:t>Project Title</a:t>
            </a:r>
            <a:endParaRPr sz="2900">
              <a:solidFill>
                <a:srgbClr val="FF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100">
                <a:solidFill>
                  <a:srgbClr val="000000"/>
                </a:solidFill>
                <a:latin typeface="Times New Roman"/>
                <a:ea typeface="Times New Roman"/>
                <a:cs typeface="Times New Roman"/>
                <a:sym typeface="Times New Roman"/>
              </a:rPr>
              <a:t>                Novel mechanism for precise docking and In-space assembly using track based solution</a:t>
            </a:r>
            <a:endParaRPr sz="3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900">
                <a:solidFill>
                  <a:srgbClr val="FF0000"/>
                </a:solidFill>
                <a:latin typeface="Times New Roman"/>
                <a:ea typeface="Times New Roman"/>
                <a:cs typeface="Times New Roman"/>
                <a:sym typeface="Times New Roman"/>
              </a:rPr>
              <a:t>Challenge</a:t>
            </a:r>
            <a:r>
              <a:rPr lang="en" sz="2300">
                <a:solidFill>
                  <a:srgbClr val="000000"/>
                </a:solidFill>
              </a:rPr>
              <a:t> </a:t>
            </a:r>
            <a:r>
              <a:rPr lang="en">
                <a:solidFill>
                  <a:srgbClr val="000000"/>
                </a:solidFill>
              </a:rPr>
              <a:t>                                </a:t>
            </a:r>
            <a:r>
              <a:rPr lang="en" sz="2900">
                <a:solidFill>
                  <a:srgbClr val="FF0000"/>
                </a:solidFill>
                <a:latin typeface="Times New Roman"/>
                <a:ea typeface="Times New Roman"/>
                <a:cs typeface="Times New Roman"/>
                <a:sym typeface="Times New Roman"/>
              </a:rPr>
              <a:t>Team Name</a:t>
            </a:r>
            <a:r>
              <a:rPr lang="en">
                <a:solidFill>
                  <a:srgbClr val="000000"/>
                </a:solidFill>
              </a:rPr>
              <a:t>                              </a:t>
            </a:r>
            <a:endParaRPr sz="3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00"/>
                </a:solidFill>
              </a:rPr>
              <a:t>           </a:t>
            </a:r>
            <a:r>
              <a:rPr lang="en" sz="2100">
                <a:solidFill>
                  <a:srgbClr val="000000"/>
                </a:solidFill>
                <a:latin typeface="Times New Roman"/>
                <a:ea typeface="Times New Roman"/>
                <a:cs typeface="Times New Roman"/>
                <a:sym typeface="Times New Roman"/>
              </a:rPr>
              <a:t>Let’s Connect                                                        </a:t>
            </a:r>
            <a:r>
              <a:rPr lang="en" sz="2100">
                <a:solidFill>
                  <a:schemeClr val="dk1"/>
                </a:solidFill>
                <a:latin typeface="Times New Roman"/>
                <a:ea typeface="Times New Roman"/>
                <a:cs typeface="Times New Roman"/>
                <a:sym typeface="Times New Roman"/>
              </a:rPr>
              <a:t>XPLR-4 </a:t>
            </a:r>
            <a:r>
              <a:rPr lang="en" sz="2100">
                <a:solidFill>
                  <a:srgbClr val="000000"/>
                </a:solidFill>
                <a:latin typeface="Times New Roman"/>
                <a:ea typeface="Times New Roman"/>
                <a:cs typeface="Times New Roman"/>
                <a:sym typeface="Times New Roman"/>
              </a:rPr>
              <a:t>                                 </a:t>
            </a:r>
            <a:endParaRPr sz="13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3500">
                <a:solidFill>
                  <a:srgbClr val="000000"/>
                </a:solidFill>
                <a:latin typeface="Times New Roman"/>
                <a:ea typeface="Times New Roman"/>
                <a:cs typeface="Times New Roman"/>
                <a:sym typeface="Times New Roman"/>
              </a:rPr>
              <a:t>                            </a:t>
            </a:r>
            <a:r>
              <a:rPr lang="en" sz="1300">
                <a:solidFill>
                  <a:srgbClr val="000000"/>
                </a:solidFill>
                <a:latin typeface="Times New Roman"/>
                <a:ea typeface="Times New Roman"/>
                <a:cs typeface="Times New Roman"/>
                <a:sym typeface="Times New Roman"/>
              </a:rPr>
              <a:t>  </a:t>
            </a:r>
            <a:endParaRPr sz="13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100">
                <a:solidFill>
                  <a:srgbClr val="000000"/>
                </a:solidFill>
                <a:latin typeface="Times New Roman"/>
                <a:ea typeface="Times New Roman"/>
                <a:cs typeface="Times New Roman"/>
                <a:sym typeface="Times New Roman"/>
              </a:rPr>
              <a:t>                                                                   </a:t>
            </a:r>
            <a:r>
              <a:rPr lang="en" sz="1300">
                <a:solidFill>
                  <a:srgbClr val="000000"/>
                </a:solidFill>
                <a:latin typeface="Times New Roman"/>
                <a:ea typeface="Times New Roman"/>
                <a:cs typeface="Times New Roman"/>
                <a:sym typeface="Times New Roman"/>
              </a:rPr>
              <a:t> </a:t>
            </a:r>
            <a:endParaRPr sz="2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100">
                <a:solidFill>
                  <a:srgbClr val="000000"/>
                </a:solidFill>
                <a:latin typeface="Times New Roman"/>
                <a:ea typeface="Times New Roman"/>
                <a:cs typeface="Times New Roman"/>
                <a:sym typeface="Times New Roman"/>
              </a:rPr>
              <a:t>                                                                                 </a:t>
            </a:r>
            <a:r>
              <a:rPr lang="en" sz="1300">
                <a:solidFill>
                  <a:srgbClr val="000000"/>
                </a:solidFill>
                <a:latin typeface="Times New Roman"/>
                <a:ea typeface="Times New Roman"/>
                <a:cs typeface="Times New Roman"/>
                <a:sym typeface="Times New Roman"/>
              </a:rPr>
              <a:t> </a:t>
            </a:r>
            <a:endParaRPr sz="13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56" name="Google Shape;56;p13"/>
          <p:cNvSpPr txBox="1"/>
          <p:nvPr/>
        </p:nvSpPr>
        <p:spPr>
          <a:xfrm>
            <a:off x="455100" y="3144350"/>
            <a:ext cx="8377200" cy="1450200"/>
          </a:xfrm>
          <a:prstGeom prst="rect">
            <a:avLst/>
          </a:prstGeom>
          <a:noFill/>
          <a:ln>
            <a:noFill/>
          </a:ln>
        </p:spPr>
        <p:txBody>
          <a:bodyPr anchorCtr="0" anchor="t" bIns="91425" lIns="91425" spcFirstLastPara="1" rIns="91425" wrap="square" tIns="91425">
            <a:noAutofit/>
          </a:bodyPr>
          <a:lstStyle/>
          <a:p>
            <a:pPr indent="457200" lvl="0" marL="2286000" rtl="0" algn="l">
              <a:spcBef>
                <a:spcPts val="0"/>
              </a:spcBef>
              <a:spcAft>
                <a:spcPts val="0"/>
              </a:spcAft>
              <a:buNone/>
            </a:pPr>
            <a:r>
              <a:rPr lang="en" sz="2900">
                <a:solidFill>
                  <a:srgbClr val="FF0000"/>
                </a:solidFill>
                <a:latin typeface="Times New Roman"/>
                <a:ea typeface="Times New Roman"/>
                <a:cs typeface="Times New Roman"/>
                <a:sym typeface="Times New Roman"/>
              </a:rPr>
              <a:t>Team Members</a:t>
            </a:r>
            <a:endParaRPr sz="2900">
              <a:solidFill>
                <a:srgbClr val="FF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2000">
                <a:latin typeface="Times New Roman"/>
                <a:ea typeface="Times New Roman"/>
                <a:cs typeface="Times New Roman"/>
                <a:sym typeface="Times New Roman"/>
              </a:rPr>
              <a:t>Atmakuri V B S Sathkeerth                                      </a:t>
            </a:r>
            <a:r>
              <a:rPr lang="en" sz="2000">
                <a:solidFill>
                  <a:schemeClr val="dk1"/>
                </a:solidFill>
                <a:latin typeface="Times New Roman"/>
                <a:ea typeface="Times New Roman"/>
                <a:cs typeface="Times New Roman"/>
                <a:sym typeface="Times New Roman"/>
              </a:rPr>
              <a:t>I.V.S Prathyush </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2000">
                <a:latin typeface="Times New Roman"/>
                <a:ea typeface="Times New Roman"/>
                <a:cs typeface="Times New Roman"/>
                <a:sym typeface="Times New Roman"/>
              </a:rPr>
              <a:t>Hari Krishna Bandi                                                   </a:t>
            </a:r>
            <a:r>
              <a:rPr lang="en" sz="2000">
                <a:solidFill>
                  <a:schemeClr val="dk1"/>
                </a:solidFill>
                <a:latin typeface="Times New Roman"/>
                <a:ea typeface="Times New Roman"/>
                <a:cs typeface="Times New Roman"/>
                <a:sym typeface="Times New Roman"/>
              </a:rPr>
              <a:t>Satya Ganesh Sannidhi</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41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2526688" y="523800"/>
            <a:ext cx="3405600" cy="58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Our inspiration for in-space assembly is a  </a:t>
            </a:r>
            <a:r>
              <a:rPr b="1" lang="en"/>
              <a:t>keychain</a:t>
            </a:r>
            <a:r>
              <a:rPr lang="en"/>
              <a:t>. </a:t>
            </a:r>
            <a:endParaRPr/>
          </a:p>
          <a:p>
            <a:pPr indent="0" lvl="0" marL="0" rtl="0" algn="ctr">
              <a:spcBef>
                <a:spcPts val="0"/>
              </a:spcBef>
              <a:spcAft>
                <a:spcPts val="0"/>
              </a:spcAft>
              <a:buNone/>
            </a:pPr>
            <a:r>
              <a:t/>
            </a:r>
            <a:endParaRPr/>
          </a:p>
        </p:txBody>
      </p:sp>
      <p:sp>
        <p:nvSpPr>
          <p:cNvPr id="62" name="Google Shape;62;p14"/>
          <p:cNvSpPr/>
          <p:nvPr/>
        </p:nvSpPr>
        <p:spPr>
          <a:xfrm rot="1352827">
            <a:off x="4625099" y="3157695"/>
            <a:ext cx="1181401" cy="51228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FFFF"/>
                </a:highlight>
              </a:rPr>
              <a:t>main_part</a:t>
            </a:r>
            <a:endParaRPr>
              <a:highlight>
                <a:srgbClr val="FFFFFF"/>
              </a:highlight>
            </a:endParaRPr>
          </a:p>
        </p:txBody>
      </p:sp>
      <p:sp>
        <p:nvSpPr>
          <p:cNvPr id="63" name="Google Shape;63;p14"/>
          <p:cNvSpPr txBox="1"/>
          <p:nvPr/>
        </p:nvSpPr>
        <p:spPr>
          <a:xfrm>
            <a:off x="5445950" y="4402800"/>
            <a:ext cx="3114300" cy="7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t>A part of telescope</a:t>
            </a:r>
            <a:endParaRPr b="1" sz="1300"/>
          </a:p>
          <a:p>
            <a:pPr indent="0" lvl="0" marL="0" rtl="0" algn="ctr">
              <a:spcBef>
                <a:spcPts val="0"/>
              </a:spcBef>
              <a:spcAft>
                <a:spcPts val="0"/>
              </a:spcAft>
              <a:buNone/>
            </a:pPr>
            <a:r>
              <a:rPr lang="en" sz="1300"/>
              <a:t>Telescope</a:t>
            </a:r>
            <a:r>
              <a:rPr lang="en" sz="1300"/>
              <a:t> lens (gold color) are assembled on truss(on earth).</a:t>
            </a:r>
            <a:endParaRPr sz="1300"/>
          </a:p>
        </p:txBody>
      </p:sp>
      <p:pic>
        <p:nvPicPr>
          <p:cNvPr id="64" name="Google Shape;64;p14"/>
          <p:cNvPicPr preferRelativeResize="0"/>
          <p:nvPr/>
        </p:nvPicPr>
        <p:blipFill>
          <a:blip r:embed="rId3">
            <a:alphaModFix/>
          </a:blip>
          <a:stretch>
            <a:fillRect/>
          </a:stretch>
        </p:blipFill>
        <p:spPr>
          <a:xfrm>
            <a:off x="5825562" y="2838525"/>
            <a:ext cx="2328624" cy="1564274"/>
          </a:xfrm>
          <a:prstGeom prst="rect">
            <a:avLst/>
          </a:prstGeom>
          <a:noFill/>
          <a:ln>
            <a:noFill/>
          </a:ln>
        </p:spPr>
      </p:pic>
      <p:sp>
        <p:nvSpPr>
          <p:cNvPr id="65" name="Google Shape;65;p14"/>
          <p:cNvSpPr/>
          <p:nvPr/>
        </p:nvSpPr>
        <p:spPr>
          <a:xfrm>
            <a:off x="2340700" y="2365800"/>
            <a:ext cx="1115100" cy="411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connector</a:t>
            </a:r>
            <a:endParaRPr/>
          </a:p>
        </p:txBody>
      </p:sp>
      <p:pic>
        <p:nvPicPr>
          <p:cNvPr id="66" name="Google Shape;66;p14"/>
          <p:cNvPicPr preferRelativeResize="0"/>
          <p:nvPr/>
        </p:nvPicPr>
        <p:blipFill>
          <a:blip r:embed="rId4">
            <a:alphaModFix/>
          </a:blip>
          <a:stretch>
            <a:fillRect/>
          </a:stretch>
        </p:blipFill>
        <p:spPr>
          <a:xfrm>
            <a:off x="462100" y="1474704"/>
            <a:ext cx="1834575" cy="1803696"/>
          </a:xfrm>
          <a:prstGeom prst="rect">
            <a:avLst/>
          </a:prstGeom>
          <a:noFill/>
          <a:ln>
            <a:noFill/>
          </a:ln>
        </p:spPr>
      </p:pic>
      <p:sp>
        <p:nvSpPr>
          <p:cNvPr id="67" name="Google Shape;67;p14"/>
          <p:cNvSpPr txBox="1"/>
          <p:nvPr/>
        </p:nvSpPr>
        <p:spPr>
          <a:xfrm>
            <a:off x="440088" y="3335250"/>
            <a:ext cx="1878600" cy="9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t>Every part in inspace assembly should be initially assembled with connector(on earth)</a:t>
            </a:r>
            <a:endParaRPr sz="1300"/>
          </a:p>
        </p:txBody>
      </p:sp>
      <p:sp>
        <p:nvSpPr>
          <p:cNvPr id="68" name="Google Shape;68;p14"/>
          <p:cNvSpPr/>
          <p:nvPr/>
        </p:nvSpPr>
        <p:spPr>
          <a:xfrm rot="-1068253">
            <a:off x="4441425" y="1459143"/>
            <a:ext cx="1792551" cy="49590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lang="en"/>
              <a:t>pace _station</a:t>
            </a:r>
            <a:endParaRPr/>
          </a:p>
        </p:txBody>
      </p:sp>
      <p:pic>
        <p:nvPicPr>
          <p:cNvPr id="69" name="Google Shape;69;p14"/>
          <p:cNvPicPr preferRelativeResize="0"/>
          <p:nvPr/>
        </p:nvPicPr>
        <p:blipFill>
          <a:blip r:embed="rId5">
            <a:alphaModFix/>
          </a:blip>
          <a:stretch>
            <a:fillRect/>
          </a:stretch>
        </p:blipFill>
        <p:spPr>
          <a:xfrm>
            <a:off x="6485625" y="251275"/>
            <a:ext cx="2268500" cy="1564275"/>
          </a:xfrm>
          <a:prstGeom prst="rect">
            <a:avLst/>
          </a:prstGeom>
          <a:noFill/>
          <a:ln>
            <a:noFill/>
          </a:ln>
        </p:spPr>
      </p:pic>
      <p:sp>
        <p:nvSpPr>
          <p:cNvPr id="70" name="Google Shape;70;p14"/>
          <p:cNvSpPr txBox="1"/>
          <p:nvPr/>
        </p:nvSpPr>
        <p:spPr>
          <a:xfrm>
            <a:off x="6485575" y="1890475"/>
            <a:ext cx="2268600" cy="7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t>You can hold any part on this space station and assemble </a:t>
            </a:r>
            <a:endParaRPr sz="1300"/>
          </a:p>
        </p:txBody>
      </p:sp>
      <p:pic>
        <p:nvPicPr>
          <p:cNvPr id="71" name="Google Shape;71;p14"/>
          <p:cNvPicPr preferRelativeResize="0"/>
          <p:nvPr/>
        </p:nvPicPr>
        <p:blipFill>
          <a:blip r:embed="rId6">
            <a:alphaModFix/>
          </a:blip>
          <a:stretch>
            <a:fillRect/>
          </a:stretch>
        </p:blipFill>
        <p:spPr>
          <a:xfrm>
            <a:off x="3355625" y="2631175"/>
            <a:ext cx="1114925" cy="568150"/>
          </a:xfrm>
          <a:prstGeom prst="rect">
            <a:avLst/>
          </a:prstGeom>
          <a:noFill/>
          <a:ln>
            <a:noFill/>
          </a:ln>
        </p:spPr>
      </p:pic>
      <p:pic>
        <p:nvPicPr>
          <p:cNvPr id="72" name="Google Shape;72;p14"/>
          <p:cNvPicPr preferRelativeResize="0"/>
          <p:nvPr/>
        </p:nvPicPr>
        <p:blipFill>
          <a:blip r:embed="rId7">
            <a:alphaModFix/>
          </a:blip>
          <a:stretch>
            <a:fillRect/>
          </a:stretch>
        </p:blipFill>
        <p:spPr>
          <a:xfrm>
            <a:off x="3380675" y="2307800"/>
            <a:ext cx="1114917" cy="411900"/>
          </a:xfrm>
          <a:prstGeom prst="rect">
            <a:avLst/>
          </a:prstGeom>
          <a:noFill/>
          <a:ln>
            <a:noFill/>
          </a:ln>
        </p:spPr>
      </p:pic>
      <p:pic>
        <p:nvPicPr>
          <p:cNvPr id="73" name="Google Shape;73;p14"/>
          <p:cNvPicPr preferRelativeResize="0"/>
          <p:nvPr/>
        </p:nvPicPr>
        <p:blipFill>
          <a:blip r:embed="rId8">
            <a:alphaModFix/>
          </a:blip>
          <a:stretch>
            <a:fillRect/>
          </a:stretch>
        </p:blipFill>
        <p:spPr>
          <a:xfrm>
            <a:off x="3455800" y="1815550"/>
            <a:ext cx="1037175" cy="492250"/>
          </a:xfrm>
          <a:prstGeom prst="rect">
            <a:avLst/>
          </a:prstGeom>
          <a:noFill/>
          <a:ln>
            <a:noFill/>
          </a:ln>
        </p:spPr>
      </p:pic>
      <p:sp>
        <p:nvSpPr>
          <p:cNvPr id="74" name="Google Shape;74;p14"/>
          <p:cNvSpPr txBox="1"/>
          <p:nvPr/>
        </p:nvSpPr>
        <p:spPr>
          <a:xfrm>
            <a:off x="2672350" y="108025"/>
            <a:ext cx="3114300" cy="5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t>In-Space Assembly</a:t>
            </a:r>
            <a:endParaRPr b="1"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par>
                          <p:cTn fill="hold">
                            <p:stCondLst>
                              <p:cond delay="400"/>
                            </p:stCondLst>
                            <p:childTnLst>
                              <p:par>
                                <p:cTn fill="hold" nodeType="after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childTnLst>
                          </p:cTn>
                        </p:par>
                        <p:par>
                          <p:cTn fill="hold">
                            <p:stCondLst>
                              <p:cond delay="2300"/>
                            </p:stCondLst>
                            <p:childTnLst>
                              <p:par>
                                <p:cTn fill="hold" nodeType="after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
                                        </p:tgtEl>
                                        <p:attrNameLst>
                                          <p:attrName>style.visibility</p:attrName>
                                        </p:attrNameLst>
                                      </p:cBhvr>
                                      <p:to>
                                        <p:strVal val="visible"/>
                                      </p:to>
                                    </p:set>
                                  </p:childTnLst>
                                </p:cTn>
                              </p:par>
                            </p:childTnLst>
                          </p:cTn>
                        </p:par>
                        <p:par>
                          <p:cTn fill="hold">
                            <p:stCondLst>
                              <p:cond delay="3100"/>
                            </p:stCondLst>
                            <p:childTnLst>
                              <p:par>
                                <p:cTn fill="hold" nodeType="after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par>
                          <p:cTn fill="hold">
                            <p:stCondLst>
                              <p:cond delay="8100"/>
                            </p:stCondLst>
                            <p:childTnLst>
                              <p:par>
                                <p:cTn fill="hold" nodeType="after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612775" y="-245075"/>
            <a:ext cx="8030700" cy="135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t>In Space Assembly - Mechanism for Connecting and Locking</a:t>
            </a:r>
            <a:endParaRPr b="1" sz="2000"/>
          </a:p>
          <a:p>
            <a:pPr indent="0" lvl="0" marL="0" rtl="0" algn="ctr">
              <a:spcBef>
                <a:spcPts val="0"/>
              </a:spcBef>
              <a:spcAft>
                <a:spcPts val="0"/>
              </a:spcAft>
              <a:buClr>
                <a:schemeClr val="dk1"/>
              </a:buClr>
              <a:buSzPts val="1100"/>
              <a:buFont typeface="Arial"/>
              <a:buNone/>
            </a:pPr>
            <a:r>
              <a:t/>
            </a:r>
            <a:endParaRPr b="1" sz="2000"/>
          </a:p>
          <a:p>
            <a:pPr indent="0" lvl="0" marL="0" rtl="0" algn="ctr">
              <a:spcBef>
                <a:spcPts val="0"/>
              </a:spcBef>
              <a:spcAft>
                <a:spcPts val="0"/>
              </a:spcAft>
              <a:buNone/>
            </a:pPr>
            <a:r>
              <a:t/>
            </a:r>
            <a:endParaRPr b="1" sz="2000"/>
          </a:p>
        </p:txBody>
      </p:sp>
      <p:pic>
        <p:nvPicPr>
          <p:cNvPr id="80" name="Google Shape;80;p15"/>
          <p:cNvPicPr preferRelativeResize="0"/>
          <p:nvPr/>
        </p:nvPicPr>
        <p:blipFill>
          <a:blip r:embed="rId3">
            <a:alphaModFix/>
          </a:blip>
          <a:stretch>
            <a:fillRect/>
          </a:stretch>
        </p:blipFill>
        <p:spPr>
          <a:xfrm>
            <a:off x="215125" y="1109725"/>
            <a:ext cx="2166525" cy="1549850"/>
          </a:xfrm>
          <a:prstGeom prst="rect">
            <a:avLst/>
          </a:prstGeom>
          <a:noFill/>
          <a:ln>
            <a:noFill/>
          </a:ln>
        </p:spPr>
      </p:pic>
      <p:pic>
        <p:nvPicPr>
          <p:cNvPr id="81" name="Google Shape;81;p15"/>
          <p:cNvPicPr preferRelativeResize="0"/>
          <p:nvPr/>
        </p:nvPicPr>
        <p:blipFill>
          <a:blip r:embed="rId4">
            <a:alphaModFix/>
          </a:blip>
          <a:stretch>
            <a:fillRect/>
          </a:stretch>
        </p:blipFill>
        <p:spPr>
          <a:xfrm>
            <a:off x="4623413" y="392500"/>
            <a:ext cx="9414" cy="4838700"/>
          </a:xfrm>
          <a:prstGeom prst="rect">
            <a:avLst/>
          </a:prstGeom>
          <a:noFill/>
          <a:ln>
            <a:noFill/>
          </a:ln>
        </p:spPr>
      </p:pic>
      <p:pic>
        <p:nvPicPr>
          <p:cNvPr id="82" name="Google Shape;82;p15"/>
          <p:cNvPicPr preferRelativeResize="0"/>
          <p:nvPr/>
        </p:nvPicPr>
        <p:blipFill>
          <a:blip r:embed="rId5">
            <a:alphaModFix/>
          </a:blip>
          <a:stretch>
            <a:fillRect/>
          </a:stretch>
        </p:blipFill>
        <p:spPr>
          <a:xfrm>
            <a:off x="4567288" y="641650"/>
            <a:ext cx="9414" cy="4838700"/>
          </a:xfrm>
          <a:prstGeom prst="rect">
            <a:avLst/>
          </a:prstGeom>
          <a:noFill/>
          <a:ln>
            <a:noFill/>
          </a:ln>
        </p:spPr>
      </p:pic>
      <p:sp>
        <p:nvSpPr>
          <p:cNvPr id="83" name="Google Shape;83;p15"/>
          <p:cNvSpPr txBox="1"/>
          <p:nvPr/>
        </p:nvSpPr>
        <p:spPr>
          <a:xfrm>
            <a:off x="215125" y="3034200"/>
            <a:ext cx="41004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ends of the truss marked as blue spheres consists of a </a:t>
            </a:r>
            <a:r>
              <a:rPr i="1" lang="en"/>
              <a:t>modified spherical joint mechanism</a:t>
            </a:r>
            <a:r>
              <a:rPr lang="en"/>
              <a:t>. The cup / frustrum like projections help in the precise connection once an approximate positioning of the other trusses or parts that are going to be assembled to this, has been achieved. Also, the motor gives the advantage of making connections at desired angles.</a:t>
            </a:r>
            <a:endParaRPr/>
          </a:p>
          <a:p>
            <a:pPr indent="0" lvl="0" marL="0" rtl="0" algn="just">
              <a:spcBef>
                <a:spcPts val="0"/>
              </a:spcBef>
              <a:spcAft>
                <a:spcPts val="0"/>
              </a:spcAft>
              <a:buNone/>
            </a:pPr>
            <a:r>
              <a:t/>
            </a:r>
            <a:endParaRPr/>
          </a:p>
        </p:txBody>
      </p:sp>
      <p:sp>
        <p:nvSpPr>
          <p:cNvPr id="84" name="Google Shape;84;p15"/>
          <p:cNvSpPr txBox="1"/>
          <p:nvPr/>
        </p:nvSpPr>
        <p:spPr>
          <a:xfrm>
            <a:off x="4679550" y="2846025"/>
            <a:ext cx="43656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t>This part shows the locking mechanism. The female part is represented using the projection of a frustrum (modified spherical joint) and the circle is the male part of the connection (a sphere with hemispherical structures joined via springs). As the male part moves further up the female part, the hemispherical structures get compressed further and once the these structures reach the  cavities present in the female part the springs expand along with the hemispheres hence filling up the cavity which results in the male getting locked.</a:t>
            </a:r>
            <a:endParaRPr sz="1300"/>
          </a:p>
          <a:p>
            <a:pPr indent="0" lvl="0" marL="0" rtl="0" algn="just">
              <a:spcBef>
                <a:spcPts val="0"/>
              </a:spcBef>
              <a:spcAft>
                <a:spcPts val="0"/>
              </a:spcAft>
              <a:buNone/>
            </a:pPr>
            <a:r>
              <a:t/>
            </a:r>
            <a:endParaRPr sz="1300"/>
          </a:p>
        </p:txBody>
      </p:sp>
      <p:pic>
        <p:nvPicPr>
          <p:cNvPr id="85" name="Google Shape;85;p15"/>
          <p:cNvPicPr preferRelativeResize="0"/>
          <p:nvPr/>
        </p:nvPicPr>
        <p:blipFill>
          <a:blip r:embed="rId6">
            <a:alphaModFix/>
          </a:blip>
          <a:stretch>
            <a:fillRect/>
          </a:stretch>
        </p:blipFill>
        <p:spPr>
          <a:xfrm>
            <a:off x="5258200" y="641650"/>
            <a:ext cx="3208293" cy="2276850"/>
          </a:xfrm>
          <a:prstGeom prst="rect">
            <a:avLst/>
          </a:prstGeom>
          <a:noFill/>
          <a:ln>
            <a:noFill/>
          </a:ln>
        </p:spPr>
      </p:pic>
      <p:pic>
        <p:nvPicPr>
          <p:cNvPr id="86" name="Google Shape;86;p15"/>
          <p:cNvPicPr preferRelativeResize="0"/>
          <p:nvPr/>
        </p:nvPicPr>
        <p:blipFill>
          <a:blip r:embed="rId7">
            <a:alphaModFix/>
          </a:blip>
          <a:stretch>
            <a:fillRect/>
          </a:stretch>
        </p:blipFill>
        <p:spPr>
          <a:xfrm>
            <a:off x="2569824" y="1045750"/>
            <a:ext cx="1652213" cy="1677800"/>
          </a:xfrm>
          <a:prstGeom prst="rect">
            <a:avLst/>
          </a:prstGeom>
          <a:noFill/>
          <a:ln>
            <a:noFill/>
          </a:ln>
        </p:spPr>
      </p:pic>
      <p:sp>
        <p:nvSpPr>
          <p:cNvPr id="87" name="Google Shape;87;p15"/>
          <p:cNvSpPr/>
          <p:nvPr/>
        </p:nvSpPr>
        <p:spPr>
          <a:xfrm>
            <a:off x="2145225" y="1241975"/>
            <a:ext cx="424500" cy="2760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nvSpPr>
        <p:spPr>
          <a:xfrm>
            <a:off x="3291150" y="50225"/>
            <a:ext cx="25617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t>Rough alignment</a:t>
            </a:r>
            <a:endParaRPr b="1" sz="2200"/>
          </a:p>
        </p:txBody>
      </p:sp>
      <p:pic>
        <p:nvPicPr>
          <p:cNvPr id="93" name="Google Shape;93;p16"/>
          <p:cNvPicPr preferRelativeResize="0"/>
          <p:nvPr/>
        </p:nvPicPr>
        <p:blipFill>
          <a:blip r:embed="rId3">
            <a:alphaModFix/>
          </a:blip>
          <a:stretch>
            <a:fillRect/>
          </a:stretch>
        </p:blipFill>
        <p:spPr>
          <a:xfrm>
            <a:off x="231050" y="542388"/>
            <a:ext cx="1798225" cy="1630975"/>
          </a:xfrm>
          <a:prstGeom prst="rect">
            <a:avLst/>
          </a:prstGeom>
          <a:noFill/>
          <a:ln>
            <a:noFill/>
          </a:ln>
        </p:spPr>
      </p:pic>
      <p:pic>
        <p:nvPicPr>
          <p:cNvPr id="94" name="Google Shape;94;p16"/>
          <p:cNvPicPr preferRelativeResize="0"/>
          <p:nvPr/>
        </p:nvPicPr>
        <p:blipFill>
          <a:blip r:embed="rId4">
            <a:alphaModFix/>
          </a:blip>
          <a:stretch>
            <a:fillRect/>
          </a:stretch>
        </p:blipFill>
        <p:spPr>
          <a:xfrm>
            <a:off x="2528113" y="564088"/>
            <a:ext cx="1886925" cy="1587551"/>
          </a:xfrm>
          <a:prstGeom prst="rect">
            <a:avLst/>
          </a:prstGeom>
          <a:noFill/>
          <a:ln>
            <a:noFill/>
          </a:ln>
        </p:spPr>
      </p:pic>
      <p:sp>
        <p:nvSpPr>
          <p:cNvPr id="95" name="Google Shape;95;p16"/>
          <p:cNvSpPr/>
          <p:nvPr/>
        </p:nvSpPr>
        <p:spPr>
          <a:xfrm>
            <a:off x="2109650" y="1145225"/>
            <a:ext cx="338100" cy="27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4495400" y="1160225"/>
            <a:ext cx="338100" cy="24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 name="Google Shape;97;p16"/>
          <p:cNvPicPr preferRelativeResize="0"/>
          <p:nvPr/>
        </p:nvPicPr>
        <p:blipFill>
          <a:blip r:embed="rId5">
            <a:alphaModFix/>
          </a:blip>
          <a:stretch>
            <a:fillRect/>
          </a:stretch>
        </p:blipFill>
        <p:spPr>
          <a:xfrm>
            <a:off x="4913876" y="612875"/>
            <a:ext cx="1683750" cy="1490000"/>
          </a:xfrm>
          <a:prstGeom prst="rect">
            <a:avLst/>
          </a:prstGeom>
          <a:noFill/>
          <a:ln>
            <a:noFill/>
          </a:ln>
        </p:spPr>
      </p:pic>
      <p:pic>
        <p:nvPicPr>
          <p:cNvPr id="98" name="Google Shape;98;p16"/>
          <p:cNvPicPr preferRelativeResize="0"/>
          <p:nvPr/>
        </p:nvPicPr>
        <p:blipFill>
          <a:blip r:embed="rId6">
            <a:alphaModFix/>
          </a:blip>
          <a:stretch>
            <a:fillRect/>
          </a:stretch>
        </p:blipFill>
        <p:spPr>
          <a:xfrm>
            <a:off x="7239631" y="720100"/>
            <a:ext cx="1683751" cy="1275564"/>
          </a:xfrm>
          <a:prstGeom prst="rect">
            <a:avLst/>
          </a:prstGeom>
          <a:noFill/>
          <a:ln>
            <a:noFill/>
          </a:ln>
        </p:spPr>
      </p:pic>
      <p:pic>
        <p:nvPicPr>
          <p:cNvPr id="99" name="Google Shape;99;p16"/>
          <p:cNvPicPr preferRelativeResize="0"/>
          <p:nvPr/>
        </p:nvPicPr>
        <p:blipFill>
          <a:blip r:embed="rId7">
            <a:alphaModFix/>
          </a:blip>
          <a:stretch>
            <a:fillRect/>
          </a:stretch>
        </p:blipFill>
        <p:spPr>
          <a:xfrm>
            <a:off x="1260713" y="3264925"/>
            <a:ext cx="1602225" cy="1364700"/>
          </a:xfrm>
          <a:prstGeom prst="rect">
            <a:avLst/>
          </a:prstGeom>
          <a:noFill/>
          <a:ln>
            <a:noFill/>
          </a:ln>
        </p:spPr>
      </p:pic>
      <p:sp>
        <p:nvSpPr>
          <p:cNvPr id="100" name="Google Shape;100;p16"/>
          <p:cNvSpPr/>
          <p:nvPr/>
        </p:nvSpPr>
        <p:spPr>
          <a:xfrm>
            <a:off x="6749575" y="1160225"/>
            <a:ext cx="338100" cy="24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6"/>
          <p:cNvPicPr preferRelativeResize="0"/>
          <p:nvPr/>
        </p:nvPicPr>
        <p:blipFill>
          <a:blip r:embed="rId8">
            <a:alphaModFix/>
          </a:blip>
          <a:stretch>
            <a:fillRect/>
          </a:stretch>
        </p:blipFill>
        <p:spPr>
          <a:xfrm>
            <a:off x="6019512" y="3153500"/>
            <a:ext cx="1798226" cy="1587550"/>
          </a:xfrm>
          <a:prstGeom prst="rect">
            <a:avLst/>
          </a:prstGeom>
          <a:noFill/>
          <a:ln>
            <a:noFill/>
          </a:ln>
        </p:spPr>
      </p:pic>
      <p:sp>
        <p:nvSpPr>
          <p:cNvPr id="102" name="Google Shape;102;p16"/>
          <p:cNvSpPr txBox="1"/>
          <p:nvPr/>
        </p:nvSpPr>
        <p:spPr>
          <a:xfrm>
            <a:off x="186663" y="2220150"/>
            <a:ext cx="18870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Opening of a track on space station when a part reaches it.</a:t>
            </a:r>
            <a:endParaRPr sz="1000"/>
          </a:p>
        </p:txBody>
      </p:sp>
      <p:sp>
        <p:nvSpPr>
          <p:cNvPr id="103" name="Google Shape;103;p16"/>
          <p:cNvSpPr txBox="1"/>
          <p:nvPr/>
        </p:nvSpPr>
        <p:spPr>
          <a:xfrm>
            <a:off x="2528075" y="2234250"/>
            <a:ext cx="18870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Aligning</a:t>
            </a:r>
            <a:r>
              <a:rPr lang="en" sz="1000"/>
              <a:t> the part to the track using a robotic arm.</a:t>
            </a:r>
            <a:endParaRPr sz="1000"/>
          </a:p>
        </p:txBody>
      </p:sp>
      <p:sp>
        <p:nvSpPr>
          <p:cNvPr id="104" name="Google Shape;104;p16"/>
          <p:cNvSpPr txBox="1"/>
          <p:nvPr/>
        </p:nvSpPr>
        <p:spPr>
          <a:xfrm>
            <a:off x="4913800" y="2220150"/>
            <a:ext cx="16839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Closing of track once the part </a:t>
            </a:r>
            <a:r>
              <a:rPr lang="en" sz="1000"/>
              <a:t>aligned</a:t>
            </a:r>
            <a:r>
              <a:rPr lang="en" sz="1000"/>
              <a:t> with it.</a:t>
            </a:r>
            <a:endParaRPr sz="1000"/>
          </a:p>
        </p:txBody>
      </p:sp>
      <p:sp>
        <p:nvSpPr>
          <p:cNvPr id="105" name="Google Shape;105;p16"/>
          <p:cNvSpPr txBox="1"/>
          <p:nvPr/>
        </p:nvSpPr>
        <p:spPr>
          <a:xfrm>
            <a:off x="7207600" y="2102875"/>
            <a:ext cx="1747800" cy="5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Repeating the same task with another part to roughly </a:t>
            </a:r>
            <a:r>
              <a:rPr lang="en" sz="1000"/>
              <a:t>align</a:t>
            </a:r>
            <a:r>
              <a:rPr lang="en" sz="1000"/>
              <a:t> both parts.</a:t>
            </a:r>
            <a:endParaRPr sz="1000"/>
          </a:p>
        </p:txBody>
      </p:sp>
      <p:sp>
        <p:nvSpPr>
          <p:cNvPr id="106" name="Google Shape;106;p16"/>
          <p:cNvSpPr/>
          <p:nvPr/>
        </p:nvSpPr>
        <p:spPr>
          <a:xfrm>
            <a:off x="3395525" y="3465825"/>
            <a:ext cx="2310600" cy="86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After folding the connections and connecting using ref.7 method</a:t>
            </a:r>
            <a:endParaRPr sz="1000"/>
          </a:p>
        </p:txBody>
      </p:sp>
      <p:sp>
        <p:nvSpPr>
          <p:cNvPr id="107" name="Google Shape;107;p16"/>
          <p:cNvSpPr txBox="1"/>
          <p:nvPr/>
        </p:nvSpPr>
        <p:spPr>
          <a:xfrm>
            <a:off x="1162725" y="4629625"/>
            <a:ext cx="17982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Perfectly</a:t>
            </a:r>
            <a:r>
              <a:rPr lang="en" sz="1000"/>
              <a:t> aligned using ref.1 method</a:t>
            </a:r>
            <a:endParaRPr sz="1000"/>
          </a:p>
        </p:txBody>
      </p:sp>
      <p:sp>
        <p:nvSpPr>
          <p:cNvPr id="108" name="Google Shape;108;p16"/>
          <p:cNvSpPr txBox="1"/>
          <p:nvPr/>
        </p:nvSpPr>
        <p:spPr>
          <a:xfrm>
            <a:off x="3291150" y="2716350"/>
            <a:ext cx="25617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t>Perfect alignment</a:t>
            </a:r>
            <a:endParaRPr b="1" sz="2100"/>
          </a:p>
        </p:txBody>
      </p:sp>
      <p:sp>
        <p:nvSpPr>
          <p:cNvPr id="109" name="Google Shape;109;p16"/>
          <p:cNvSpPr txBox="1"/>
          <p:nvPr/>
        </p:nvSpPr>
        <p:spPr>
          <a:xfrm>
            <a:off x="5815525" y="4800075"/>
            <a:ext cx="23106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After connecting two telescope parts</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900"/>
                                        <p:tgtEl>
                                          <p:spTgt spid="92"/>
                                        </p:tgtEl>
                                      </p:cBhvr>
                                    </p:animEffect>
                                  </p:childTnLst>
                                </p:cTn>
                              </p:par>
                            </p:childTnLst>
                          </p:cTn>
                        </p:par>
                        <p:par>
                          <p:cTn fill="hold">
                            <p:stCondLst>
                              <p:cond delay="900"/>
                            </p:stCondLst>
                            <p:childTnLst>
                              <p:par>
                                <p:cTn fill="hold" nodeType="after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par>
                          <p:cTn fill="hold">
                            <p:stCondLst>
                              <p:cond delay="2200"/>
                            </p:stCondLst>
                            <p:childTnLst>
                              <p:par>
                                <p:cTn fill="hold" nodeType="after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par>
                          <p:cTn fill="hold">
                            <p:stCondLst>
                              <p:cond delay="6200"/>
                            </p:stCondLst>
                            <p:childTnLst>
                              <p:par>
                                <p:cTn fill="hold" nodeType="after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par>
                          <p:cTn fill="hold">
                            <p:stCondLst>
                              <p:cond delay="6900"/>
                            </p:stCondLst>
                            <p:childTnLst>
                              <p:par>
                                <p:cTn fill="hold" nodeType="after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par>
                          <p:cTn fill="hold">
                            <p:stCondLst>
                              <p:cond delay="9900"/>
                            </p:stCondLst>
                            <p:childTnLst>
                              <p:par>
                                <p:cTn fill="hold" nodeType="after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par>
                          <p:cTn fill="hold">
                            <p:stCondLst>
                              <p:cond delay="10600"/>
                            </p:stCondLst>
                            <p:childTnLst>
                              <p:par>
                                <p:cTn fill="hold" nodeType="after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par>
                          <p:cTn fill="hold">
                            <p:stCondLst>
                              <p:cond delay="13600"/>
                            </p:stCondLst>
                            <p:childTnLst>
                              <p:par>
                                <p:cTn fill="hold" nodeType="after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par>
                          <p:cTn fill="hold">
                            <p:stCondLst>
                              <p:cond delay="14400"/>
                            </p:stCondLst>
                            <p:childTnLst>
                              <p:par>
                                <p:cTn fill="hold" nodeType="after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4500"/>
                                        <p:tgtEl>
                                          <p:spTgt spid="108"/>
                                        </p:tgtEl>
                                      </p:cBhvr>
                                    </p:animEffect>
                                  </p:childTnLst>
                                </p:cTn>
                              </p:par>
                            </p:childTnLst>
                          </p:cTn>
                        </p:par>
                        <p:par>
                          <p:cTn fill="hold">
                            <p:stCondLst>
                              <p:cond delay="18900"/>
                            </p:stCondLst>
                            <p:childTnLst>
                              <p:par>
                                <p:cTn fill="hold" nodeType="after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par>
                          <p:cTn fill="hold">
                            <p:stCondLst>
                              <p:cond delay="20200"/>
                            </p:stCondLst>
                            <p:childTnLst>
                              <p:par>
                                <p:cTn fill="hold" nodeType="after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par>
                          <p:cTn fill="hold">
                            <p:stCondLst>
                              <p:cond delay="23300"/>
                            </p:stCondLst>
                            <p:childTnLst>
                              <p:par>
                                <p:cTn fill="hold" nodeType="after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2636575" y="0"/>
            <a:ext cx="4091700" cy="44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Novel mechanism for Docking</a:t>
            </a:r>
            <a:endParaRPr sz="2100"/>
          </a:p>
        </p:txBody>
      </p:sp>
      <p:pic>
        <p:nvPicPr>
          <p:cNvPr id="115" name="Google Shape;115;p17"/>
          <p:cNvPicPr preferRelativeResize="0"/>
          <p:nvPr/>
        </p:nvPicPr>
        <p:blipFill>
          <a:blip r:embed="rId3">
            <a:alphaModFix/>
          </a:blip>
          <a:stretch>
            <a:fillRect/>
          </a:stretch>
        </p:blipFill>
        <p:spPr>
          <a:xfrm>
            <a:off x="100850" y="446700"/>
            <a:ext cx="2760875" cy="2204350"/>
          </a:xfrm>
          <a:prstGeom prst="rect">
            <a:avLst/>
          </a:prstGeom>
          <a:noFill/>
          <a:ln>
            <a:noFill/>
          </a:ln>
        </p:spPr>
      </p:pic>
      <p:pic>
        <p:nvPicPr>
          <p:cNvPr id="116" name="Google Shape;116;p17"/>
          <p:cNvPicPr preferRelativeResize="0"/>
          <p:nvPr/>
        </p:nvPicPr>
        <p:blipFill>
          <a:blip r:embed="rId4">
            <a:alphaModFix/>
          </a:blip>
          <a:stretch>
            <a:fillRect/>
          </a:stretch>
        </p:blipFill>
        <p:spPr>
          <a:xfrm>
            <a:off x="3071950" y="446700"/>
            <a:ext cx="2760876" cy="2204351"/>
          </a:xfrm>
          <a:prstGeom prst="rect">
            <a:avLst/>
          </a:prstGeom>
          <a:noFill/>
          <a:ln>
            <a:noFill/>
          </a:ln>
        </p:spPr>
      </p:pic>
      <p:pic>
        <p:nvPicPr>
          <p:cNvPr id="117" name="Google Shape;117;p17"/>
          <p:cNvPicPr preferRelativeResize="0"/>
          <p:nvPr/>
        </p:nvPicPr>
        <p:blipFill>
          <a:blip r:embed="rId5">
            <a:alphaModFix/>
          </a:blip>
          <a:stretch>
            <a:fillRect/>
          </a:stretch>
        </p:blipFill>
        <p:spPr>
          <a:xfrm>
            <a:off x="6043050" y="455050"/>
            <a:ext cx="2875226" cy="2187650"/>
          </a:xfrm>
          <a:prstGeom prst="rect">
            <a:avLst/>
          </a:prstGeom>
          <a:noFill/>
          <a:ln>
            <a:noFill/>
          </a:ln>
        </p:spPr>
      </p:pic>
      <p:sp>
        <p:nvSpPr>
          <p:cNvPr id="118" name="Google Shape;118;p17"/>
          <p:cNvSpPr/>
          <p:nvPr/>
        </p:nvSpPr>
        <p:spPr>
          <a:xfrm>
            <a:off x="4182900" y="2449300"/>
            <a:ext cx="312300" cy="446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17"/>
          <p:cNvPicPr preferRelativeResize="0"/>
          <p:nvPr/>
        </p:nvPicPr>
        <p:blipFill>
          <a:blip r:embed="rId6">
            <a:alphaModFix/>
          </a:blip>
          <a:stretch>
            <a:fillRect/>
          </a:stretch>
        </p:blipFill>
        <p:spPr>
          <a:xfrm>
            <a:off x="2872025" y="2896000"/>
            <a:ext cx="3160717" cy="2187650"/>
          </a:xfrm>
          <a:prstGeom prst="rect">
            <a:avLst/>
          </a:prstGeom>
          <a:noFill/>
          <a:ln>
            <a:noFill/>
          </a:ln>
        </p:spPr>
      </p:pic>
      <p:sp>
        <p:nvSpPr>
          <p:cNvPr id="120" name="Google Shape;120;p17"/>
          <p:cNvSpPr txBox="1"/>
          <p:nvPr/>
        </p:nvSpPr>
        <p:spPr>
          <a:xfrm>
            <a:off x="158475" y="2723025"/>
            <a:ext cx="2607900" cy="2319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Both"/>
            </a:pPr>
            <a:r>
              <a:rPr lang="en"/>
              <a:t>Design of  modified delta robot</a:t>
            </a:r>
            <a:endParaRPr/>
          </a:p>
          <a:p>
            <a:pPr indent="-317500" lvl="0" marL="457200" rtl="0" algn="l">
              <a:spcBef>
                <a:spcPts val="0"/>
              </a:spcBef>
              <a:spcAft>
                <a:spcPts val="0"/>
              </a:spcAft>
              <a:buSzPts val="1400"/>
              <a:buAutoNum type="arabicParenBoth"/>
            </a:pPr>
            <a:r>
              <a:rPr lang="en"/>
              <a:t>Design of robotic arm when Cone structures are rested</a:t>
            </a:r>
            <a:endParaRPr/>
          </a:p>
          <a:p>
            <a:pPr indent="-317500" lvl="0" marL="457200" rtl="0" algn="l">
              <a:spcBef>
                <a:spcPts val="0"/>
              </a:spcBef>
              <a:spcAft>
                <a:spcPts val="0"/>
              </a:spcAft>
              <a:buSzPts val="1400"/>
              <a:buAutoNum type="arabicParenBoth"/>
            </a:pPr>
            <a:r>
              <a:rPr lang="en"/>
              <a:t>Design of robotic arm when cone structures are popped up</a:t>
            </a:r>
            <a:endParaRPr/>
          </a:p>
          <a:p>
            <a:pPr indent="-317500" lvl="0" marL="457200" rtl="0" algn="l">
              <a:spcBef>
                <a:spcPts val="0"/>
              </a:spcBef>
              <a:spcAft>
                <a:spcPts val="0"/>
              </a:spcAft>
              <a:buSzPts val="1400"/>
              <a:buAutoNum type="arabicParenBoth"/>
            </a:pPr>
            <a:r>
              <a:rPr lang="en"/>
              <a:t>Design of the docking of these two above structures</a:t>
            </a:r>
            <a:endParaRPr/>
          </a:p>
        </p:txBody>
      </p:sp>
      <p:sp>
        <p:nvSpPr>
          <p:cNvPr id="121" name="Google Shape;121;p17"/>
          <p:cNvSpPr txBox="1"/>
          <p:nvPr/>
        </p:nvSpPr>
        <p:spPr>
          <a:xfrm>
            <a:off x="316975" y="547475"/>
            <a:ext cx="561900" cy="2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22" name="Google Shape;122;p17"/>
          <p:cNvSpPr txBox="1"/>
          <p:nvPr/>
        </p:nvSpPr>
        <p:spPr>
          <a:xfrm>
            <a:off x="5129200" y="590700"/>
            <a:ext cx="561900" cy="2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23" name="Google Shape;123;p17"/>
          <p:cNvSpPr txBox="1"/>
          <p:nvPr/>
        </p:nvSpPr>
        <p:spPr>
          <a:xfrm>
            <a:off x="8197900" y="633925"/>
            <a:ext cx="561900" cy="2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24" name="Google Shape;124;p17"/>
          <p:cNvSpPr txBox="1"/>
          <p:nvPr/>
        </p:nvSpPr>
        <p:spPr>
          <a:xfrm>
            <a:off x="4783300" y="3011175"/>
            <a:ext cx="6483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pic>
        <p:nvPicPr>
          <p:cNvPr id="125" name="Google Shape;125;p17"/>
          <p:cNvPicPr preferRelativeResize="0"/>
          <p:nvPr/>
        </p:nvPicPr>
        <p:blipFill>
          <a:blip r:embed="rId7">
            <a:alphaModFix/>
          </a:blip>
          <a:stretch>
            <a:fillRect/>
          </a:stretch>
        </p:blipFill>
        <p:spPr>
          <a:xfrm>
            <a:off x="6138400" y="2886736"/>
            <a:ext cx="2875225" cy="21546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The above plot depicts the simulation of Delta robot in MATLAB.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In the design of our mechanism, the AprilTags have been incorporated for the localisation of manipulators.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Manipulators are optimised with </a:t>
            </a:r>
            <a:r>
              <a:rPr lang="en">
                <a:solidFill>
                  <a:srgbClr val="000000"/>
                </a:solidFill>
                <a:highlight>
                  <a:srgbClr val="FFFFFF"/>
                </a:highlight>
              </a:rPr>
              <a:t>Complementary Metal-Oxide Semiconductor (CMOS) image sensors do detect the AprilTag and align accordingly. Also the orientation of the docking objects can be tracked simultaneously by entailing Accelerometer, Gyroscope and Magnetometer.</a:t>
            </a:r>
            <a:endParaRPr>
              <a:solidFill>
                <a:srgbClr val="000000"/>
              </a:solidFill>
              <a:highlight>
                <a:srgbClr val="FFFFFF"/>
              </a:highlight>
            </a:endParaRPr>
          </a:p>
          <a:p>
            <a:pPr indent="-342900" lvl="0" marL="457200" rtl="0" algn="l">
              <a:lnSpc>
                <a:spcPct val="150000"/>
              </a:lnSpc>
              <a:spcBef>
                <a:spcPts val="0"/>
              </a:spcBef>
              <a:spcAft>
                <a:spcPts val="0"/>
              </a:spcAft>
              <a:buClr>
                <a:srgbClr val="000000"/>
              </a:buClr>
              <a:buSzPts val="1800"/>
              <a:buChar char="●"/>
            </a:pPr>
            <a:r>
              <a:rPr lang="en">
                <a:solidFill>
                  <a:srgbClr val="000000"/>
                </a:solidFill>
                <a:highlight>
                  <a:srgbClr val="FFFFFF"/>
                </a:highlight>
              </a:rPr>
              <a:t>The degree of freedom has been split into half 3 each for passive and active modules of docking system. </a:t>
            </a:r>
            <a:endParaRPr>
              <a:solidFill>
                <a:srgbClr val="000000"/>
              </a:solidFill>
              <a:highlight>
                <a:srgbClr val="FFFFFF"/>
              </a:highlight>
            </a:endParaRPr>
          </a:p>
          <a:p>
            <a:pPr indent="-342900" lvl="0" marL="457200" rtl="0" algn="l">
              <a:lnSpc>
                <a:spcPct val="150000"/>
              </a:lnSpc>
              <a:spcBef>
                <a:spcPts val="0"/>
              </a:spcBef>
              <a:spcAft>
                <a:spcPts val="0"/>
              </a:spcAft>
              <a:buClr>
                <a:srgbClr val="000000"/>
              </a:buClr>
              <a:buSzPts val="1800"/>
              <a:buChar char="●"/>
            </a:pPr>
            <a:r>
              <a:rPr lang="en">
                <a:solidFill>
                  <a:srgbClr val="000000"/>
                </a:solidFill>
                <a:highlight>
                  <a:srgbClr val="FFFFFF"/>
                </a:highlight>
              </a:rPr>
              <a:t>As mentioned above the docking is facilitated by the track based system with key mechanism, which makes this system more efficient.</a:t>
            </a:r>
            <a:endParaRPr>
              <a:solidFill>
                <a:srgbClr val="000000"/>
              </a:solidFill>
              <a:highlight>
                <a:srgbClr val="FFFFFF"/>
              </a:highlight>
            </a:endParaRPr>
          </a:p>
          <a:p>
            <a:pPr indent="-342900" lvl="0" marL="457200" rtl="0" algn="l">
              <a:lnSpc>
                <a:spcPct val="150000"/>
              </a:lnSpc>
              <a:spcBef>
                <a:spcPts val="0"/>
              </a:spcBef>
              <a:spcAft>
                <a:spcPts val="0"/>
              </a:spcAft>
              <a:buClr>
                <a:srgbClr val="000000"/>
              </a:buClr>
              <a:buSzPts val="1800"/>
              <a:buChar char="●"/>
            </a:pPr>
            <a:r>
              <a:rPr lang="en">
                <a:solidFill>
                  <a:srgbClr val="000000"/>
                </a:solidFill>
                <a:highlight>
                  <a:srgbClr val="FFFFFF"/>
                </a:highlight>
              </a:rPr>
              <a:t>All the respective design files and code files are shared on the project page.</a:t>
            </a:r>
            <a:endParaRPr>
              <a:solidFill>
                <a:srgbClr val="000000"/>
              </a:solidFill>
              <a:highlight>
                <a:srgbClr val="FFFFFF"/>
              </a:highlight>
            </a:endParaRPr>
          </a:p>
          <a:p>
            <a:pPr indent="0" lvl="0" marL="457200" rtl="0" algn="l">
              <a:lnSpc>
                <a:spcPct val="150000"/>
              </a:lnSpc>
              <a:spcBef>
                <a:spcPts val="1600"/>
              </a:spcBef>
              <a:spcAft>
                <a:spcPts val="1600"/>
              </a:spcAft>
              <a:buNone/>
            </a:pPr>
            <a:r>
              <a:t/>
            </a:r>
            <a:endParaRPr>
              <a:solidFill>
                <a:srgbClr val="000000"/>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3168000" y="145950"/>
            <a:ext cx="2808000" cy="63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u="sng"/>
              <a:t>April Tags</a:t>
            </a:r>
            <a:endParaRPr u="sng"/>
          </a:p>
        </p:txBody>
      </p:sp>
      <p:sp>
        <p:nvSpPr>
          <p:cNvPr id="136" name="Google Shape;136;p19"/>
          <p:cNvSpPr txBox="1"/>
          <p:nvPr>
            <p:ph idx="1" type="body"/>
          </p:nvPr>
        </p:nvSpPr>
        <p:spPr>
          <a:xfrm>
            <a:off x="311700" y="870100"/>
            <a:ext cx="2808000" cy="39342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lang="en">
                <a:solidFill>
                  <a:srgbClr val="000000"/>
                </a:solidFill>
              </a:rPr>
              <a:t>A Robust and Flexible(artificial) visual fiducial system by Edwin Olson et.al.</a:t>
            </a:r>
            <a:endParaRPr>
              <a:solidFill>
                <a:srgbClr val="000000"/>
              </a:solidFill>
            </a:endParaRPr>
          </a:p>
          <a:p>
            <a:pPr indent="-304800" lvl="0" marL="457200" rtl="0" algn="l">
              <a:lnSpc>
                <a:spcPct val="115000"/>
              </a:lnSpc>
              <a:spcBef>
                <a:spcPts val="0"/>
              </a:spcBef>
              <a:spcAft>
                <a:spcPts val="0"/>
              </a:spcAft>
              <a:buClr>
                <a:srgbClr val="000000"/>
              </a:buClr>
              <a:buSzPts val="1200"/>
              <a:buChar char="●"/>
            </a:pPr>
            <a:r>
              <a:rPr lang="en">
                <a:solidFill>
                  <a:srgbClr val="000000"/>
                </a:solidFill>
              </a:rPr>
              <a:t>This is new artificial visual system which uses </a:t>
            </a:r>
            <a:r>
              <a:rPr b="1" lang="en">
                <a:solidFill>
                  <a:srgbClr val="000000"/>
                </a:solidFill>
              </a:rPr>
              <a:t>2D</a:t>
            </a:r>
            <a:r>
              <a:rPr lang="en">
                <a:solidFill>
                  <a:srgbClr val="000000"/>
                </a:solidFill>
              </a:rPr>
              <a:t> barcode style “tags”, allowing full </a:t>
            </a:r>
            <a:r>
              <a:rPr b="1" lang="en">
                <a:solidFill>
                  <a:srgbClr val="000000"/>
                </a:solidFill>
              </a:rPr>
              <a:t>6 DOF </a:t>
            </a:r>
            <a:r>
              <a:rPr lang="en">
                <a:solidFill>
                  <a:srgbClr val="000000"/>
                </a:solidFill>
              </a:rPr>
              <a:t>localization of features from single image.</a:t>
            </a:r>
            <a:endParaRPr>
              <a:solidFill>
                <a:srgbClr val="000000"/>
              </a:solidFill>
            </a:endParaRPr>
          </a:p>
          <a:p>
            <a:pPr indent="-304800" lvl="0" marL="457200" rtl="0" algn="l">
              <a:lnSpc>
                <a:spcPct val="115000"/>
              </a:lnSpc>
              <a:spcBef>
                <a:spcPts val="0"/>
              </a:spcBef>
              <a:spcAft>
                <a:spcPts val="0"/>
              </a:spcAft>
              <a:buClr>
                <a:srgbClr val="000000"/>
              </a:buClr>
              <a:buSzPts val="1200"/>
              <a:buChar char="●"/>
            </a:pPr>
            <a:r>
              <a:rPr lang="en">
                <a:solidFill>
                  <a:srgbClr val="000000"/>
                </a:solidFill>
              </a:rPr>
              <a:t>We design some </a:t>
            </a:r>
            <a:r>
              <a:rPr lang="en">
                <a:solidFill>
                  <a:srgbClr val="000000"/>
                </a:solidFill>
              </a:rPr>
              <a:t>customized April Tags by  using GitHub repo provided by University of Michigan. </a:t>
            </a:r>
            <a:endParaRPr>
              <a:solidFill>
                <a:srgbClr val="000000"/>
              </a:solidFill>
            </a:endParaRPr>
          </a:p>
          <a:p>
            <a:pPr indent="-304800" lvl="0" marL="457200" rtl="0" algn="l">
              <a:lnSpc>
                <a:spcPct val="115000"/>
              </a:lnSpc>
              <a:spcBef>
                <a:spcPts val="0"/>
              </a:spcBef>
              <a:spcAft>
                <a:spcPts val="0"/>
              </a:spcAft>
              <a:buClr>
                <a:srgbClr val="000000"/>
              </a:buClr>
              <a:buSzPts val="1200"/>
              <a:buChar char="●"/>
            </a:pPr>
            <a:r>
              <a:rPr lang="en">
                <a:solidFill>
                  <a:srgbClr val="000000"/>
                </a:solidFill>
              </a:rPr>
              <a:t>On right u can see some pregenerated  tag families.</a:t>
            </a:r>
            <a:endParaRPr>
              <a:solidFill>
                <a:srgbClr val="000000"/>
              </a:solidFill>
            </a:endParaRPr>
          </a:p>
          <a:p>
            <a:pPr indent="-304800" lvl="0" marL="457200" rtl="0" algn="l">
              <a:lnSpc>
                <a:spcPct val="115000"/>
              </a:lnSpc>
              <a:spcBef>
                <a:spcPts val="0"/>
              </a:spcBef>
              <a:spcAft>
                <a:spcPts val="0"/>
              </a:spcAft>
              <a:buClr>
                <a:srgbClr val="000000"/>
              </a:buClr>
              <a:buSzPts val="1200"/>
              <a:buChar char="●"/>
            </a:pPr>
            <a:r>
              <a:rPr lang="en">
                <a:solidFill>
                  <a:srgbClr val="000000"/>
                </a:solidFill>
              </a:rPr>
              <a:t>Using this april tags technique we will control movement for alignment of manipulators used in our design.</a:t>
            </a:r>
            <a:endParaRPr>
              <a:solidFill>
                <a:srgbClr val="000000"/>
              </a:solidFill>
            </a:endParaRPr>
          </a:p>
        </p:txBody>
      </p:sp>
      <p:pic>
        <p:nvPicPr>
          <p:cNvPr id="137" name="Google Shape;137;p19"/>
          <p:cNvPicPr preferRelativeResize="0"/>
          <p:nvPr/>
        </p:nvPicPr>
        <p:blipFill>
          <a:blip r:embed="rId3">
            <a:alphaModFix/>
          </a:blip>
          <a:stretch>
            <a:fillRect/>
          </a:stretch>
        </p:blipFill>
        <p:spPr>
          <a:xfrm>
            <a:off x="3660025" y="785850"/>
            <a:ext cx="5103550" cy="3698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1000"/>
                                        <p:tgtEl>
                                          <p:spTgt spid="13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 calcmode="lin" valueType="num">
                                      <p:cBhvr additive="base">
                                        <p:cTn dur="1000"/>
                                        <p:tgtEl>
                                          <p:spTgt spid="13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 calcmode="lin" valueType="num">
                                      <p:cBhvr additive="base">
                                        <p:cTn dur="1000"/>
                                        <p:tgtEl>
                                          <p:spTgt spid="13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anim calcmode="lin" valueType="num">
                                      <p:cBhvr additive="base">
                                        <p:cTn dur="1000"/>
                                        <p:tgtEl>
                                          <p:spTgt spid="13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anim calcmode="lin" valueType="num">
                                      <p:cBhvr additive="base">
                                        <p:cTn dur="1000"/>
                                        <p:tgtEl>
                                          <p:spTgt spid="13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
                                            <p:txEl>
                                              <p:pRg end="4" st="4"/>
                                            </p:txEl>
                                          </p:spTgt>
                                        </p:tgtEl>
                                        <p:attrNameLst>
                                          <p:attrName>style.visibility</p:attrName>
                                        </p:attrNameLst>
                                      </p:cBhvr>
                                      <p:to>
                                        <p:strVal val="visible"/>
                                      </p:to>
                                    </p:set>
                                    <p:anim calcmode="lin" valueType="num">
                                      <p:cBhvr additive="base">
                                        <p:cTn dur="1000"/>
                                        <p:tgtEl>
                                          <p:spTgt spid="136">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