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9" r:id="rId5"/>
    <p:sldId id="341" r:id="rId6"/>
    <p:sldId id="329" r:id="rId7"/>
    <p:sldId id="336" r:id="rId8"/>
    <p:sldId id="343" r:id="rId9"/>
    <p:sldId id="342" r:id="rId10"/>
    <p:sldId id="260" r:id="rId11"/>
    <p:sldId id="262" r:id="rId12"/>
    <p:sldId id="344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78" d="100"/>
          <a:sy n="78" d="100"/>
        </p:scale>
        <p:origin x="1267" y="72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12:25:27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7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  <p:sldLayoutId id="2147483724" r:id="rId14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and Analysis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 11 / 11 / 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999" y="1889999"/>
            <a:ext cx="10787727" cy="689715"/>
          </a:xfrm>
        </p:spPr>
        <p:txBody>
          <a:bodyPr/>
          <a:lstStyle/>
          <a:p>
            <a:r>
              <a:rPr lang="en-US" sz="2000" dirty="0"/>
              <a:t>Group Id: A094                                                         Name of Student Presenting: Lakshman Sivarathan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1481744"/>
          </a:xfrm>
        </p:spPr>
        <p:txBody>
          <a:bodyPr/>
          <a:lstStyle/>
          <a:p>
            <a:r>
              <a:rPr lang="en-GB" dirty="0"/>
              <a:t>7COM1079-2024  Student Group No: </a:t>
            </a:r>
            <a:r>
              <a:rPr lang="en-US" sz="1600" dirty="0"/>
              <a:t>A094</a:t>
            </a:r>
            <a:r>
              <a:rPr lang="en-GB" dirty="0"/>
              <a:t>                   Names of Student Attendees: </a:t>
            </a:r>
          </a:p>
          <a:p>
            <a:r>
              <a:rPr lang="en-GB" dirty="0"/>
              <a:t>						</a:t>
            </a:r>
            <a:r>
              <a:rPr lang="en-GB" dirty="0" err="1"/>
              <a:t>Sathurcigan</a:t>
            </a:r>
            <a:r>
              <a:rPr lang="en-GB" dirty="0"/>
              <a:t> </a:t>
            </a:r>
            <a:r>
              <a:rPr lang="en-GB" dirty="0" err="1"/>
              <a:t>Kamalendran</a:t>
            </a:r>
            <a:r>
              <a:rPr lang="en-GB" dirty="0"/>
              <a:t>, </a:t>
            </a:r>
          </a:p>
          <a:p>
            <a:r>
              <a:rPr lang="en-GB" dirty="0"/>
              <a:t>						</a:t>
            </a:r>
            <a:r>
              <a:rPr lang="en-GB" dirty="0" err="1"/>
              <a:t>Kavindu</a:t>
            </a:r>
            <a:r>
              <a:rPr lang="en-GB" dirty="0"/>
              <a:t> </a:t>
            </a:r>
            <a:r>
              <a:rPr lang="en-GB" dirty="0" err="1"/>
              <a:t>Hashan</a:t>
            </a:r>
            <a:r>
              <a:rPr lang="en-GB" dirty="0"/>
              <a:t> </a:t>
            </a:r>
            <a:r>
              <a:rPr lang="en-GB" dirty="0" err="1"/>
              <a:t>Porambage</a:t>
            </a:r>
            <a:r>
              <a:rPr lang="en-GB" dirty="0"/>
              <a:t>, </a:t>
            </a:r>
          </a:p>
          <a:p>
            <a:r>
              <a:rPr lang="en-GB" dirty="0"/>
              <a:t>						</a:t>
            </a:r>
            <a:r>
              <a:rPr lang="en-GB" dirty="0" err="1"/>
              <a:t>Binalka</a:t>
            </a:r>
            <a:r>
              <a:rPr lang="en-GB" dirty="0"/>
              <a:t> </a:t>
            </a:r>
            <a:r>
              <a:rPr lang="en-GB" dirty="0" err="1"/>
              <a:t>Swarnathilaka</a:t>
            </a:r>
            <a:r>
              <a:rPr lang="en-GB" dirty="0"/>
              <a:t> </a:t>
            </a:r>
            <a:r>
              <a:rPr lang="en-GB" dirty="0" err="1"/>
              <a:t>Nawarathnalage</a:t>
            </a:r>
            <a:r>
              <a:rPr lang="en-GB" dirty="0"/>
              <a:t>, </a:t>
            </a:r>
          </a:p>
          <a:p>
            <a:r>
              <a:rPr lang="en-GB" dirty="0"/>
              <a:t>						Lakshman Sivarathan </a:t>
            </a:r>
          </a:p>
          <a:p>
            <a:r>
              <a:rPr lang="en-GB" dirty="0"/>
              <a:t>						</a:t>
            </a:r>
            <a:r>
              <a:rPr lang="en-GB" dirty="0" err="1"/>
              <a:t>Nipuna</a:t>
            </a:r>
            <a:r>
              <a:rPr lang="en-GB" dirty="0"/>
              <a:t> </a:t>
            </a:r>
            <a:r>
              <a:rPr lang="en-GB" dirty="0" err="1"/>
              <a:t>Nilupul</a:t>
            </a:r>
            <a:r>
              <a:rPr lang="en-GB" dirty="0"/>
              <a:t> Samarakoon </a:t>
            </a:r>
            <a:r>
              <a:rPr lang="en-GB" dirty="0" err="1"/>
              <a:t>Samarakoon</a:t>
            </a:r>
            <a:r>
              <a:rPr lang="en-GB" dirty="0"/>
              <a:t> </a:t>
            </a:r>
            <a:r>
              <a:rPr lang="en-GB" dirty="0" err="1"/>
              <a:t>Mudiyanselage</a:t>
            </a:r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4311-58F1-BD4D-8FED-50D72C3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5FDAC-2391-E828-C2FB-89A2F6C6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4" y="3045437"/>
            <a:ext cx="5913632" cy="317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578DA-5175-DC62-C44F-CC503AEEC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16" y="1005418"/>
            <a:ext cx="5883150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7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31262B9-84B0-C1A5-543C-8FA0F245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200" y="1355611"/>
            <a:ext cx="7200000" cy="360000"/>
          </a:xfrm>
        </p:spPr>
        <p:txBody>
          <a:bodyPr/>
          <a:lstStyle/>
          <a:p>
            <a:r>
              <a:rPr lang="en-US" dirty="0"/>
              <a:t>Part 1: VISUALISATION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750A5-C5AD-CEC8-7CD5-C441226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5058-8385-6382-3B48-5ADE78E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0AC96-5BAE-FDAC-4EAC-17779A2B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201" y="1715611"/>
            <a:ext cx="10683742" cy="2359086"/>
          </a:xfr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en-GB" sz="3000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3914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80636"/>
            <a:ext cx="10110240" cy="1119571"/>
          </a:xfrm>
        </p:spPr>
        <p:txBody>
          <a:bodyPr/>
          <a:lstStyle/>
          <a:p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We are using the dataset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DS051 and FIFA 2018 Statistics.csv  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answer our Research Question 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IE" sz="2400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</a:t>
            </a:r>
            <a:r>
              <a:rPr lang="en-IE" sz="2400" b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E" sz="2400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orrelation between the number of goals </a:t>
            </a:r>
            <a:r>
              <a:rPr lang="en-IE" sz="2400" b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E" sz="2400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cored and </a:t>
            </a:r>
            <a:r>
              <a:rPr lang="en-US" sz="2400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possession</a:t>
            </a:r>
            <a:r>
              <a:rPr lang="en-IE" sz="2400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during the FIFA world cup 2018?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4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b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800" y="791022"/>
            <a:ext cx="9129687" cy="230832"/>
          </a:xfrm>
        </p:spPr>
        <p:txBody>
          <a:bodyPr/>
          <a:lstStyle/>
          <a:p>
            <a:r>
              <a:rPr lang="en-GB" dirty="0"/>
              <a:t>7COM1079-2024  Student Group No: A094                    Names of Student Group Attendees: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DD890-F323-BC39-8E76-43B2265D0104}"/>
              </a:ext>
            </a:extLst>
          </p:cNvPr>
          <p:cNvSpPr txBox="1"/>
          <p:nvPr/>
        </p:nvSpPr>
        <p:spPr>
          <a:xfrm>
            <a:off x="643599" y="2687074"/>
            <a:ext cx="4860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The dataset has 128 rows and the variables we use are </a:t>
            </a:r>
            <a:r>
              <a:rPr lang="en-GB" sz="2400" b="1" dirty="0">
                <a:solidFill>
                  <a:srgbClr val="FF0000"/>
                </a:solidFill>
              </a:rPr>
              <a:t>Goal Scored </a:t>
            </a:r>
            <a:r>
              <a:rPr lang="en-GB" sz="2400" dirty="0">
                <a:solidFill>
                  <a:srgbClr val="FF0000"/>
                </a:solidFill>
              </a:rPr>
              <a:t>(dependent variable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>
                <a:solidFill>
                  <a:srgbClr val="FF0000"/>
                </a:solidFill>
              </a:rPr>
              <a:t>) and </a:t>
            </a:r>
            <a:r>
              <a:rPr lang="en-GB" sz="2400" b="1" dirty="0">
                <a:solidFill>
                  <a:srgbClr val="FF0000"/>
                </a:solidFill>
              </a:rPr>
              <a:t>Ball Possession</a:t>
            </a:r>
            <a:r>
              <a:rPr lang="en-GB" sz="2400" dirty="0">
                <a:solidFill>
                  <a:srgbClr val="FF0000"/>
                </a:solidFill>
              </a:rPr>
              <a:t> (independent variable</a:t>
            </a:r>
            <a:r>
              <a:rPr lang="en-GB" sz="2400" baseline="30000" dirty="0">
                <a:solidFill>
                  <a:srgbClr val="FF0000"/>
                </a:solidFill>
              </a:rPr>
              <a:t>4</a:t>
            </a:r>
            <a:r>
              <a:rPr lang="en-GB" sz="2400" dirty="0">
                <a:solidFill>
                  <a:srgbClr val="FF0000"/>
                </a:solidFill>
              </a:rPr>
              <a:t>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14:cNvPr>
              <p14:cNvContentPartPr/>
              <p14:nvPr/>
            </p14:nvContentPartPr>
            <p14:xfrm>
              <a:off x="11548041" y="270549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A00DAC-98CC-1D9A-E4A4-B99AD3FBA8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0041" y="2687494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74ADF1-9076-4B41-8EBE-E2A8E1BB8369}"/>
              </a:ext>
            </a:extLst>
          </p:cNvPr>
          <p:cNvCxnSpPr/>
          <p:nvPr/>
        </p:nvCxnSpPr>
        <p:spPr>
          <a:xfrm>
            <a:off x="5388809" y="3656570"/>
            <a:ext cx="631599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60F7FF2-5269-F539-7CD5-8130E5F26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00207"/>
            <a:ext cx="5450961" cy="29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3E79D-631E-3B2D-DF98-31EC38A9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48" y="1954275"/>
            <a:ext cx="6573167" cy="390579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EA660-7B39-BC91-3B96-7298CCF66DE1}"/>
              </a:ext>
            </a:extLst>
          </p:cNvPr>
          <p:cNvSpPr txBox="1"/>
          <p:nvPr/>
        </p:nvSpPr>
        <p:spPr>
          <a:xfrm>
            <a:off x="498685" y="6287311"/>
            <a:ext cx="1144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GB" dirty="0"/>
              <a:t> </a:t>
            </a:r>
            <a:r>
              <a:rPr lang="en-IE" dirty="0">
                <a:latin typeface="Calibri" panose="020F0502020204030204" pitchFamily="34" charset="0"/>
                <a:cs typeface="Times New Roman" panose="02020603050405020304" pitchFamily="18" charset="0"/>
              </a:rPr>
              <a:t>analyses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an </a:t>
            </a:r>
            <a:r>
              <a:rPr lang="en-I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en-I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 </a:t>
            </a:r>
            <a:r>
              <a:rPr lang="en-IE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 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correlates 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 </a:t>
            </a:r>
            <a:r>
              <a:rPr lang="en-I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ordinal/interval </a:t>
            </a:r>
            <a:r>
              <a:rPr lang="en-IE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8296624-D625-8A51-63F8-EC461F283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0" dirty="0">
                <a:solidFill>
                  <a:srgbClr val="FF0000"/>
                </a:solidFill>
              </a:rPr>
              <a:t>Correlation related visualizations </a:t>
            </a:r>
            <a:endParaRPr lang="en-GB" b="0" i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41CBD45-A845-C335-489D-8BB5DDD4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384874"/>
            <a:ext cx="10656467" cy="5694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sz="3600" b="0" dirty="0"/>
              <a:t>A scatterplot to include the linear trendline</a:t>
            </a:r>
            <a:br>
              <a:rPr lang="en-GB" sz="3600" b="0" dirty="0"/>
            </a:br>
            <a:r>
              <a:rPr lang="en-GB" sz="36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F48DCA0-7AAB-E50A-B504-3AF790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/>
          <a:lstStyle/>
          <a:p>
            <a:r>
              <a:rPr lang="en-GB" dirty="0"/>
              <a:t>PRE 7COM1079-2022  Student Group No:  ?????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DEC7247-9089-06CC-F121-11C4A62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EF485-FFE0-1090-CA7C-B9F6D906AB32}"/>
              </a:ext>
            </a:extLst>
          </p:cNvPr>
          <p:cNvSpPr txBox="1"/>
          <p:nvPr/>
        </p:nvSpPr>
        <p:spPr>
          <a:xfrm>
            <a:off x="498685" y="6287311"/>
            <a:ext cx="11440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GB" dirty="0"/>
              <a:t> </a:t>
            </a:r>
            <a:r>
              <a:rPr lang="en-IE" dirty="0">
                <a:latin typeface="Calibri" panose="020F0502020204030204" pitchFamily="34" charset="0"/>
                <a:cs typeface="Times New Roman" panose="02020603050405020304" pitchFamily="18" charset="0"/>
              </a:rPr>
              <a:t>analyses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an </a:t>
            </a:r>
            <a:r>
              <a:rPr lang="en-I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en-I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 </a:t>
            </a:r>
            <a:r>
              <a:rPr lang="en-IE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 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correlates </a:t>
            </a:r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 </a:t>
            </a:r>
            <a:r>
              <a:rPr lang="en-I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ordinal/interval </a:t>
            </a:r>
            <a:r>
              <a:rPr lang="en-IE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</a:t>
            </a:r>
            <a:endParaRPr lang="en-GB" dirty="0"/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6608D301-C916-B1D8-F56E-84BFB46BE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800" y="716650"/>
            <a:ext cx="10273911" cy="668224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0" dirty="0">
                <a:solidFill>
                  <a:srgbClr val="FF0000"/>
                </a:solidFill>
              </a:rPr>
              <a:t>Correlation related visualizations </a:t>
            </a:r>
            <a:endParaRPr lang="en-GB" b="0" i="1" dirty="0"/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id="{3089A8B9-19B2-5607-4EE0-0657707B4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978" y="1280179"/>
            <a:ext cx="7176911" cy="66822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dirty="0"/>
              <a:t>A histogram to include the normal curve overlay.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AEEFA-6C12-1F0D-E874-E453D677B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80" y="1948404"/>
            <a:ext cx="65731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BCDAA3-A3AD-A880-5E9C-0E1ABBC0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698171"/>
            <a:ext cx="10285200" cy="551829"/>
          </a:xfrm>
        </p:spPr>
        <p:txBody>
          <a:bodyPr/>
          <a:lstStyle/>
          <a:p>
            <a:r>
              <a:rPr lang="en-US" dirty="0"/>
              <a:t>Part 2: Analysis (building on your Visualizations)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CE03-B588-8643-02BA-1E1B7256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 (ADD VIA INSERT, HEADER &amp; FOOTER)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D585-11D8-30FD-4A30-9F1639F0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77ABE-27C8-AEF5-9AE6-21E6BE179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7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 dirty="0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546240" y="3428820"/>
            <a:ext cx="505764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 dirty="0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Spearman’s Rho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FA104-676A-06D4-B88D-BC7BF52DD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0" y="2396390"/>
            <a:ext cx="6120162" cy="36366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8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1058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701458" y="1671663"/>
            <a:ext cx="11066988" cy="5109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strike="noStrike" spc="-202" dirty="0">
                <a:solidFill>
                  <a:srgbClr val="203232"/>
                </a:solidFill>
                <a:latin typeface="Arial"/>
              </a:rPr>
              <a:t>Include a snippet of the R code you use to calculate your test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spc="-202" dirty="0">
              <a:solidFill>
                <a:srgbClr val="203232"/>
              </a:solidFill>
              <a:latin typeface="Arial"/>
            </a:endParaRPr>
          </a:p>
          <a:p>
            <a:endParaRPr lang="en-US" sz="3600" b="0" strike="noStrike" spc="-202" dirty="0">
              <a:solidFill>
                <a:srgbClr val="20323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strike="noStrike" spc="-202" dirty="0">
                <a:solidFill>
                  <a:srgbClr val="203232"/>
                </a:solidFill>
                <a:latin typeface="Arial"/>
              </a:rPr>
              <a:t>Give the value of the test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spc="-202" dirty="0">
              <a:solidFill>
                <a:srgbClr val="20323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0" strike="noStrike" spc="-202" dirty="0">
              <a:solidFill>
                <a:srgbClr val="20323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0" strike="noStrike" spc="-202" dirty="0">
              <a:solidFill>
                <a:srgbClr val="20323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strike="noStrike" spc="-202" dirty="0">
                <a:solidFill>
                  <a:srgbClr val="203232"/>
                </a:solidFill>
                <a:latin typeface="Arial"/>
              </a:rPr>
              <a:t>Tell us the p-value.  Is it &gt; or &lt; 0.05?</a:t>
            </a:r>
          </a:p>
          <a:p>
            <a:r>
              <a:rPr lang="en-US" dirty="0"/>
              <a:t>	In this case, p-value = 0.5046, which is much greater than 0.05.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40A0E-8243-7DA8-232F-69597D83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24" y="2253649"/>
            <a:ext cx="6005080" cy="784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97050-17BC-9D30-A656-A7076E28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24" y="3642398"/>
            <a:ext cx="4267570" cy="1272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415CD6-BBE8-215C-E8A0-2C165E6F1BB8}"/>
              </a:ext>
            </a:extLst>
          </p:cNvPr>
          <p:cNvSpPr txBox="1"/>
          <p:nvPr/>
        </p:nvSpPr>
        <p:spPr>
          <a:xfrm>
            <a:off x="952919" y="3672786"/>
            <a:ext cx="956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" name="TextShape 3">
            <a:extLst>
              <a:ext uri="{FF2B5EF4-FFF2-40B4-BE49-F238E27FC236}">
                <a16:creationId xmlns:a16="http://schemas.microsoft.com/office/drawing/2014/main" id="{31EB791A-67F1-A5A6-90F7-76E166D30ECB}"/>
              </a:ext>
            </a:extLst>
          </p:cNvPr>
          <p:cNvSpPr txBox="1"/>
          <p:nvPr/>
        </p:nvSpPr>
        <p:spPr>
          <a:xfrm>
            <a:off x="952919" y="265241"/>
            <a:ext cx="10815527" cy="2170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 (For ALL types of test) –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9186A-53BF-642B-1FAD-173DA49706E1}"/>
              </a:ext>
            </a:extLst>
          </p:cNvPr>
          <p:cNvSpPr txBox="1"/>
          <p:nvPr/>
        </p:nvSpPr>
        <p:spPr>
          <a:xfrm>
            <a:off x="952918" y="1612961"/>
            <a:ext cx="93756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strike="noStrike" spc="-202" dirty="0">
                <a:solidFill>
                  <a:srgbClr val="203232"/>
                </a:solidFill>
                <a:latin typeface="Arial"/>
              </a:rPr>
              <a:t> Is the result significant?</a:t>
            </a:r>
          </a:p>
          <a:p>
            <a:r>
              <a:rPr lang="en-US" dirty="0"/>
              <a:t>	This means there is no statistically significant correlation between Ball 	Possession % and Goal Scored based on our data, at the 5% significance level. 	The observed correlation (rho = 0.0595) is not strong enough to be considered 	meaningful.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strike="noStrike" spc="-202" dirty="0">
                <a:solidFill>
                  <a:srgbClr val="203232"/>
                </a:solidFill>
                <a:latin typeface="Arial"/>
              </a:rPr>
              <a:t>Do you accept or reject the null hypothesis?</a:t>
            </a:r>
          </a:p>
          <a:p>
            <a:pPr lvl="1"/>
            <a:r>
              <a:rPr lang="en-US" dirty="0"/>
              <a:t>	Therefore, we fail to reject the null hypothesis. </a:t>
            </a:r>
          </a:p>
          <a:p>
            <a:pPr lvl="1"/>
            <a:endParaRPr lang="en-US" sz="1800" spc="-202" dirty="0">
              <a:solidFill>
                <a:srgbClr val="203232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pc="-202" dirty="0">
                <a:solidFill>
                  <a:srgbClr val="203232"/>
                </a:solidFill>
                <a:latin typeface="+mj-lt"/>
              </a:rPr>
              <a:t>What does the result actually mean in the wider context of learning something useful / answering your RQ?</a:t>
            </a:r>
            <a:endParaRPr lang="en-GB" sz="2800" dirty="0">
              <a:latin typeface="+mj-lt"/>
            </a:endParaRPr>
          </a:p>
          <a:p>
            <a:pPr lvl="1"/>
            <a:r>
              <a:rPr lang="en-US" dirty="0"/>
              <a:t>	This implies that there is no correlation between ball possession and goals scored 	based on this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0" strike="noStrike" spc="-202" dirty="0">
              <a:solidFill>
                <a:srgbClr val="203232"/>
              </a:solidFill>
              <a:latin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18261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BA85F447B164191BB36C258697B67" ma:contentTypeVersion="14" ma:contentTypeDescription="Create a new document." ma:contentTypeScope="" ma:versionID="ea511d05ca7f895fe9556935b5c9af34">
  <xsd:schema xmlns:xsd="http://www.w3.org/2001/XMLSchema" xmlns:xs="http://www.w3.org/2001/XMLSchema" xmlns:p="http://schemas.microsoft.com/office/2006/metadata/properties" xmlns:ns2="4ad138b4-2b68-4b70-945d-07f8f18b1c9a" xmlns:ns3="3c474641-ec36-472f-b125-6b1b0910eaa4" targetNamespace="http://schemas.microsoft.com/office/2006/metadata/properties" ma:root="true" ma:fieldsID="662270106d7a7e100bcac2c5f8d29899" ns2:_="" ns3:_="">
    <xsd:import namespace="4ad138b4-2b68-4b70-945d-07f8f18b1c9a"/>
    <xsd:import namespace="3c474641-ec36-472f-b125-6b1b0910e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nforma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138b4-2b68-4b70-945d-07f8f18b1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formation" ma:index="12" nillable="true" ma:displayName="Information" ma:format="Dropdown" ma:internalName="Information">
      <xsd:simpleType>
        <xsd:restriction base="dms:Text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74641-ec36-472f-b125-6b1b0910ea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tion xmlns="4ad138b4-2b68-4b70-945d-07f8f18b1c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B8C57-903D-4D0E-8336-7B512F760C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138b4-2b68-4b70-945d-07f8f18b1c9a"/>
    <ds:schemaRef ds:uri="3c474641-ec36-472f-b125-6b1b0910ea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3c474641-ec36-472f-b125-6b1b0910eaa4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4ad138b4-2b68-4b70-945d-07f8f18b1c9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10132</TotalTime>
  <Words>536</Words>
  <Application>Microsoft Office PowerPoint</Application>
  <PresentationFormat>Widescreen</PresentationFormat>
  <Paragraphs>78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Herts Theme</vt:lpstr>
      <vt:lpstr>Visualization and Analysis –  Tutorial Presentation for Feedback Date:  11 / 11 / 2024 </vt:lpstr>
      <vt:lpstr>  </vt:lpstr>
      <vt:lpstr>PowerPoint Presentation</vt:lpstr>
      <vt:lpstr>A scatterplot to include the linear trendline  </vt:lpstr>
      <vt:lpstr>A histogram to include the normal curve overlay. </vt:lpstr>
      <vt:lpstr>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lakshman sivarathan</cp:lastModifiedBy>
  <cp:revision>160</cp:revision>
  <dcterms:created xsi:type="dcterms:W3CDTF">2019-10-01T08:37:56Z</dcterms:created>
  <dcterms:modified xsi:type="dcterms:W3CDTF">2024-11-20T16:52:56Z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</Properties>
</file>