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29" r:id="rId7"/>
    <p:sldId id="336" r:id="rId8"/>
    <p:sldId id="338" r:id="rId9"/>
    <p:sldId id="33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16" autoAdjust="0"/>
    <p:restoredTop sz="95827"/>
  </p:normalViewPr>
  <p:slideViewPr>
    <p:cSldViewPr snapToGrid="0" showGuides="1">
      <p:cViewPr varScale="1">
        <p:scale>
          <a:sx n="107" d="100"/>
          <a:sy n="107" d="100"/>
        </p:scale>
        <p:origin x="1256" y="168"/>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21/11/2024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be approved. I.e., did you get a confirmation email stating you have an assigned dataset (as per those listed in UH 365 </a:t>
            </a:r>
            <a:r>
              <a:rPr lang="en-GB" dirty="0" err="1">
                <a:solidFill>
                  <a:srgbClr val="FF0000"/>
                </a:solidFill>
              </a:rPr>
              <a:t>Sharepoint</a:t>
            </a:r>
            <a:r>
              <a:rPr lang="en-GB" dirty="0">
                <a:solidFill>
                  <a:srgbClr val="FF0000"/>
                </a:solidFill>
              </a:rPr>
              <a:t> LIST)?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28/10/2024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0" y="1948992"/>
            <a:ext cx="11149510" cy="360000"/>
          </a:xfrm>
        </p:spPr>
        <p:txBody>
          <a:bodyPr/>
          <a:lstStyle/>
          <a:p>
            <a:r>
              <a:rPr lang="en-US" sz="2000" dirty="0"/>
              <a:t>Group Name:   A094                                           Name of Student Presenting: </a:t>
            </a:r>
            <a:r>
              <a:rPr lang="en-GB" sz="1800" dirty="0" err="1"/>
              <a:t>Binalka</a:t>
            </a:r>
            <a:r>
              <a:rPr lang="en-GB" sz="1800" dirty="0"/>
              <a:t> </a:t>
            </a:r>
            <a:r>
              <a:rPr lang="en-GB" sz="1800" dirty="0" err="1"/>
              <a:t>Swarnathilaka</a:t>
            </a:r>
            <a:r>
              <a:rPr lang="en-GB" sz="1800" dirty="0"/>
              <a:t> 										           </a:t>
            </a:r>
            <a:r>
              <a:rPr lang="en-GB" sz="1800" dirty="0" err="1"/>
              <a:t>Nawarathnalage</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A094                Names of Student Attendees: </a:t>
            </a:r>
          </a:p>
          <a:p>
            <a:r>
              <a:rPr lang="en-GB" dirty="0"/>
              <a:t>						Sathurcigan Kamalendran, </a:t>
            </a:r>
          </a:p>
          <a:p>
            <a:r>
              <a:rPr lang="en-GB" dirty="0"/>
              <a:t>						</a:t>
            </a:r>
            <a:r>
              <a:rPr lang="en-GB" dirty="0" err="1"/>
              <a:t>Kavindu</a:t>
            </a:r>
            <a:r>
              <a:rPr lang="en-GB" dirty="0"/>
              <a:t> </a:t>
            </a:r>
            <a:r>
              <a:rPr lang="en-GB" dirty="0" err="1"/>
              <a:t>Hashan</a:t>
            </a:r>
            <a:r>
              <a:rPr lang="en-GB" dirty="0"/>
              <a:t> </a:t>
            </a:r>
            <a:r>
              <a:rPr lang="en-GB" dirty="0" err="1"/>
              <a:t>Porambage</a:t>
            </a:r>
            <a:r>
              <a:rPr lang="en-GB" dirty="0"/>
              <a:t>, </a:t>
            </a:r>
          </a:p>
          <a:p>
            <a:r>
              <a:rPr lang="en-GB" dirty="0"/>
              <a:t>						</a:t>
            </a:r>
            <a:r>
              <a:rPr lang="en-GB" dirty="0" err="1"/>
              <a:t>Binalka</a:t>
            </a:r>
            <a:r>
              <a:rPr lang="en-GB" dirty="0"/>
              <a:t> </a:t>
            </a:r>
            <a:r>
              <a:rPr lang="en-GB" dirty="0" err="1"/>
              <a:t>Swarnathilaka</a:t>
            </a:r>
            <a:r>
              <a:rPr lang="en-GB" dirty="0"/>
              <a:t> </a:t>
            </a:r>
            <a:r>
              <a:rPr lang="en-GB" dirty="0" err="1"/>
              <a:t>Nawarathnalage</a:t>
            </a:r>
            <a:r>
              <a:rPr lang="en-GB" dirty="0"/>
              <a:t>, </a:t>
            </a:r>
          </a:p>
          <a:p>
            <a:r>
              <a:rPr lang="en-GB" dirty="0"/>
              <a:t>						Lakshman </a:t>
            </a:r>
            <a:r>
              <a:rPr lang="en-GB" dirty="0" err="1"/>
              <a:t>Sivarathan</a:t>
            </a:r>
            <a:r>
              <a:rPr lang="en-GB" dirty="0"/>
              <a:t> </a:t>
            </a:r>
          </a:p>
          <a:p>
            <a:r>
              <a:rPr lang="en-GB" dirty="0"/>
              <a:t>						</a:t>
            </a:r>
            <a:r>
              <a:rPr lang="en-GB" dirty="0" err="1"/>
              <a:t>Nipuna</a:t>
            </a:r>
            <a:r>
              <a:rPr lang="en-GB" dirty="0"/>
              <a:t> </a:t>
            </a:r>
            <a:r>
              <a:rPr lang="en-GB" dirty="0" err="1"/>
              <a:t>Nilupul</a:t>
            </a:r>
            <a:r>
              <a:rPr lang="en-GB" dirty="0"/>
              <a:t> Samarakoon </a:t>
            </a:r>
            <a:r>
              <a:rPr lang="en-GB" dirty="0" err="1"/>
              <a:t>Samarakoon</a:t>
            </a:r>
            <a:r>
              <a:rPr lang="en-GB" dirty="0"/>
              <a:t> </a:t>
            </a:r>
            <a:r>
              <a:rPr lang="en-GB" dirty="0" err="1"/>
              <a:t>Mudiyanselage</a:t>
            </a:r>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 </a:t>
            </a:r>
            <a:r>
              <a:rPr lang="en-US" sz="1600" dirty="0">
                <a:solidFill>
                  <a:srgbClr val="FF0000"/>
                </a:solidFill>
              </a:rPr>
              <a:t>:   </a:t>
            </a:r>
            <a:r>
              <a:rPr lang="en-US" sz="2400" dirty="0">
                <a:solidFill>
                  <a:srgbClr val="FF0000"/>
                </a:solidFill>
              </a:rPr>
              <a:t>DS051</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7" y="791022"/>
            <a:ext cx="10902247" cy="230832"/>
          </a:xfrm>
        </p:spPr>
        <p:txBody>
          <a:bodyPr/>
          <a:lstStyle/>
          <a:p>
            <a:r>
              <a:rPr lang="en-GB" dirty="0"/>
              <a:t>7COM1079-2024  Student Group No:  A094           Names of Student Group Attendees: Sathurcigan Kamalendran, 							         </a:t>
            </a:r>
            <a:r>
              <a:rPr lang="en-GB" dirty="0" err="1"/>
              <a:t>Kavindu</a:t>
            </a:r>
            <a:r>
              <a:rPr lang="en-GB" dirty="0"/>
              <a:t> </a:t>
            </a:r>
            <a:r>
              <a:rPr lang="en-GB" dirty="0" err="1"/>
              <a:t>Hashan</a:t>
            </a:r>
            <a:r>
              <a:rPr lang="en-GB" dirty="0"/>
              <a:t> </a:t>
            </a:r>
            <a:r>
              <a:rPr lang="en-GB" dirty="0" err="1"/>
              <a:t>Porambage</a:t>
            </a:r>
            <a:r>
              <a:rPr lang="en-GB" dirty="0"/>
              <a:t>, </a:t>
            </a:r>
          </a:p>
          <a:p>
            <a:r>
              <a:rPr lang="en-GB" dirty="0"/>
              <a:t>						         </a:t>
            </a:r>
            <a:r>
              <a:rPr lang="en-GB" dirty="0" err="1"/>
              <a:t>Binalka</a:t>
            </a:r>
            <a:r>
              <a:rPr lang="en-GB" dirty="0"/>
              <a:t> </a:t>
            </a:r>
            <a:r>
              <a:rPr lang="en-GB" dirty="0" err="1"/>
              <a:t>Swarnathilaka</a:t>
            </a:r>
            <a:r>
              <a:rPr lang="en-GB" dirty="0"/>
              <a:t> </a:t>
            </a:r>
            <a:r>
              <a:rPr lang="en-GB" dirty="0" err="1"/>
              <a:t>Nawarathnalage</a:t>
            </a:r>
            <a:r>
              <a:rPr lang="en-GB" dirty="0"/>
              <a:t>, </a:t>
            </a:r>
          </a:p>
          <a:p>
            <a:r>
              <a:rPr lang="en-GB" dirty="0"/>
              <a:t>						         Lakshman </a:t>
            </a:r>
            <a:r>
              <a:rPr lang="en-GB" dirty="0" err="1"/>
              <a:t>Sivarathan</a:t>
            </a:r>
            <a:r>
              <a:rPr lang="en-GB" dirty="0"/>
              <a:t> </a:t>
            </a:r>
          </a:p>
          <a:p>
            <a:r>
              <a:rPr lang="en-GB" dirty="0"/>
              <a:t>						         </a:t>
            </a:r>
            <a:r>
              <a:rPr lang="en-GB" dirty="0" err="1"/>
              <a:t>Nipuna</a:t>
            </a:r>
            <a:r>
              <a:rPr lang="en-GB" dirty="0"/>
              <a:t> </a:t>
            </a:r>
            <a:r>
              <a:rPr lang="en-GB" dirty="0" err="1"/>
              <a:t>Nilupul</a:t>
            </a:r>
            <a:r>
              <a:rPr lang="en-GB" dirty="0"/>
              <a:t> Samarakoon </a:t>
            </a:r>
            <a:r>
              <a:rPr lang="en-GB" dirty="0" err="1"/>
              <a:t>Samarakoon</a:t>
            </a:r>
            <a:r>
              <a:rPr lang="en-GB" dirty="0"/>
              <a:t> </a:t>
            </a:r>
            <a:r>
              <a:rPr lang="en-GB" dirty="0" err="1"/>
              <a:t>Mudiyanselage</a:t>
            </a:r>
            <a:r>
              <a:rPr lang="en-GB" dirty="0"/>
              <a:t>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(one sentence):</a:t>
            </a:r>
            <a:br>
              <a:rPr lang="en-US" sz="2400" b="0" dirty="0">
                <a:latin typeface="Calibri" panose="020F0502020204030204" pitchFamily="34" charset="0"/>
                <a:cs typeface="Calibri" panose="020F0502020204030204" pitchFamily="34" charset="0"/>
              </a:rPr>
            </a:br>
            <a:r>
              <a:rPr lang="en-US" sz="2400" b="0" dirty="0">
                <a:latin typeface="Calibri" panose="020F0502020204030204" pitchFamily="34" charset="0"/>
                <a:cs typeface="Calibri" panose="020F0502020204030204" pitchFamily="34" charset="0"/>
              </a:rPr>
              <a:t>I</a:t>
            </a:r>
            <a:r>
              <a:rPr lang="en-US" sz="2200" b="0" dirty="0">
                <a:latin typeface="Calibri" panose="020F0502020204030204" pitchFamily="34" charset="0"/>
                <a:cs typeface="Calibri" panose="020F0502020204030204" pitchFamily="34" charset="0"/>
              </a:rPr>
              <a:t>ncluding metrics like "Goal Scored" as the outcome and various other variables like "Pass Accuracy %," "Ball Possession %," and "Distance Covered (Kms)," the dataset allows for an objective analysis of which factors contribute most significantly to winning or scoring goals.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panose="020F0502020204030204" pitchFamily="34" charset="0"/>
                <a:cs typeface="Calibri" panose="020F0502020204030204" pitchFamily="34" charset="0"/>
              </a:rPr>
              <a:t>Ball Possession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a:solidFill>
                  <a:srgbClr val="FF0000"/>
                </a:solidFill>
                <a:latin typeface="Calibri"/>
                <a:cs typeface="Calibri"/>
              </a:rPr>
              <a:t>Interval data.</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Goal Scored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Interval data</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A094</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br>
              <a:rPr lang="en-IE" sz="2400" b="0" dirty="0">
                <a:effectLst/>
                <a:latin typeface="Calibri" panose="020F0502020204030204" pitchFamily="34" charset="0"/>
                <a:ea typeface="Calibri" panose="020F0502020204030204" pitchFamily="34" charset="0"/>
                <a:cs typeface="Times New Roman" panose="02020603050405020304" pitchFamily="18" charset="0"/>
              </a:rPr>
            </a:br>
            <a:r>
              <a:rPr lang="en-IE" sz="2800" b="0" dirty="0">
                <a:effectLst/>
                <a:latin typeface="Calibri" panose="020F0502020204030204" pitchFamily="34" charset="0"/>
                <a:ea typeface="Calibri" panose="020F0502020204030204" pitchFamily="34" charset="0"/>
                <a:cs typeface="Times New Roman" panose="02020603050405020304" pitchFamily="18" charset="0"/>
              </a:rPr>
              <a:t>Is there a </a:t>
            </a:r>
            <a:r>
              <a:rPr lang="en-IE" sz="2800" b="0" dirty="0">
                <a:latin typeface="Calibri" panose="020F0502020204030204" pitchFamily="34" charset="0"/>
                <a:ea typeface="Calibri" panose="020F0502020204030204" pitchFamily="34" charset="0"/>
                <a:cs typeface="Times New Roman" panose="02020603050405020304" pitchFamily="18" charset="0"/>
              </a:rPr>
              <a:t>c</a:t>
            </a:r>
            <a:r>
              <a:rPr lang="en-IE" sz="2800" b="0" dirty="0">
                <a:effectLst/>
                <a:latin typeface="Calibri" panose="020F0502020204030204" pitchFamily="34" charset="0"/>
                <a:ea typeface="Calibri" panose="020F0502020204030204" pitchFamily="34" charset="0"/>
                <a:cs typeface="Times New Roman" panose="02020603050405020304" pitchFamily="18" charset="0"/>
              </a:rPr>
              <a:t>orrelation of </a:t>
            </a:r>
            <a:r>
              <a:rPr lang="en-IE" sz="28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Goal Scored</a:t>
            </a:r>
            <a:r>
              <a:rPr lang="en-IE" sz="2800" b="0" dirty="0">
                <a:effectLst/>
                <a:latin typeface="Calibri" panose="020F0502020204030204" pitchFamily="34" charset="0"/>
                <a:ea typeface="Calibri" panose="020F0502020204030204" pitchFamily="34" charset="0"/>
                <a:cs typeface="Times New Roman" panose="02020603050405020304" pitchFamily="18" charset="0"/>
              </a:rPr>
              <a:t> between </a:t>
            </a:r>
            <a:r>
              <a:rPr lang="en-US" sz="2800" b="0" dirty="0">
                <a:solidFill>
                  <a:srgbClr val="00B0F0"/>
                </a:solidFill>
                <a:latin typeface="Calibri" panose="020F0502020204030204" pitchFamily="34" charset="0"/>
                <a:cs typeface="Calibri" panose="020F0502020204030204" pitchFamily="34" charset="0"/>
              </a:rPr>
              <a:t>Ball Possession</a:t>
            </a:r>
            <a:r>
              <a:rPr lang="en-IE" sz="28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in </a:t>
            </a:r>
            <a:r>
              <a:rPr lang="en-IE" sz="2800" b="0" dirty="0">
                <a:effectLst/>
                <a:latin typeface="Calibri" panose="020F0502020204030204" pitchFamily="34" charset="0"/>
                <a:ea typeface="Calibri" panose="020F0502020204030204" pitchFamily="34" charset="0"/>
                <a:cs typeface="Times New Roman" panose="02020603050405020304" pitchFamily="18" charset="0"/>
              </a:rPr>
              <a:t>FIFA world cup 2018?</a:t>
            </a:r>
            <a:endParaRPr lang="en-GB" sz="2400"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394997"/>
            <a:ext cx="10406581" cy="1391600"/>
          </a:xfrm>
        </p:spPr>
        <p:txBody>
          <a:bodyPr vert="horz" lIns="0" tIns="0" rIns="0" bIns="0" rtlCol="0" anchor="t">
            <a:noAutofit/>
          </a:bodyPr>
          <a:lstStyle/>
          <a:p>
            <a:pPr>
              <a:lnSpc>
                <a:spcPct val="100000"/>
              </a:lnSpc>
            </a:pPr>
            <a:r>
              <a:rPr lang="en-GB" sz="4800" dirty="0">
                <a:latin typeface="Calibri"/>
                <a:cs typeface="Calibri"/>
              </a:rPr>
              <a:t>Hypotheses</a:t>
            </a:r>
            <a:endParaRPr lang="en-GB" sz="2400" b="0" dirty="0">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9" name="Title 8">
            <a:extLst>
              <a:ext uri="{FF2B5EF4-FFF2-40B4-BE49-F238E27FC236}">
                <a16:creationId xmlns:a16="http://schemas.microsoft.com/office/drawing/2014/main" id="{D1A8E56B-DFF3-4B99-A410-52B14F2E39E7}"/>
              </a:ext>
            </a:extLst>
          </p:cNvPr>
          <p:cNvSpPr>
            <a:spLocks noGrp="1"/>
          </p:cNvSpPr>
          <p:nvPr>
            <p:ph type="ctrTitle"/>
          </p:nvPr>
        </p:nvSpPr>
        <p:spPr>
          <a:xfrm>
            <a:off x="387061" y="2007503"/>
            <a:ext cx="11685319" cy="3301575"/>
          </a:xfrm>
          <a:ln>
            <a:solidFill>
              <a:schemeClr val="accent1"/>
            </a:solidFill>
          </a:ln>
        </p:spPr>
        <p:txBody>
          <a:bodyPr>
            <a:normAutofit/>
          </a:bodyPr>
          <a:lstStyle/>
          <a:p>
            <a:pPr>
              <a:lnSpc>
                <a:spcPts val="2160"/>
              </a:lnSpc>
            </a:pPr>
            <a:r>
              <a:rPr lang="en-GB" sz="2000" b="0" spc="0" dirty="0">
                <a:latin typeface="+mn-lt"/>
              </a:rPr>
              <a:t>1.  Null hypothesis (H</a:t>
            </a:r>
            <a:r>
              <a:rPr lang="en-GB" sz="2000" b="0" i="1" spc="0" baseline="-25000" dirty="0">
                <a:latin typeface="+mn-lt"/>
              </a:rPr>
              <a:t>o</a:t>
            </a:r>
            <a:r>
              <a:rPr lang="en-GB" sz="2000" b="0" spc="0" dirty="0">
                <a:latin typeface="+mn-lt"/>
              </a:rPr>
              <a:t>): there is no effect in the population - </a:t>
            </a:r>
            <a:r>
              <a:rPr lang="en-GB" sz="2000" b="0" i="1" spc="0" dirty="0">
                <a:latin typeface="+mn-lt"/>
              </a:rPr>
              <a:t>so you write something like</a:t>
            </a:r>
            <a:r>
              <a:rPr lang="en-GB" sz="2000" b="0" spc="0" dirty="0">
                <a:latin typeface="+mn-lt"/>
              </a:rPr>
              <a:t>: </a:t>
            </a:r>
            <a:br>
              <a:rPr lang="en-GB" sz="2000" b="0" spc="0" dirty="0">
                <a:latin typeface="+mn-lt"/>
              </a:rPr>
            </a:br>
            <a:r>
              <a:rPr lang="en-GB" sz="2000" b="0" spc="0" dirty="0">
                <a:solidFill>
                  <a:schemeClr val="accent2">
                    <a:lumMod val="75000"/>
                  </a:schemeClr>
                </a:solidFill>
                <a:latin typeface="+mn-lt"/>
              </a:rPr>
              <a:t>Null hypothesis (H</a:t>
            </a:r>
            <a:r>
              <a:rPr lang="en-GB" sz="2000" b="0" i="1" spc="0" baseline="-25000" dirty="0">
                <a:solidFill>
                  <a:schemeClr val="accent2">
                    <a:lumMod val="75000"/>
                  </a:schemeClr>
                </a:solidFill>
                <a:latin typeface="+mn-lt"/>
              </a:rPr>
              <a:t>o</a:t>
            </a:r>
            <a:r>
              <a:rPr lang="en-GB" sz="2000" b="0" spc="0" dirty="0">
                <a:solidFill>
                  <a:schemeClr val="accent2">
                    <a:lumMod val="75000"/>
                  </a:schemeClr>
                </a:solidFill>
                <a:latin typeface="+mn-lt"/>
              </a:rPr>
              <a:t>): there </a:t>
            </a:r>
            <a:r>
              <a:rPr lang="en-GB" sz="2000" spc="0" dirty="0">
                <a:solidFill>
                  <a:schemeClr val="accent2">
                    <a:lumMod val="75000"/>
                  </a:schemeClr>
                </a:solidFill>
                <a:latin typeface="+mn-lt"/>
              </a:rPr>
              <a:t>is no </a:t>
            </a:r>
            <a:r>
              <a:rPr lang="en-GB" sz="2000" b="0" spc="0" dirty="0">
                <a:solidFill>
                  <a:schemeClr val="accent2">
                    <a:lumMod val="75000"/>
                  </a:schemeClr>
                </a:solidFill>
                <a:latin typeface="+mn-lt"/>
              </a:rPr>
              <a:t>correlation between</a:t>
            </a:r>
            <a:r>
              <a:rPr lang="en-GB" sz="2000" spc="0" dirty="0">
                <a:solidFill>
                  <a:schemeClr val="accent2">
                    <a:lumMod val="75000"/>
                  </a:schemeClr>
                </a:solidFill>
                <a:latin typeface="+mn-lt"/>
              </a:rPr>
              <a:t> Goal Scored</a:t>
            </a:r>
            <a:r>
              <a:rPr lang="en-GB" sz="2000" b="0" spc="0" dirty="0">
                <a:solidFill>
                  <a:schemeClr val="accent2">
                    <a:lumMod val="75000"/>
                  </a:schemeClr>
                </a:solidFill>
                <a:latin typeface="+mn-lt"/>
              </a:rPr>
              <a:t> and the </a:t>
            </a:r>
            <a:r>
              <a:rPr lang="en-US" sz="2400" dirty="0">
                <a:solidFill>
                  <a:srgbClr val="00B0F0"/>
                </a:solidFill>
                <a:latin typeface="Calibri" panose="020F0502020204030204" pitchFamily="34" charset="0"/>
                <a:cs typeface="Calibri" panose="020F0502020204030204" pitchFamily="34" charset="0"/>
              </a:rPr>
              <a:t>Ball Possession </a:t>
            </a:r>
            <a:br>
              <a:rPr lang="en-GB" sz="2000" b="0" spc="0" dirty="0">
                <a:solidFill>
                  <a:schemeClr val="accent2">
                    <a:lumMod val="75000"/>
                  </a:schemeClr>
                </a:solidFill>
                <a:latin typeface="+mn-lt"/>
              </a:rPr>
            </a:br>
            <a:br>
              <a:rPr lang="en-GB" sz="2000" b="0" spc="0" dirty="0">
                <a:latin typeface="+mn-lt"/>
              </a:rPr>
            </a:br>
            <a:r>
              <a:rPr lang="en-GB" sz="2000" b="0" spc="0" dirty="0">
                <a:latin typeface="+mn-lt"/>
              </a:rPr>
              <a:t>2. Alternative hypothesis (H</a:t>
            </a:r>
            <a:r>
              <a:rPr lang="en-GB" sz="2000" b="0" spc="0" baseline="-25000" dirty="0">
                <a:latin typeface="+mn-lt"/>
              </a:rPr>
              <a:t>1</a:t>
            </a:r>
            <a:r>
              <a:rPr lang="en-GB" sz="2000" b="0" spc="0" dirty="0">
                <a:latin typeface="+mn-lt"/>
              </a:rPr>
              <a:t>); there is an effect  in the population  - </a:t>
            </a:r>
            <a:r>
              <a:rPr lang="en-GB" sz="2000" b="0" i="1" spc="0" dirty="0">
                <a:latin typeface="+mn-lt"/>
              </a:rPr>
              <a:t>so you write something like: </a:t>
            </a:r>
            <a:br>
              <a:rPr lang="en-GB" sz="2000" b="0" spc="0" dirty="0">
                <a:latin typeface="+mn-lt"/>
              </a:rPr>
            </a:br>
            <a:r>
              <a:rPr lang="en-GB" sz="2000" b="0" spc="0" dirty="0">
                <a:solidFill>
                  <a:schemeClr val="accent2">
                    <a:lumMod val="75000"/>
                  </a:schemeClr>
                </a:solidFill>
                <a:latin typeface="+mn-lt"/>
              </a:rPr>
              <a:t>Alternative hypothesis (H</a:t>
            </a:r>
            <a:r>
              <a:rPr lang="en-GB" sz="2000" b="0" spc="0" baseline="-25000" dirty="0">
                <a:solidFill>
                  <a:schemeClr val="accent2">
                    <a:lumMod val="75000"/>
                  </a:schemeClr>
                </a:solidFill>
                <a:latin typeface="+mn-lt"/>
              </a:rPr>
              <a:t>1</a:t>
            </a:r>
            <a:r>
              <a:rPr lang="en-GB" sz="2000" b="0" spc="0" dirty="0">
                <a:solidFill>
                  <a:schemeClr val="accent2">
                    <a:lumMod val="75000"/>
                  </a:schemeClr>
                </a:solidFill>
                <a:latin typeface="+mn-lt"/>
              </a:rPr>
              <a:t>); there </a:t>
            </a:r>
            <a:r>
              <a:rPr lang="en-GB" sz="2000" spc="0" dirty="0">
                <a:solidFill>
                  <a:schemeClr val="accent2">
                    <a:lumMod val="75000"/>
                  </a:schemeClr>
                </a:solidFill>
                <a:latin typeface="+mn-lt"/>
              </a:rPr>
              <a:t>is</a:t>
            </a:r>
            <a:r>
              <a:rPr lang="en-GB" sz="2000" b="0" spc="0" dirty="0">
                <a:solidFill>
                  <a:schemeClr val="accent2">
                    <a:lumMod val="75000"/>
                  </a:schemeClr>
                </a:solidFill>
                <a:latin typeface="+mn-lt"/>
              </a:rPr>
              <a:t> a correlation between</a:t>
            </a:r>
            <a:r>
              <a:rPr lang="en-GB" sz="2000" spc="0" dirty="0">
                <a:solidFill>
                  <a:schemeClr val="accent2">
                    <a:lumMod val="75000"/>
                  </a:schemeClr>
                </a:solidFill>
                <a:latin typeface="+mn-lt"/>
              </a:rPr>
              <a:t> Goal Scored</a:t>
            </a:r>
            <a:r>
              <a:rPr lang="en-GB" sz="2000" b="0" spc="0" dirty="0">
                <a:solidFill>
                  <a:schemeClr val="accent2">
                    <a:lumMod val="75000"/>
                  </a:schemeClr>
                </a:solidFill>
                <a:latin typeface="+mn-lt"/>
              </a:rPr>
              <a:t> and the </a:t>
            </a:r>
            <a:r>
              <a:rPr lang="en-US" sz="2400" dirty="0">
                <a:solidFill>
                  <a:srgbClr val="00B0F0"/>
                </a:solidFill>
                <a:latin typeface="Calibri" panose="020F0502020204030204" pitchFamily="34" charset="0"/>
                <a:cs typeface="Calibri" panose="020F0502020204030204" pitchFamily="34" charset="0"/>
              </a:rPr>
              <a:t>Ball Possession </a:t>
            </a:r>
            <a:endParaRPr lang="en-GB" sz="2000" dirty="0">
              <a:solidFill>
                <a:srgbClr val="00B0F0"/>
              </a:solidFill>
            </a:endParaRPr>
          </a:p>
        </p:txBody>
      </p:sp>
    </p:spTree>
    <p:extLst>
      <p:ext uri="{BB962C8B-B14F-4D97-AF65-F5344CB8AC3E}">
        <p14:creationId xmlns:p14="http://schemas.microsoft.com/office/powerpoint/2010/main" val="183304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6</a:t>
            </a:fld>
            <a:endParaRPr lang="en-GB" dirty="0"/>
          </a:p>
        </p:txBody>
      </p:sp>
      <p:sp>
        <p:nvSpPr>
          <p:cNvPr id="5" name="Title 4">
            <a:extLst>
              <a:ext uri="{FF2B5EF4-FFF2-40B4-BE49-F238E27FC236}">
                <a16:creationId xmlns:a16="http://schemas.microsoft.com/office/drawing/2014/main" id="{FEF2E89F-D251-B0A8-2377-FD314948D49C}"/>
              </a:ext>
            </a:extLst>
          </p:cNvPr>
          <p:cNvSpPr>
            <a:spLocks noGrp="1"/>
          </p:cNvSpPr>
          <p:nvPr>
            <p:ph type="ctrTitle"/>
          </p:nvPr>
        </p:nvSpPr>
        <p:spPr>
          <a:xfrm>
            <a:off x="703418" y="779723"/>
            <a:ext cx="10031157" cy="2160000"/>
          </a:xfrm>
        </p:spPr>
        <p:txBody>
          <a:bodyPr/>
          <a:lstStyle/>
          <a:p>
            <a:r>
              <a:rPr lang="en-US" dirty="0"/>
              <a:t>Dataset – your data?</a:t>
            </a:r>
            <a:endParaRPr lang="en-GB" dirty="0"/>
          </a:p>
        </p:txBody>
      </p:sp>
      <p:pic>
        <p:nvPicPr>
          <p:cNvPr id="17" name="Picture 16">
            <a:extLst>
              <a:ext uri="{FF2B5EF4-FFF2-40B4-BE49-F238E27FC236}">
                <a16:creationId xmlns:a16="http://schemas.microsoft.com/office/drawing/2014/main" id="{2FBDFC2B-D5A6-9CB6-1586-BAA3EB602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75" y="2057310"/>
            <a:ext cx="11668049" cy="2514690"/>
          </a:xfrm>
          <a:prstGeom prst="rect">
            <a:avLst/>
          </a:prstGeom>
        </p:spPr>
      </p:pic>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4032</TotalTime>
  <Words>846</Words>
  <Application>Microsoft Macintosh PowerPoint</Application>
  <PresentationFormat>Widescreen</PresentationFormat>
  <Paragraphs>38</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PowerPoint Presentation</vt:lpstr>
      <vt:lpstr>Research Question –  Tutorial Presentation for Feedback Date:  28/10/2024 </vt:lpstr>
      <vt:lpstr>This dataset is interesting to us because (one sentence): Including metrics like "Goal Scored" as the outcome and various other variables like "Pass Accuracy %," "Ball Possession %," and "Distance Covered (Kms)," the dataset allows for an objective analysis of which factors contribute most significantly to winning or scoring goals.  From the column headings in your dataset choose ONE independent * and ONE dependent variable .  Our  Independent variable is: Ball Possession                     This  Independent variable datatype is (select one): Interval data. Our Dependent variable is: Goal Scored                    This Dependent variable datatype is  (select one): Interval data</vt:lpstr>
      <vt:lpstr> Is there a correlation of Goal Scored between Ball Possession in FIFA world cup 2018?</vt:lpstr>
      <vt:lpstr>1.  Null hypothesis (Ho): there is no effect in the population - so you write something like:  Null hypothesis (Ho): there is no correlation between Goal Scored and the Ball Possession   2. Alternative hypothesis (H1); there is an effect  in the population  - so you write something like:  Alternative hypothesis (H1); there is a correlation between Goal Scored and the Ball Possession </vt:lpstr>
      <vt:lpstr>Dataset – your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Binalka Swarnathilaka Nawarathnalage [Student-PECS]</cp:lastModifiedBy>
  <cp:revision>240</cp:revision>
  <dcterms:created xsi:type="dcterms:W3CDTF">2019-10-01T08:37:56Z</dcterms:created>
  <dcterms:modified xsi:type="dcterms:W3CDTF">2024-11-21T11:09:10Z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