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9"/>
  </p:notesMasterIdLst>
  <p:sldIdLst>
    <p:sldId id="256" r:id="rId2"/>
    <p:sldId id="320" r:id="rId3"/>
    <p:sldId id="258" r:id="rId4"/>
    <p:sldId id="305" r:id="rId5"/>
    <p:sldId id="265" r:id="rId6"/>
    <p:sldId id="300" r:id="rId7"/>
    <p:sldId id="301" r:id="rId8"/>
    <p:sldId id="298" r:id="rId9"/>
    <p:sldId id="303" r:id="rId10"/>
    <p:sldId id="304" r:id="rId11"/>
    <p:sldId id="308" r:id="rId12"/>
    <p:sldId id="310" r:id="rId13"/>
    <p:sldId id="307" r:id="rId14"/>
    <p:sldId id="311" r:id="rId15"/>
    <p:sldId id="333" r:id="rId16"/>
    <p:sldId id="334" r:id="rId17"/>
    <p:sldId id="306" r:id="rId18"/>
    <p:sldId id="337" r:id="rId19"/>
    <p:sldId id="338" r:id="rId20"/>
    <p:sldId id="322" r:id="rId21"/>
    <p:sldId id="329" r:id="rId22"/>
    <p:sldId id="326" r:id="rId23"/>
    <p:sldId id="339" r:id="rId24"/>
    <p:sldId id="342" r:id="rId25"/>
    <p:sldId id="328" r:id="rId26"/>
    <p:sldId id="345" r:id="rId27"/>
    <p:sldId id="340" r:id="rId28"/>
    <p:sldId id="344" r:id="rId29"/>
    <p:sldId id="341" r:id="rId30"/>
    <p:sldId id="343" r:id="rId31"/>
    <p:sldId id="336" r:id="rId32"/>
    <p:sldId id="260" r:id="rId33"/>
    <p:sldId id="270" r:id="rId34"/>
    <p:sldId id="315" r:id="rId35"/>
    <p:sldId id="321" r:id="rId36"/>
    <p:sldId id="318" r:id="rId37"/>
    <p:sldId id="319" r:id="rId3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Anaheim" panose="020B0604020202020204" charset="0"/>
      <p:regular r:id="rId45"/>
    </p:embeddedFont>
    <p:embeddedFont>
      <p:font typeface="Arvo" panose="020B0604020202020204" charset="0"/>
      <p:regular r:id="rId46"/>
      <p:bold r:id="rId47"/>
      <p:italic r:id="rId48"/>
      <p:boldItalic r:id="rId49"/>
    </p:embeddedFont>
    <p:embeddedFont>
      <p:font typeface="Figtree" panose="020B0604020202020204" charset="0"/>
      <p:regular r:id="rId50"/>
      <p:bold r:id="rId51"/>
      <p:italic r:id="rId52"/>
      <p:boldItalic r:id="rId53"/>
    </p:embeddedFont>
    <p:embeddedFont>
      <p:font typeface="Bebas Neue" panose="020B0604020202020204" charset="0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9B6"/>
    <a:srgbClr val="E5E7E6"/>
    <a:srgbClr val="FF0066"/>
    <a:srgbClr val="FF6600"/>
    <a:srgbClr val="9E462A"/>
    <a:srgbClr val="F5F5F5"/>
    <a:srgbClr val="F2F2F2"/>
    <a:srgbClr val="F7F7F7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65583-51D7-4E1E-9DCA-0E6A8F7261B7}">
  <a:tblStyle styleId="{28765583-51D7-4E1E-9DCA-0E6A8F726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ysClr val="windowText" lastClr="000000"/>
                </a:solidFill>
              </a:rPr>
              <a:t>Effect of size ratio on Marker Efficiency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644871328612912"/>
          <c:y val="2.1845196788441486E-2"/>
          <c:w val="0.80370458799628519"/>
          <c:h val="0.85609998266378784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Marker Efficiency(%)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19E9-4634-ADA0-3C9B2511D7A9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19E9-4634-ADA0-3C9B2511D7A9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19E9-4634-ADA0-3C9B2511D7A9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19E9-4634-ADA0-3C9B2511D7A9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19E9-4634-ADA0-3C9B2511D7A9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19E9-4634-ADA0-3C9B2511D7A9}"/>
              </c:ext>
            </c:extLst>
          </c:dPt>
          <c:cat>
            <c:strRef>
              <c:f>Sheet1!$B$2:$B$7</c:f>
              <c:strCache>
                <c:ptCount val="6"/>
                <c:pt idx="0">
                  <c:v>1  : 1 : 1</c:v>
                </c:pt>
                <c:pt idx="1">
                  <c:v>2  : 1 : 1</c:v>
                </c:pt>
                <c:pt idx="2">
                  <c:v>1  : 2 : 1</c:v>
                </c:pt>
                <c:pt idx="3">
                  <c:v>1  : 2 : 2</c:v>
                </c:pt>
                <c:pt idx="4">
                  <c:v>2  : 2 : 1</c:v>
                </c:pt>
                <c:pt idx="5">
                  <c:v>2  : 1 : 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84</c:v>
                </c:pt>
                <c:pt idx="1">
                  <c:v>83.09</c:v>
                </c:pt>
                <c:pt idx="2">
                  <c:v>84</c:v>
                </c:pt>
                <c:pt idx="3">
                  <c:v>84.6</c:v>
                </c:pt>
                <c:pt idx="4">
                  <c:v>81.680000000000007</c:v>
                </c:pt>
                <c:pt idx="5">
                  <c:v>84.1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9E9-4634-ADA0-3C9B2511D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3073680"/>
        <c:axId val="23075640"/>
        <c:axId val="333806800"/>
      </c:bar3DChart>
      <c:catAx>
        <c:axId val="23073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Size ratio</a:t>
                </a:r>
              </a:p>
            </c:rich>
          </c:tx>
          <c:layout>
            <c:manualLayout>
              <c:xMode val="edge"/>
              <c:yMode val="edge"/>
              <c:x val="0.4550380576034434"/>
              <c:y val="0.850387107731983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75640"/>
        <c:crosses val="autoZero"/>
        <c:auto val="1"/>
        <c:lblAlgn val="ctr"/>
        <c:lblOffset val="100"/>
        <c:noMultiLvlLbl val="0"/>
      </c:catAx>
      <c:valAx>
        <c:axId val="23075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Efficiency (%)</a:t>
                </a:r>
              </a:p>
              <a:p>
                <a:pPr>
                  <a:defRPr>
                    <a:solidFill>
                      <a:sysClr val="windowText" lastClr="000000"/>
                    </a:solidFill>
                  </a:defRPr>
                </a:pPr>
                <a:endParaRPr lang="en-US">
                  <a:solidFill>
                    <a:sysClr val="windowText" lastClr="00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73680"/>
        <c:crosses val="autoZero"/>
        <c:crossBetween val="between"/>
      </c:valAx>
      <c:serAx>
        <c:axId val="333806800"/>
        <c:scaling>
          <c:orientation val="minMax"/>
        </c:scaling>
        <c:delete val="1"/>
        <c:axPos val="b"/>
        <c:majorTickMark val="none"/>
        <c:minorTickMark val="none"/>
        <c:tickLblPos val="nextTo"/>
        <c:crossAx val="23075640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724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018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531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2641a40177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2641a40177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043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2641a40177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2641a40177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298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2641a40177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2641a40177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075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589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5579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2641a40177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2641a40177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17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918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2641a4017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2641a40177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616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09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739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2641a4017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2641a40177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201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96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42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707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2641a40177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2641a40177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37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153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67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1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1230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293150" y="2058250"/>
            <a:ext cx="51375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724975" y="3962626"/>
            <a:ext cx="47058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0" y="-13125"/>
            <a:ext cx="9144000" cy="311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1592550" y="956050"/>
            <a:ext cx="5958900" cy="16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1592550" y="3270425"/>
            <a:ext cx="59589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818400" y="1355773"/>
            <a:ext cx="738000" cy="73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818400" y="2865402"/>
            <a:ext cx="738000" cy="73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 hasCustomPrompt="1"/>
          </p:nvPr>
        </p:nvSpPr>
        <p:spPr>
          <a:xfrm>
            <a:off x="3517675" y="1355773"/>
            <a:ext cx="738000" cy="73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3517675" y="2865402"/>
            <a:ext cx="738000" cy="73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 hasCustomPrompt="1"/>
          </p:nvPr>
        </p:nvSpPr>
        <p:spPr>
          <a:xfrm>
            <a:off x="6216950" y="1355773"/>
            <a:ext cx="738000" cy="73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6216950" y="2865402"/>
            <a:ext cx="738000" cy="73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720000" y="2168913"/>
            <a:ext cx="23055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3419275" y="2168913"/>
            <a:ext cx="23055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6118550" y="2168913"/>
            <a:ext cx="23055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3"/>
          </p:nvPr>
        </p:nvSpPr>
        <p:spPr>
          <a:xfrm>
            <a:off x="720000" y="3678650"/>
            <a:ext cx="23055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3419275" y="3678650"/>
            <a:ext cx="23055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5"/>
          </p:nvPr>
        </p:nvSpPr>
        <p:spPr>
          <a:xfrm>
            <a:off x="6118550" y="3678650"/>
            <a:ext cx="23055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/>
          <p:nvPr/>
        </p:nvSpPr>
        <p:spPr>
          <a:xfrm rot="5400000">
            <a:off x="4303725" y="295175"/>
            <a:ext cx="544500" cy="915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 rot="10800000">
            <a:off x="119975" y="-228600"/>
            <a:ext cx="729300" cy="729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8163900" y="2420089"/>
            <a:ext cx="980100" cy="980100"/>
          </a:xfrm>
          <a:prstGeom prst="mathPlus">
            <a:avLst>
              <a:gd name="adj1" fmla="val 235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720000" y="12863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0" y="0"/>
            <a:ext cx="9108300" cy="32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0" y="4821900"/>
            <a:ext cx="9144000" cy="32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2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720000" y="1210225"/>
            <a:ext cx="7704000" cy="32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0"/>
            <a:ext cx="567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8906575" y="0"/>
            <a:ext cx="237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937625" y="2732225"/>
            <a:ext cx="21753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2"/>
          </p:nvPr>
        </p:nvSpPr>
        <p:spPr>
          <a:xfrm>
            <a:off x="3484347" y="2732225"/>
            <a:ext cx="21753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3"/>
          </p:nvPr>
        </p:nvSpPr>
        <p:spPr>
          <a:xfrm>
            <a:off x="6031075" y="2732225"/>
            <a:ext cx="21753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4"/>
          </p:nvPr>
        </p:nvSpPr>
        <p:spPr>
          <a:xfrm>
            <a:off x="937625" y="225731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5"/>
          </p:nvPr>
        </p:nvSpPr>
        <p:spPr>
          <a:xfrm>
            <a:off x="3484350" y="225731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6"/>
          </p:nvPr>
        </p:nvSpPr>
        <p:spPr>
          <a:xfrm>
            <a:off x="6031075" y="225731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/>
          <p:nvPr/>
        </p:nvSpPr>
        <p:spPr>
          <a:xfrm rot="5400000">
            <a:off x="4303725" y="295175"/>
            <a:ext cx="544500" cy="915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19977" y="4238072"/>
            <a:ext cx="729300" cy="72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/>
          <p:nvPr/>
        </p:nvSpPr>
        <p:spPr>
          <a:xfrm rot="-5400000" flipH="1">
            <a:off x="8430775" y="77700"/>
            <a:ext cx="644100" cy="644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4439450" y="1769913"/>
            <a:ext cx="3908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2"/>
          </p:nvPr>
        </p:nvSpPr>
        <p:spPr>
          <a:xfrm>
            <a:off x="4439450" y="2887189"/>
            <a:ext cx="3908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3"/>
          </p:nvPr>
        </p:nvSpPr>
        <p:spPr>
          <a:xfrm>
            <a:off x="4439450" y="4004450"/>
            <a:ext cx="3908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4"/>
          </p:nvPr>
        </p:nvSpPr>
        <p:spPr>
          <a:xfrm>
            <a:off x="4439450" y="1321100"/>
            <a:ext cx="390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5"/>
          </p:nvPr>
        </p:nvSpPr>
        <p:spPr>
          <a:xfrm>
            <a:off x="4439450" y="2438371"/>
            <a:ext cx="390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6"/>
          </p:nvPr>
        </p:nvSpPr>
        <p:spPr>
          <a:xfrm>
            <a:off x="4439450" y="3555642"/>
            <a:ext cx="390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-6300" y="0"/>
            <a:ext cx="548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174127" y="4083361"/>
            <a:ext cx="729300" cy="729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>
            <a:off x="1690742" y="1755461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2"/>
          </p:nvPr>
        </p:nvSpPr>
        <p:spPr>
          <a:xfrm>
            <a:off x="5517294" y="1755461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3"/>
          </p:nvPr>
        </p:nvSpPr>
        <p:spPr>
          <a:xfrm>
            <a:off x="1690742" y="3416036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4"/>
          </p:nvPr>
        </p:nvSpPr>
        <p:spPr>
          <a:xfrm>
            <a:off x="5517294" y="3416036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5"/>
          </p:nvPr>
        </p:nvSpPr>
        <p:spPr>
          <a:xfrm>
            <a:off x="1690756" y="1373702"/>
            <a:ext cx="28110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6"/>
          </p:nvPr>
        </p:nvSpPr>
        <p:spPr>
          <a:xfrm>
            <a:off x="1690756" y="3034427"/>
            <a:ext cx="28110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7"/>
          </p:nvPr>
        </p:nvSpPr>
        <p:spPr>
          <a:xfrm>
            <a:off x="5517281" y="1373702"/>
            <a:ext cx="28110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8"/>
          </p:nvPr>
        </p:nvSpPr>
        <p:spPr>
          <a:xfrm>
            <a:off x="5517281" y="3034427"/>
            <a:ext cx="28110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/>
          <p:nvPr/>
        </p:nvSpPr>
        <p:spPr>
          <a:xfrm rot="5400000">
            <a:off x="4299750" y="288725"/>
            <a:ext cx="544500" cy="91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 rot="2700000">
            <a:off x="-81600" y="49465"/>
            <a:ext cx="980050" cy="980050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/>
          <p:nvPr/>
        </p:nvSpPr>
        <p:spPr>
          <a:xfrm rot="5400000">
            <a:off x="4303725" y="295175"/>
            <a:ext cx="544500" cy="915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316688" y="4281950"/>
            <a:ext cx="644100" cy="644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8311942" y="539500"/>
            <a:ext cx="729300" cy="729300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94700" y="146725"/>
            <a:ext cx="644100" cy="644100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 rot="5400000">
            <a:off x="4365800" y="-4358700"/>
            <a:ext cx="412500" cy="912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 rot="5400000">
            <a:off x="4369325" y="414150"/>
            <a:ext cx="412500" cy="9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7"/>
          <p:cNvSpPr/>
          <p:nvPr/>
        </p:nvSpPr>
        <p:spPr>
          <a:xfrm>
            <a:off x="0" y="0"/>
            <a:ext cx="412500" cy="517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7"/>
          <p:cNvSpPr/>
          <p:nvPr/>
        </p:nvSpPr>
        <p:spPr>
          <a:xfrm>
            <a:off x="8731500" y="0"/>
            <a:ext cx="412500" cy="517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6361650" y="-100"/>
            <a:ext cx="2782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1350" y="2376200"/>
            <a:ext cx="29421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96250" y="8315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/>
          <p:nvPr/>
        </p:nvSpPr>
        <p:spPr>
          <a:xfrm>
            <a:off x="0" y="0"/>
            <a:ext cx="713100" cy="53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8"/>
          <p:cNvSpPr/>
          <p:nvPr/>
        </p:nvSpPr>
        <p:spPr>
          <a:xfrm>
            <a:off x="0" y="4604000"/>
            <a:ext cx="713100" cy="53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8430775" y="0"/>
            <a:ext cx="7131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8430775" y="4604000"/>
            <a:ext cx="713100" cy="53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-6550"/>
            <a:ext cx="9144000" cy="15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063351"/>
            <a:ext cx="77040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 rot="2700000">
            <a:off x="-58620" y="293890"/>
            <a:ext cx="980050" cy="980050"/>
          </a:xfrm>
          <a:prstGeom prst="mathPlus">
            <a:avLst>
              <a:gd name="adj1" fmla="val 235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142317" y="4239350"/>
            <a:ext cx="729300" cy="72930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715375" y="445025"/>
            <a:ext cx="670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4923249" y="2802750"/>
            <a:ext cx="2505600" cy="1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1715375" y="2802750"/>
            <a:ext cx="2505600" cy="1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715375" y="2301578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4923250" y="2301578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-7075" y="0"/>
            <a:ext cx="1195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-6550" y="-6550"/>
            <a:ext cx="719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11975" y="11373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811975" y="1796400"/>
            <a:ext cx="4294800" cy="20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5643775" y="-50"/>
            <a:ext cx="3500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7"/>
          <p:cNvSpPr/>
          <p:nvPr/>
        </p:nvSpPr>
        <p:spPr>
          <a:xfrm>
            <a:off x="0" y="4259875"/>
            <a:ext cx="5648700" cy="88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0" y="0"/>
            <a:ext cx="685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8458800" y="0"/>
            <a:ext cx="685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57875" y="12540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57875" y="32184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0" y="0"/>
            <a:ext cx="1796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9" r:id="rId18"/>
    <p:sldLayoutId id="2147483673" r:id="rId19"/>
    <p:sldLayoutId id="2147483674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RatioCalculation.xlsx" TargetMode="External"/><Relationship Id="rId3" Type="http://schemas.openxmlformats.org/officeDocument/2006/relationships/hyperlink" Target="https://textilelearner.net/techniques-or-methods-of-marker-making/" TargetMode="External"/><Relationship Id="rId7" Type="http://schemas.openxmlformats.org/officeDocument/2006/relationships/hyperlink" Target="FinalModel.xlsx" TargetMode="External"/><Relationship Id="rId2" Type="http://schemas.openxmlformats.org/officeDocument/2006/relationships/hyperlink" Target="https://ejaet.com/PDF/4-10/EJAET-4-10-765-772.pdf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onlineclothingstudy.com/2013/05/how-to-calculate-size-wise-cut-quantity.html#google_vignette" TargetMode="External"/><Relationship Id="rId5" Type="http://schemas.openxmlformats.org/officeDocument/2006/relationships/hyperlink" Target="https://www.textileschool.com/193/garment-production-process/#:~:text=Apparel%20manufacturing%20process%20involves%20Product,Dyeing%20and%20Washing%2C%20QC%20etc" TargetMode="External"/><Relationship Id="rId4" Type="http://schemas.openxmlformats.org/officeDocument/2006/relationships/hyperlink" Target="https://hoshima-int.com/what-is-cutting-room-in-apparel-industry.html" TargetMode="External"/><Relationship Id="rId9" Type="http://schemas.openxmlformats.org/officeDocument/2006/relationships/hyperlink" Target="https://www.wolframalpha.com/examples/mathematics/algebra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ctrTitle"/>
          </p:nvPr>
        </p:nvSpPr>
        <p:spPr>
          <a:xfrm>
            <a:off x="3293150" y="2058250"/>
            <a:ext cx="51375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3600" dirty="0"/>
              <a:t>OPTIMIZING THE MARKER EFFICIENCY</a:t>
            </a:r>
            <a:endParaRPr sz="3600" dirty="0"/>
          </a:p>
        </p:txBody>
      </p:sp>
      <p:sp>
        <p:nvSpPr>
          <p:cNvPr id="181" name="Google Shape;181;p32"/>
          <p:cNvSpPr txBox="1">
            <a:spLocks noGrp="1"/>
          </p:cNvSpPr>
          <p:nvPr>
            <p:ph type="subTitle" idx="1"/>
          </p:nvPr>
        </p:nvSpPr>
        <p:spPr>
          <a:xfrm>
            <a:off x="3724975" y="3962626"/>
            <a:ext cx="47058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GROUP 01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32"/>
          <p:cNvSpPr/>
          <p:nvPr/>
        </p:nvSpPr>
        <p:spPr>
          <a:xfrm>
            <a:off x="2717675" y="3687250"/>
            <a:ext cx="759900" cy="75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2"/>
          <p:cNvSpPr/>
          <p:nvPr/>
        </p:nvSpPr>
        <p:spPr>
          <a:xfrm rot="2700000">
            <a:off x="292983" y="2294809"/>
            <a:ext cx="644033" cy="644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2"/>
          <p:cNvSpPr/>
          <p:nvPr/>
        </p:nvSpPr>
        <p:spPr>
          <a:xfrm>
            <a:off x="7569226" y="149050"/>
            <a:ext cx="780900" cy="780900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2"/>
          <p:cNvSpPr/>
          <p:nvPr/>
        </p:nvSpPr>
        <p:spPr>
          <a:xfrm>
            <a:off x="1927775" y="609650"/>
            <a:ext cx="715800" cy="7158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26;p53"/>
          <p:cNvSpPr/>
          <p:nvPr/>
        </p:nvSpPr>
        <p:spPr>
          <a:xfrm>
            <a:off x="8600357" y="4833258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/>
          <p:nvPr/>
        </p:nvSpPr>
        <p:spPr>
          <a:xfrm>
            <a:off x="721350" y="-7075"/>
            <a:ext cx="1450800" cy="183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721350" y="2376200"/>
            <a:ext cx="549858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400" dirty="0"/>
              <a:t>Problem Statement</a:t>
            </a:r>
            <a:endParaRPr sz="4400"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title" idx="2"/>
          </p:nvPr>
        </p:nvSpPr>
        <p:spPr>
          <a:xfrm>
            <a:off x="996250" y="831575"/>
            <a:ext cx="90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02</a:t>
            </a:r>
            <a:endParaRPr dirty="0"/>
          </a:p>
        </p:txBody>
      </p:sp>
      <p:sp>
        <p:nvSpPr>
          <p:cNvPr id="228" name="Google Shape;228;p36"/>
          <p:cNvSpPr/>
          <p:nvPr/>
        </p:nvSpPr>
        <p:spPr>
          <a:xfrm>
            <a:off x="7604618" y="1894975"/>
            <a:ext cx="744900" cy="644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6"/>
          <p:cNvSpPr/>
          <p:nvPr/>
        </p:nvSpPr>
        <p:spPr>
          <a:xfrm rot="2700000">
            <a:off x="6619000" y="3632265"/>
            <a:ext cx="980050" cy="98005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6"/>
          <p:cNvSpPr/>
          <p:nvPr/>
        </p:nvSpPr>
        <p:spPr>
          <a:xfrm rot="10800000">
            <a:off x="5990700" y="831575"/>
            <a:ext cx="729300" cy="729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26;p53"/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9140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subTitle" idx="4"/>
          </p:nvPr>
        </p:nvSpPr>
        <p:spPr>
          <a:xfrm>
            <a:off x="5291055" y="2312233"/>
            <a:ext cx="3052113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Expected Solution</a:t>
            </a:r>
            <a:endParaRPr dirty="0"/>
          </a:p>
        </p:txBody>
      </p:sp>
      <p:sp>
        <p:nvSpPr>
          <p:cNvPr id="237" name="Google Shape;237;p37"/>
          <p:cNvSpPr txBox="1">
            <a:spLocks noGrp="1"/>
          </p:cNvSpPr>
          <p:nvPr>
            <p:ph type="subTitle" idx="1"/>
          </p:nvPr>
        </p:nvSpPr>
        <p:spPr>
          <a:xfrm>
            <a:off x="5291055" y="2802750"/>
            <a:ext cx="3595109" cy="1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/>
              <a:t>Optimize lay planning , Number of Markers , Marker length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Improve Marker shapes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Optimize YY</a:t>
            </a:r>
          </a:p>
        </p:txBody>
      </p:sp>
      <p:sp>
        <p:nvSpPr>
          <p:cNvPr id="238" name="Google Shape;238;p37"/>
          <p:cNvSpPr txBox="1">
            <a:spLocks noGrp="1"/>
          </p:cNvSpPr>
          <p:nvPr>
            <p:ph type="subTitle" idx="2"/>
          </p:nvPr>
        </p:nvSpPr>
        <p:spPr>
          <a:xfrm>
            <a:off x="1715375" y="2802750"/>
            <a:ext cx="2988972" cy="1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/>
              <a:t>Current fabric utilization is around 80%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Not efficient enough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Higher fabric costs</a:t>
            </a:r>
          </a:p>
          <a:p>
            <a:pPr marL="0" lvl="0" indent="0">
              <a:lnSpc>
                <a:spcPct val="150000"/>
              </a:lnSpc>
            </a:pPr>
            <a:endParaRPr sz="1600" dirty="0"/>
          </a:p>
        </p:txBody>
      </p:sp>
      <p:sp>
        <p:nvSpPr>
          <p:cNvPr id="239" name="Google Shape;239;p37"/>
          <p:cNvSpPr txBox="1">
            <a:spLocks noGrp="1"/>
          </p:cNvSpPr>
          <p:nvPr>
            <p:ph type="subTitle" idx="3"/>
          </p:nvPr>
        </p:nvSpPr>
        <p:spPr>
          <a:xfrm>
            <a:off x="1715375" y="2301578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Problem</a:t>
            </a:r>
            <a:endParaRPr dirty="0"/>
          </a:p>
        </p:txBody>
      </p:sp>
      <p:sp>
        <p:nvSpPr>
          <p:cNvPr id="240" name="Google Shape;240;p37"/>
          <p:cNvSpPr/>
          <p:nvPr/>
        </p:nvSpPr>
        <p:spPr>
          <a:xfrm rot="2700000">
            <a:off x="7526369" y="4366084"/>
            <a:ext cx="644033" cy="6440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7"/>
          <p:cNvSpPr/>
          <p:nvPr/>
        </p:nvSpPr>
        <p:spPr>
          <a:xfrm>
            <a:off x="916575" y="4480875"/>
            <a:ext cx="791100" cy="22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7"/>
          <p:cNvSpPr/>
          <p:nvPr/>
        </p:nvSpPr>
        <p:spPr>
          <a:xfrm rot="-5400000">
            <a:off x="8110950" y="539500"/>
            <a:ext cx="729300" cy="729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7"/>
          <p:cNvSpPr/>
          <p:nvPr/>
        </p:nvSpPr>
        <p:spPr>
          <a:xfrm rot="5400000">
            <a:off x="1799999" y="1459113"/>
            <a:ext cx="791100" cy="79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7"/>
          <p:cNvSpPr/>
          <p:nvPr/>
        </p:nvSpPr>
        <p:spPr>
          <a:xfrm rot="5400000">
            <a:off x="5447982" y="1459113"/>
            <a:ext cx="791100" cy="79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953;p104"/>
          <p:cNvSpPr/>
          <p:nvPr/>
        </p:nvSpPr>
        <p:spPr>
          <a:xfrm>
            <a:off x="1997658" y="1634464"/>
            <a:ext cx="395782" cy="395829"/>
          </a:xfrm>
          <a:custGeom>
            <a:avLst/>
            <a:gdLst/>
            <a:ahLst/>
            <a:cxnLst/>
            <a:rect l="l" t="t" r="r" b="b"/>
            <a:pathLst>
              <a:path w="25197" h="25200" extrusionOk="0">
                <a:moveTo>
                  <a:pt x="13507" y="3138"/>
                </a:moveTo>
                <a:cubicBezTo>
                  <a:pt x="14213" y="3138"/>
                  <a:pt x="14788" y="3714"/>
                  <a:pt x="14788" y="4419"/>
                </a:cubicBezTo>
                <a:lnTo>
                  <a:pt x="14788" y="4660"/>
                </a:lnTo>
                <a:lnTo>
                  <a:pt x="14602" y="4660"/>
                </a:lnTo>
                <a:cubicBezTo>
                  <a:pt x="14138" y="4660"/>
                  <a:pt x="14138" y="5402"/>
                  <a:pt x="14602" y="5402"/>
                </a:cubicBezTo>
                <a:lnTo>
                  <a:pt x="15493" y="5402"/>
                </a:lnTo>
                <a:cubicBezTo>
                  <a:pt x="16161" y="5402"/>
                  <a:pt x="16699" y="5940"/>
                  <a:pt x="16699" y="6608"/>
                </a:cubicBezTo>
                <a:lnTo>
                  <a:pt x="16699" y="7165"/>
                </a:lnTo>
                <a:cubicBezTo>
                  <a:pt x="16699" y="7888"/>
                  <a:pt x="16105" y="8482"/>
                  <a:pt x="15381" y="8482"/>
                </a:cubicBezTo>
                <a:lnTo>
                  <a:pt x="9889" y="8482"/>
                </a:lnTo>
                <a:cubicBezTo>
                  <a:pt x="9166" y="8482"/>
                  <a:pt x="8572" y="7888"/>
                  <a:pt x="8572" y="7165"/>
                </a:cubicBezTo>
                <a:lnTo>
                  <a:pt x="8591" y="6608"/>
                </a:lnTo>
                <a:cubicBezTo>
                  <a:pt x="8591" y="5940"/>
                  <a:pt x="9129" y="5402"/>
                  <a:pt x="9778" y="5402"/>
                </a:cubicBezTo>
                <a:lnTo>
                  <a:pt x="12840" y="5402"/>
                </a:lnTo>
                <a:cubicBezTo>
                  <a:pt x="13303" y="5402"/>
                  <a:pt x="13303" y="4660"/>
                  <a:pt x="12840" y="4660"/>
                </a:cubicBezTo>
                <a:lnTo>
                  <a:pt x="10465" y="4660"/>
                </a:lnTo>
                <a:lnTo>
                  <a:pt x="10465" y="4419"/>
                </a:lnTo>
                <a:cubicBezTo>
                  <a:pt x="10465" y="3714"/>
                  <a:pt x="11040" y="3138"/>
                  <a:pt x="11745" y="3138"/>
                </a:cubicBezTo>
                <a:close/>
                <a:moveTo>
                  <a:pt x="16699" y="8742"/>
                </a:moveTo>
                <a:lnTo>
                  <a:pt x="16699" y="12007"/>
                </a:lnTo>
                <a:cubicBezTo>
                  <a:pt x="16699" y="14122"/>
                  <a:pt x="15085" y="15866"/>
                  <a:pt x="13006" y="16052"/>
                </a:cubicBezTo>
                <a:lnTo>
                  <a:pt x="13006" y="9206"/>
                </a:lnTo>
                <a:lnTo>
                  <a:pt x="15381" y="9206"/>
                </a:lnTo>
                <a:cubicBezTo>
                  <a:pt x="15882" y="9206"/>
                  <a:pt x="16346" y="9039"/>
                  <a:pt x="16699" y="8742"/>
                </a:cubicBezTo>
                <a:close/>
                <a:moveTo>
                  <a:pt x="7848" y="10115"/>
                </a:moveTo>
                <a:lnTo>
                  <a:pt x="7848" y="10987"/>
                </a:lnTo>
                <a:lnTo>
                  <a:pt x="2802" y="10987"/>
                </a:lnTo>
                <a:cubicBezTo>
                  <a:pt x="2598" y="10987"/>
                  <a:pt x="2431" y="11154"/>
                  <a:pt x="2431" y="11358"/>
                </a:cubicBezTo>
                <a:lnTo>
                  <a:pt x="2431" y="22063"/>
                </a:lnTo>
                <a:lnTo>
                  <a:pt x="1689" y="22063"/>
                </a:lnTo>
                <a:lnTo>
                  <a:pt x="1689" y="11376"/>
                </a:lnTo>
                <a:cubicBezTo>
                  <a:pt x="1689" y="10671"/>
                  <a:pt x="2245" y="10115"/>
                  <a:pt x="2950" y="10115"/>
                </a:cubicBezTo>
                <a:close/>
                <a:moveTo>
                  <a:pt x="22228" y="10115"/>
                </a:moveTo>
                <a:cubicBezTo>
                  <a:pt x="22933" y="10115"/>
                  <a:pt x="23489" y="10671"/>
                  <a:pt x="23489" y="11376"/>
                </a:cubicBezTo>
                <a:lnTo>
                  <a:pt x="23489" y="22063"/>
                </a:lnTo>
                <a:lnTo>
                  <a:pt x="22747" y="22063"/>
                </a:lnTo>
                <a:lnTo>
                  <a:pt x="22747" y="11358"/>
                </a:lnTo>
                <a:cubicBezTo>
                  <a:pt x="22747" y="11154"/>
                  <a:pt x="22580" y="10987"/>
                  <a:pt x="22376" y="10987"/>
                </a:cubicBezTo>
                <a:lnTo>
                  <a:pt x="17441" y="10987"/>
                </a:lnTo>
                <a:lnTo>
                  <a:pt x="17441" y="10115"/>
                </a:lnTo>
                <a:close/>
                <a:moveTo>
                  <a:pt x="8591" y="8742"/>
                </a:moveTo>
                <a:cubicBezTo>
                  <a:pt x="8943" y="9039"/>
                  <a:pt x="9388" y="9224"/>
                  <a:pt x="9889" y="9224"/>
                </a:cubicBezTo>
                <a:lnTo>
                  <a:pt x="12264" y="9224"/>
                </a:lnTo>
                <a:lnTo>
                  <a:pt x="12264" y="16052"/>
                </a:lnTo>
                <a:cubicBezTo>
                  <a:pt x="11838" y="16015"/>
                  <a:pt x="11411" y="15904"/>
                  <a:pt x="11021" y="15737"/>
                </a:cubicBezTo>
                <a:cubicBezTo>
                  <a:pt x="10965" y="15711"/>
                  <a:pt x="10910" y="15699"/>
                  <a:pt x="10860" y="15699"/>
                </a:cubicBezTo>
                <a:cubicBezTo>
                  <a:pt x="10512" y="15699"/>
                  <a:pt x="10336" y="16243"/>
                  <a:pt x="10724" y="16405"/>
                </a:cubicBezTo>
                <a:cubicBezTo>
                  <a:pt x="11318" y="16664"/>
                  <a:pt x="11967" y="16813"/>
                  <a:pt x="12635" y="16813"/>
                </a:cubicBezTo>
                <a:cubicBezTo>
                  <a:pt x="14676" y="16813"/>
                  <a:pt x="16420" y="15532"/>
                  <a:pt x="17125" y="13733"/>
                </a:cubicBezTo>
                <a:cubicBezTo>
                  <a:pt x="17868" y="14716"/>
                  <a:pt x="19037" y="15291"/>
                  <a:pt x="20298" y="15291"/>
                </a:cubicBezTo>
                <a:cubicBezTo>
                  <a:pt x="20781" y="15291"/>
                  <a:pt x="20781" y="14568"/>
                  <a:pt x="20298" y="14568"/>
                </a:cubicBezTo>
                <a:cubicBezTo>
                  <a:pt x="19111" y="14568"/>
                  <a:pt x="18016" y="13918"/>
                  <a:pt x="17441" y="12879"/>
                </a:cubicBezTo>
                <a:lnTo>
                  <a:pt x="17385" y="12768"/>
                </a:lnTo>
                <a:cubicBezTo>
                  <a:pt x="17422" y="12527"/>
                  <a:pt x="17441" y="12267"/>
                  <a:pt x="17441" y="12007"/>
                </a:cubicBezTo>
                <a:lnTo>
                  <a:pt x="17441" y="11729"/>
                </a:lnTo>
                <a:lnTo>
                  <a:pt x="22005" y="11729"/>
                </a:lnTo>
                <a:lnTo>
                  <a:pt x="22005" y="22082"/>
                </a:lnTo>
                <a:lnTo>
                  <a:pt x="3173" y="22082"/>
                </a:lnTo>
                <a:lnTo>
                  <a:pt x="3173" y="11729"/>
                </a:lnTo>
                <a:lnTo>
                  <a:pt x="7848" y="11729"/>
                </a:lnTo>
                <a:lnTo>
                  <a:pt x="7848" y="12007"/>
                </a:lnTo>
                <a:cubicBezTo>
                  <a:pt x="7848" y="12230"/>
                  <a:pt x="7867" y="12434"/>
                  <a:pt x="7886" y="12638"/>
                </a:cubicBezTo>
                <a:cubicBezTo>
                  <a:pt x="7867" y="12657"/>
                  <a:pt x="7737" y="12879"/>
                  <a:pt x="7737" y="12879"/>
                </a:cubicBezTo>
                <a:cubicBezTo>
                  <a:pt x="7162" y="13918"/>
                  <a:pt x="6067" y="14568"/>
                  <a:pt x="4880" y="14568"/>
                </a:cubicBezTo>
                <a:cubicBezTo>
                  <a:pt x="4397" y="14568"/>
                  <a:pt x="4397" y="15291"/>
                  <a:pt x="4880" y="15291"/>
                </a:cubicBezTo>
                <a:cubicBezTo>
                  <a:pt x="6179" y="15291"/>
                  <a:pt x="7385" y="14660"/>
                  <a:pt x="8127" y="13640"/>
                </a:cubicBezTo>
                <a:cubicBezTo>
                  <a:pt x="8349" y="14252"/>
                  <a:pt x="8702" y="14827"/>
                  <a:pt x="9166" y="15310"/>
                </a:cubicBezTo>
                <a:cubicBezTo>
                  <a:pt x="9245" y="15393"/>
                  <a:pt x="9334" y="15428"/>
                  <a:pt x="9420" y="15428"/>
                </a:cubicBezTo>
                <a:cubicBezTo>
                  <a:pt x="9698" y="15428"/>
                  <a:pt x="9945" y="15064"/>
                  <a:pt x="9704" y="14809"/>
                </a:cubicBezTo>
                <a:cubicBezTo>
                  <a:pt x="8980" y="14048"/>
                  <a:pt x="8591" y="13065"/>
                  <a:pt x="8591" y="12007"/>
                </a:cubicBezTo>
                <a:lnTo>
                  <a:pt x="8591" y="8742"/>
                </a:lnTo>
                <a:close/>
                <a:moveTo>
                  <a:pt x="13823" y="22843"/>
                </a:moveTo>
                <a:cubicBezTo>
                  <a:pt x="13823" y="23103"/>
                  <a:pt x="13619" y="23307"/>
                  <a:pt x="13359" y="23307"/>
                </a:cubicBezTo>
                <a:lnTo>
                  <a:pt x="11819" y="23307"/>
                </a:lnTo>
                <a:cubicBezTo>
                  <a:pt x="11559" y="23307"/>
                  <a:pt x="11355" y="23103"/>
                  <a:pt x="11355" y="22843"/>
                </a:cubicBezTo>
                <a:close/>
                <a:moveTo>
                  <a:pt x="9558" y="0"/>
                </a:moveTo>
                <a:cubicBezTo>
                  <a:pt x="9055" y="0"/>
                  <a:pt x="9070" y="748"/>
                  <a:pt x="9560" y="748"/>
                </a:cubicBezTo>
                <a:cubicBezTo>
                  <a:pt x="9576" y="748"/>
                  <a:pt x="9594" y="747"/>
                  <a:pt x="9611" y="745"/>
                </a:cubicBezTo>
                <a:cubicBezTo>
                  <a:pt x="10131" y="745"/>
                  <a:pt x="10632" y="949"/>
                  <a:pt x="10984" y="1320"/>
                </a:cubicBezTo>
                <a:cubicBezTo>
                  <a:pt x="11281" y="1617"/>
                  <a:pt x="11485" y="1988"/>
                  <a:pt x="11541" y="2396"/>
                </a:cubicBezTo>
                <a:cubicBezTo>
                  <a:pt x="10520" y="2508"/>
                  <a:pt x="9741" y="3361"/>
                  <a:pt x="9741" y="4419"/>
                </a:cubicBezTo>
                <a:lnTo>
                  <a:pt x="9741" y="4660"/>
                </a:lnTo>
                <a:cubicBezTo>
                  <a:pt x="8683" y="4678"/>
                  <a:pt x="7848" y="5550"/>
                  <a:pt x="7848" y="6608"/>
                </a:cubicBezTo>
                <a:lnTo>
                  <a:pt x="7848" y="6849"/>
                </a:lnTo>
                <a:cubicBezTo>
                  <a:pt x="7088" y="6033"/>
                  <a:pt x="6012" y="5550"/>
                  <a:pt x="4880" y="5550"/>
                </a:cubicBezTo>
                <a:cubicBezTo>
                  <a:pt x="4397" y="5550"/>
                  <a:pt x="4397" y="6274"/>
                  <a:pt x="4880" y="6274"/>
                </a:cubicBezTo>
                <a:cubicBezTo>
                  <a:pt x="6067" y="6274"/>
                  <a:pt x="7162" y="6923"/>
                  <a:pt x="7737" y="7962"/>
                </a:cubicBezTo>
                <a:lnTo>
                  <a:pt x="7830" y="8111"/>
                </a:lnTo>
                <a:cubicBezTo>
                  <a:pt x="7830" y="8129"/>
                  <a:pt x="7830" y="8148"/>
                  <a:pt x="7848" y="8148"/>
                </a:cubicBezTo>
                <a:lnTo>
                  <a:pt x="7848" y="9373"/>
                </a:lnTo>
                <a:lnTo>
                  <a:pt x="2950" y="9373"/>
                </a:lnTo>
                <a:cubicBezTo>
                  <a:pt x="1837" y="9373"/>
                  <a:pt x="946" y="10263"/>
                  <a:pt x="946" y="11376"/>
                </a:cubicBezTo>
                <a:lnTo>
                  <a:pt x="946" y="22101"/>
                </a:lnTo>
                <a:lnTo>
                  <a:pt x="353" y="22101"/>
                </a:lnTo>
                <a:cubicBezTo>
                  <a:pt x="149" y="22101"/>
                  <a:pt x="0" y="22268"/>
                  <a:pt x="0" y="22472"/>
                </a:cubicBezTo>
                <a:lnTo>
                  <a:pt x="0" y="23362"/>
                </a:lnTo>
                <a:cubicBezTo>
                  <a:pt x="0" y="24383"/>
                  <a:pt x="817" y="25199"/>
                  <a:pt x="1818" y="25199"/>
                </a:cubicBezTo>
                <a:lnTo>
                  <a:pt x="20410" y="25199"/>
                </a:lnTo>
                <a:cubicBezTo>
                  <a:pt x="20892" y="25199"/>
                  <a:pt x="20892" y="24457"/>
                  <a:pt x="20410" y="24457"/>
                </a:cubicBezTo>
                <a:lnTo>
                  <a:pt x="1818" y="24457"/>
                </a:lnTo>
                <a:cubicBezTo>
                  <a:pt x="1225" y="24457"/>
                  <a:pt x="724" y="23975"/>
                  <a:pt x="724" y="23362"/>
                </a:cubicBezTo>
                <a:lnTo>
                  <a:pt x="724" y="22843"/>
                </a:lnTo>
                <a:lnTo>
                  <a:pt x="10613" y="22843"/>
                </a:lnTo>
                <a:cubicBezTo>
                  <a:pt x="10613" y="23511"/>
                  <a:pt x="11151" y="24049"/>
                  <a:pt x="11819" y="24049"/>
                </a:cubicBezTo>
                <a:lnTo>
                  <a:pt x="13359" y="24049"/>
                </a:lnTo>
                <a:cubicBezTo>
                  <a:pt x="14027" y="24049"/>
                  <a:pt x="14565" y="23511"/>
                  <a:pt x="14565" y="22843"/>
                </a:cubicBezTo>
                <a:lnTo>
                  <a:pt x="24454" y="22843"/>
                </a:lnTo>
                <a:lnTo>
                  <a:pt x="24454" y="23362"/>
                </a:lnTo>
                <a:cubicBezTo>
                  <a:pt x="24454" y="23975"/>
                  <a:pt x="23953" y="24457"/>
                  <a:pt x="23360" y="24457"/>
                </a:cubicBezTo>
                <a:lnTo>
                  <a:pt x="22339" y="24457"/>
                </a:lnTo>
                <a:cubicBezTo>
                  <a:pt x="21857" y="24457"/>
                  <a:pt x="21857" y="25199"/>
                  <a:pt x="22339" y="25199"/>
                </a:cubicBezTo>
                <a:lnTo>
                  <a:pt x="23360" y="25199"/>
                </a:lnTo>
                <a:cubicBezTo>
                  <a:pt x="24362" y="25199"/>
                  <a:pt x="25196" y="24383"/>
                  <a:pt x="25196" y="23362"/>
                </a:cubicBezTo>
                <a:lnTo>
                  <a:pt x="25196" y="22472"/>
                </a:lnTo>
                <a:cubicBezTo>
                  <a:pt x="25178" y="22268"/>
                  <a:pt x="25029" y="22101"/>
                  <a:pt x="24825" y="22101"/>
                </a:cubicBezTo>
                <a:lnTo>
                  <a:pt x="24232" y="22101"/>
                </a:lnTo>
                <a:lnTo>
                  <a:pt x="24232" y="11376"/>
                </a:lnTo>
                <a:cubicBezTo>
                  <a:pt x="24232" y="10263"/>
                  <a:pt x="23341" y="9373"/>
                  <a:pt x="22228" y="9373"/>
                </a:cubicBezTo>
                <a:lnTo>
                  <a:pt x="17441" y="9373"/>
                </a:lnTo>
                <a:lnTo>
                  <a:pt x="17441" y="7962"/>
                </a:lnTo>
                <a:cubicBezTo>
                  <a:pt x="18016" y="6923"/>
                  <a:pt x="19111" y="6293"/>
                  <a:pt x="20298" y="6293"/>
                </a:cubicBezTo>
                <a:cubicBezTo>
                  <a:pt x="20781" y="6293"/>
                  <a:pt x="20781" y="5550"/>
                  <a:pt x="20298" y="5550"/>
                </a:cubicBezTo>
                <a:cubicBezTo>
                  <a:pt x="19204" y="5550"/>
                  <a:pt x="18183" y="5996"/>
                  <a:pt x="17441" y="6756"/>
                </a:cubicBezTo>
                <a:lnTo>
                  <a:pt x="17441" y="6608"/>
                </a:lnTo>
                <a:cubicBezTo>
                  <a:pt x="17441" y="5532"/>
                  <a:pt x="16587" y="4678"/>
                  <a:pt x="15511" y="4660"/>
                </a:cubicBezTo>
                <a:lnTo>
                  <a:pt x="15511" y="4419"/>
                </a:lnTo>
                <a:cubicBezTo>
                  <a:pt x="15511" y="3380"/>
                  <a:pt x="14751" y="2526"/>
                  <a:pt x="13749" y="2415"/>
                </a:cubicBezTo>
                <a:cubicBezTo>
                  <a:pt x="13804" y="2007"/>
                  <a:pt x="13990" y="1617"/>
                  <a:pt x="14287" y="1320"/>
                </a:cubicBezTo>
                <a:cubicBezTo>
                  <a:pt x="14658" y="949"/>
                  <a:pt x="15159" y="745"/>
                  <a:pt x="15678" y="745"/>
                </a:cubicBezTo>
                <a:cubicBezTo>
                  <a:pt x="15691" y="746"/>
                  <a:pt x="15703" y="746"/>
                  <a:pt x="15715" y="746"/>
                </a:cubicBezTo>
                <a:cubicBezTo>
                  <a:pt x="16223" y="746"/>
                  <a:pt x="16223" y="2"/>
                  <a:pt x="15715" y="2"/>
                </a:cubicBezTo>
                <a:cubicBezTo>
                  <a:pt x="15703" y="2"/>
                  <a:pt x="15691" y="2"/>
                  <a:pt x="15678" y="3"/>
                </a:cubicBezTo>
                <a:cubicBezTo>
                  <a:pt x="14955" y="3"/>
                  <a:pt x="14287" y="281"/>
                  <a:pt x="13767" y="801"/>
                </a:cubicBezTo>
                <a:cubicBezTo>
                  <a:pt x="13340" y="1246"/>
                  <a:pt x="13062" y="1803"/>
                  <a:pt x="13006" y="2396"/>
                </a:cubicBezTo>
                <a:lnTo>
                  <a:pt x="12283" y="2396"/>
                </a:lnTo>
                <a:cubicBezTo>
                  <a:pt x="12209" y="1803"/>
                  <a:pt x="11949" y="1246"/>
                  <a:pt x="11522" y="801"/>
                </a:cubicBezTo>
                <a:cubicBezTo>
                  <a:pt x="11003" y="281"/>
                  <a:pt x="10335" y="3"/>
                  <a:pt x="9611" y="3"/>
                </a:cubicBezTo>
                <a:cubicBezTo>
                  <a:pt x="9593" y="1"/>
                  <a:pt x="9575" y="0"/>
                  <a:pt x="95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949;p104"/>
          <p:cNvGrpSpPr/>
          <p:nvPr/>
        </p:nvGrpSpPr>
        <p:grpSpPr>
          <a:xfrm>
            <a:off x="5568633" y="1621598"/>
            <a:ext cx="400895" cy="395854"/>
            <a:chOff x="2629725" y="3620175"/>
            <a:chExt cx="674000" cy="665525"/>
          </a:xfrm>
        </p:grpSpPr>
        <p:sp>
          <p:nvSpPr>
            <p:cNvPr id="18" name="Google Shape;950;p104"/>
            <p:cNvSpPr/>
            <p:nvPr/>
          </p:nvSpPr>
          <p:spPr>
            <a:xfrm>
              <a:off x="2629725" y="3620175"/>
              <a:ext cx="674000" cy="665525"/>
            </a:xfrm>
            <a:custGeom>
              <a:avLst/>
              <a:gdLst/>
              <a:ahLst/>
              <a:cxnLst/>
              <a:rect l="l" t="t" r="r" b="b"/>
              <a:pathLst>
                <a:path w="26960" h="26621" extrusionOk="0">
                  <a:moveTo>
                    <a:pt x="23491" y="787"/>
                  </a:moveTo>
                  <a:cubicBezTo>
                    <a:pt x="23679" y="787"/>
                    <a:pt x="23868" y="844"/>
                    <a:pt x="24028" y="960"/>
                  </a:cubicBezTo>
                  <a:cubicBezTo>
                    <a:pt x="24232" y="1108"/>
                    <a:pt x="24362" y="1331"/>
                    <a:pt x="24399" y="1572"/>
                  </a:cubicBezTo>
                  <a:cubicBezTo>
                    <a:pt x="24455" y="1814"/>
                    <a:pt x="24380" y="2073"/>
                    <a:pt x="24250" y="2277"/>
                  </a:cubicBezTo>
                  <a:lnTo>
                    <a:pt x="23471" y="3335"/>
                  </a:lnTo>
                  <a:lnTo>
                    <a:pt x="21950" y="2240"/>
                  </a:lnTo>
                  <a:lnTo>
                    <a:pt x="22729" y="1183"/>
                  </a:lnTo>
                  <a:cubicBezTo>
                    <a:pt x="22910" y="923"/>
                    <a:pt x="23200" y="787"/>
                    <a:pt x="23491" y="787"/>
                  </a:cubicBezTo>
                  <a:close/>
                  <a:moveTo>
                    <a:pt x="21486" y="2890"/>
                  </a:moveTo>
                  <a:lnTo>
                    <a:pt x="23007" y="3984"/>
                  </a:lnTo>
                  <a:lnTo>
                    <a:pt x="17775" y="11220"/>
                  </a:lnTo>
                  <a:lnTo>
                    <a:pt x="16254" y="10126"/>
                  </a:lnTo>
                  <a:lnTo>
                    <a:pt x="21486" y="2890"/>
                  </a:lnTo>
                  <a:close/>
                  <a:moveTo>
                    <a:pt x="16087" y="10979"/>
                  </a:moveTo>
                  <a:lnTo>
                    <a:pt x="17033" y="11647"/>
                  </a:lnTo>
                  <a:lnTo>
                    <a:pt x="16068" y="12000"/>
                  </a:lnTo>
                  <a:lnTo>
                    <a:pt x="16087" y="10979"/>
                  </a:lnTo>
                  <a:close/>
                  <a:moveTo>
                    <a:pt x="18035" y="6322"/>
                  </a:moveTo>
                  <a:lnTo>
                    <a:pt x="15400" y="9977"/>
                  </a:lnTo>
                  <a:cubicBezTo>
                    <a:pt x="15345" y="10052"/>
                    <a:pt x="15326" y="10126"/>
                    <a:pt x="15326" y="10200"/>
                  </a:cubicBezTo>
                  <a:lnTo>
                    <a:pt x="15270" y="12556"/>
                  </a:lnTo>
                  <a:cubicBezTo>
                    <a:pt x="15255" y="12773"/>
                    <a:pt x="15445" y="12950"/>
                    <a:pt x="15659" y="12950"/>
                  </a:cubicBezTo>
                  <a:cubicBezTo>
                    <a:pt x="15702" y="12950"/>
                    <a:pt x="15746" y="12943"/>
                    <a:pt x="15790" y="12927"/>
                  </a:cubicBezTo>
                  <a:lnTo>
                    <a:pt x="17998" y="12148"/>
                  </a:lnTo>
                  <a:cubicBezTo>
                    <a:pt x="18072" y="12111"/>
                    <a:pt x="18146" y="12074"/>
                    <a:pt x="18183" y="12000"/>
                  </a:cubicBezTo>
                  <a:lnTo>
                    <a:pt x="20206" y="9217"/>
                  </a:lnTo>
                  <a:lnTo>
                    <a:pt x="20206" y="13985"/>
                  </a:lnTo>
                  <a:cubicBezTo>
                    <a:pt x="20206" y="15098"/>
                    <a:pt x="19297" y="16007"/>
                    <a:pt x="18165" y="16007"/>
                  </a:cubicBezTo>
                  <a:cubicBezTo>
                    <a:pt x="17664" y="16007"/>
                    <a:pt x="17664" y="16805"/>
                    <a:pt x="18165" y="16805"/>
                  </a:cubicBezTo>
                  <a:cubicBezTo>
                    <a:pt x="19723" y="16805"/>
                    <a:pt x="20985" y="15543"/>
                    <a:pt x="20985" y="13985"/>
                  </a:cubicBezTo>
                  <a:lnTo>
                    <a:pt x="20985" y="12204"/>
                  </a:lnTo>
                  <a:lnTo>
                    <a:pt x="23582" y="12204"/>
                  </a:lnTo>
                  <a:lnTo>
                    <a:pt x="23582" y="23318"/>
                  </a:lnTo>
                  <a:lnTo>
                    <a:pt x="3396" y="23318"/>
                  </a:lnTo>
                  <a:lnTo>
                    <a:pt x="3396" y="12204"/>
                  </a:lnTo>
                  <a:lnTo>
                    <a:pt x="5826" y="12204"/>
                  </a:lnTo>
                  <a:lnTo>
                    <a:pt x="5826" y="13985"/>
                  </a:lnTo>
                  <a:cubicBezTo>
                    <a:pt x="5826" y="15395"/>
                    <a:pt x="6884" y="16583"/>
                    <a:pt x="8238" y="16768"/>
                  </a:cubicBezTo>
                  <a:lnTo>
                    <a:pt x="8238" y="19774"/>
                  </a:lnTo>
                  <a:cubicBezTo>
                    <a:pt x="8238" y="19941"/>
                    <a:pt x="8350" y="20089"/>
                    <a:pt x="8480" y="20145"/>
                  </a:cubicBezTo>
                  <a:cubicBezTo>
                    <a:pt x="8535" y="20163"/>
                    <a:pt x="8591" y="20182"/>
                    <a:pt x="8647" y="20182"/>
                  </a:cubicBezTo>
                  <a:cubicBezTo>
                    <a:pt x="8739" y="20182"/>
                    <a:pt x="8851" y="20126"/>
                    <a:pt x="8925" y="20052"/>
                  </a:cubicBezTo>
                  <a:lnTo>
                    <a:pt x="12172" y="16805"/>
                  </a:lnTo>
                  <a:lnTo>
                    <a:pt x="16124" y="16805"/>
                  </a:lnTo>
                  <a:cubicBezTo>
                    <a:pt x="16625" y="16805"/>
                    <a:pt x="16625" y="16007"/>
                    <a:pt x="16124" y="16007"/>
                  </a:cubicBezTo>
                  <a:lnTo>
                    <a:pt x="12005" y="16007"/>
                  </a:lnTo>
                  <a:cubicBezTo>
                    <a:pt x="11912" y="16007"/>
                    <a:pt x="11801" y="16044"/>
                    <a:pt x="11726" y="16119"/>
                  </a:cubicBezTo>
                  <a:lnTo>
                    <a:pt x="9036" y="18828"/>
                  </a:lnTo>
                  <a:lnTo>
                    <a:pt x="9036" y="16416"/>
                  </a:lnTo>
                  <a:cubicBezTo>
                    <a:pt x="9036" y="16193"/>
                    <a:pt x="8869" y="16007"/>
                    <a:pt x="8647" y="16007"/>
                  </a:cubicBezTo>
                  <a:cubicBezTo>
                    <a:pt x="7515" y="16007"/>
                    <a:pt x="6606" y="15098"/>
                    <a:pt x="6606" y="13985"/>
                  </a:cubicBezTo>
                  <a:lnTo>
                    <a:pt x="6606" y="8345"/>
                  </a:lnTo>
                  <a:cubicBezTo>
                    <a:pt x="6606" y="7231"/>
                    <a:pt x="7515" y="6322"/>
                    <a:pt x="8647" y="6322"/>
                  </a:cubicBezTo>
                  <a:close/>
                  <a:moveTo>
                    <a:pt x="23805" y="10478"/>
                  </a:moveTo>
                  <a:cubicBezTo>
                    <a:pt x="24547" y="10478"/>
                    <a:pt x="25160" y="11091"/>
                    <a:pt x="25160" y="11833"/>
                  </a:cubicBezTo>
                  <a:lnTo>
                    <a:pt x="25160" y="23318"/>
                  </a:lnTo>
                  <a:lnTo>
                    <a:pt x="24362" y="23318"/>
                  </a:lnTo>
                  <a:lnTo>
                    <a:pt x="24362" y="11814"/>
                  </a:lnTo>
                  <a:cubicBezTo>
                    <a:pt x="24362" y="11591"/>
                    <a:pt x="24176" y="11425"/>
                    <a:pt x="23972" y="11425"/>
                  </a:cubicBezTo>
                  <a:lnTo>
                    <a:pt x="20985" y="11425"/>
                  </a:lnTo>
                  <a:lnTo>
                    <a:pt x="20985" y="10478"/>
                  </a:lnTo>
                  <a:close/>
                  <a:moveTo>
                    <a:pt x="14806" y="24097"/>
                  </a:moveTo>
                  <a:cubicBezTo>
                    <a:pt x="14806" y="24375"/>
                    <a:pt x="14584" y="24598"/>
                    <a:pt x="14306" y="24598"/>
                  </a:cubicBezTo>
                  <a:lnTo>
                    <a:pt x="12654" y="24598"/>
                  </a:lnTo>
                  <a:cubicBezTo>
                    <a:pt x="12394" y="24598"/>
                    <a:pt x="12172" y="24375"/>
                    <a:pt x="12172" y="24097"/>
                  </a:cubicBezTo>
                  <a:close/>
                  <a:moveTo>
                    <a:pt x="23469" y="0"/>
                  </a:moveTo>
                  <a:cubicBezTo>
                    <a:pt x="22937" y="0"/>
                    <a:pt x="22414" y="243"/>
                    <a:pt x="22080" y="700"/>
                  </a:cubicBezTo>
                  <a:lnTo>
                    <a:pt x="18573" y="5561"/>
                  </a:lnTo>
                  <a:cubicBezTo>
                    <a:pt x="18443" y="5543"/>
                    <a:pt x="18295" y="5524"/>
                    <a:pt x="18165" y="5524"/>
                  </a:cubicBezTo>
                  <a:lnTo>
                    <a:pt x="8628" y="5524"/>
                  </a:lnTo>
                  <a:cubicBezTo>
                    <a:pt x="7069" y="5524"/>
                    <a:pt x="5808" y="6786"/>
                    <a:pt x="5808" y="8345"/>
                  </a:cubicBezTo>
                  <a:lnTo>
                    <a:pt x="5808" y="9680"/>
                  </a:lnTo>
                  <a:lnTo>
                    <a:pt x="3155" y="9680"/>
                  </a:lnTo>
                  <a:cubicBezTo>
                    <a:pt x="1967" y="9680"/>
                    <a:pt x="1021" y="10645"/>
                    <a:pt x="1021" y="11814"/>
                  </a:cubicBezTo>
                  <a:lnTo>
                    <a:pt x="1021" y="18846"/>
                  </a:lnTo>
                  <a:cubicBezTo>
                    <a:pt x="1021" y="19097"/>
                    <a:pt x="1216" y="19222"/>
                    <a:pt x="1410" y="19222"/>
                  </a:cubicBezTo>
                  <a:cubicBezTo>
                    <a:pt x="1605" y="19222"/>
                    <a:pt x="1800" y="19097"/>
                    <a:pt x="1800" y="18846"/>
                  </a:cubicBezTo>
                  <a:lnTo>
                    <a:pt x="1800" y="11814"/>
                  </a:lnTo>
                  <a:cubicBezTo>
                    <a:pt x="1800" y="11072"/>
                    <a:pt x="2412" y="10478"/>
                    <a:pt x="3155" y="10478"/>
                  </a:cubicBezTo>
                  <a:lnTo>
                    <a:pt x="5808" y="10478"/>
                  </a:lnTo>
                  <a:lnTo>
                    <a:pt x="5808" y="11425"/>
                  </a:lnTo>
                  <a:lnTo>
                    <a:pt x="3006" y="11425"/>
                  </a:lnTo>
                  <a:cubicBezTo>
                    <a:pt x="2783" y="11425"/>
                    <a:pt x="2598" y="11591"/>
                    <a:pt x="2598" y="11814"/>
                  </a:cubicBezTo>
                  <a:lnTo>
                    <a:pt x="2598" y="23299"/>
                  </a:lnTo>
                  <a:lnTo>
                    <a:pt x="1819" y="23299"/>
                  </a:lnTo>
                  <a:lnTo>
                    <a:pt x="1819" y="20961"/>
                  </a:lnTo>
                  <a:cubicBezTo>
                    <a:pt x="1819" y="20702"/>
                    <a:pt x="1619" y="20572"/>
                    <a:pt x="1420" y="20572"/>
                  </a:cubicBezTo>
                  <a:cubicBezTo>
                    <a:pt x="1220" y="20572"/>
                    <a:pt x="1021" y="20702"/>
                    <a:pt x="1021" y="20961"/>
                  </a:cubicBezTo>
                  <a:lnTo>
                    <a:pt x="1021" y="23318"/>
                  </a:lnTo>
                  <a:lnTo>
                    <a:pt x="390" y="23318"/>
                  </a:lnTo>
                  <a:cubicBezTo>
                    <a:pt x="167" y="23318"/>
                    <a:pt x="0" y="23485"/>
                    <a:pt x="0" y="23707"/>
                  </a:cubicBezTo>
                  <a:lnTo>
                    <a:pt x="0" y="24672"/>
                  </a:lnTo>
                  <a:cubicBezTo>
                    <a:pt x="0" y="25748"/>
                    <a:pt x="872" y="26620"/>
                    <a:pt x="1949" y="26620"/>
                  </a:cubicBezTo>
                  <a:lnTo>
                    <a:pt x="21597" y="26620"/>
                  </a:lnTo>
                  <a:cubicBezTo>
                    <a:pt x="22098" y="26620"/>
                    <a:pt x="22098" y="25841"/>
                    <a:pt x="21597" y="25841"/>
                  </a:cubicBezTo>
                  <a:lnTo>
                    <a:pt x="1949" y="25841"/>
                  </a:lnTo>
                  <a:cubicBezTo>
                    <a:pt x="1299" y="25841"/>
                    <a:pt x="780" y="25321"/>
                    <a:pt x="780" y="24672"/>
                  </a:cubicBezTo>
                  <a:lnTo>
                    <a:pt x="780" y="24097"/>
                  </a:lnTo>
                  <a:lnTo>
                    <a:pt x="11374" y="24097"/>
                  </a:lnTo>
                  <a:cubicBezTo>
                    <a:pt x="11374" y="24820"/>
                    <a:pt x="11949" y="25396"/>
                    <a:pt x="12654" y="25396"/>
                  </a:cubicBezTo>
                  <a:lnTo>
                    <a:pt x="14306" y="25396"/>
                  </a:lnTo>
                  <a:cubicBezTo>
                    <a:pt x="15011" y="25396"/>
                    <a:pt x="15586" y="24802"/>
                    <a:pt x="15586" y="24097"/>
                  </a:cubicBezTo>
                  <a:lnTo>
                    <a:pt x="26180" y="24097"/>
                  </a:lnTo>
                  <a:lnTo>
                    <a:pt x="26180" y="24672"/>
                  </a:lnTo>
                  <a:cubicBezTo>
                    <a:pt x="26180" y="25321"/>
                    <a:pt x="25642" y="25841"/>
                    <a:pt x="25011" y="25841"/>
                  </a:cubicBezTo>
                  <a:lnTo>
                    <a:pt x="23805" y="25841"/>
                  </a:lnTo>
                  <a:cubicBezTo>
                    <a:pt x="23286" y="25841"/>
                    <a:pt x="23286" y="26620"/>
                    <a:pt x="23805" y="26620"/>
                  </a:cubicBezTo>
                  <a:lnTo>
                    <a:pt x="25011" y="26620"/>
                  </a:lnTo>
                  <a:cubicBezTo>
                    <a:pt x="26087" y="26620"/>
                    <a:pt x="26959" y="25748"/>
                    <a:pt x="26959" y="24672"/>
                  </a:cubicBezTo>
                  <a:lnTo>
                    <a:pt x="26959" y="23707"/>
                  </a:lnTo>
                  <a:cubicBezTo>
                    <a:pt x="26959" y="23485"/>
                    <a:pt x="26792" y="23318"/>
                    <a:pt x="26570" y="23318"/>
                  </a:cubicBezTo>
                  <a:lnTo>
                    <a:pt x="25939" y="23318"/>
                  </a:lnTo>
                  <a:lnTo>
                    <a:pt x="25939" y="11833"/>
                  </a:lnTo>
                  <a:cubicBezTo>
                    <a:pt x="25939" y="10645"/>
                    <a:pt x="24974" y="9699"/>
                    <a:pt x="23805" y="9699"/>
                  </a:cubicBezTo>
                  <a:lnTo>
                    <a:pt x="20985" y="9699"/>
                  </a:lnTo>
                  <a:lnTo>
                    <a:pt x="20985" y="8122"/>
                  </a:lnTo>
                  <a:lnTo>
                    <a:pt x="23601" y="4504"/>
                  </a:lnTo>
                  <a:cubicBezTo>
                    <a:pt x="23675" y="4615"/>
                    <a:pt x="23731" y="4745"/>
                    <a:pt x="23749" y="4894"/>
                  </a:cubicBezTo>
                  <a:cubicBezTo>
                    <a:pt x="23805" y="5172"/>
                    <a:pt x="23731" y="5432"/>
                    <a:pt x="23582" y="5654"/>
                  </a:cubicBezTo>
                  <a:lnTo>
                    <a:pt x="21876" y="7992"/>
                  </a:lnTo>
                  <a:cubicBezTo>
                    <a:pt x="21673" y="8288"/>
                    <a:pt x="21951" y="8614"/>
                    <a:pt x="22231" y="8614"/>
                  </a:cubicBezTo>
                  <a:cubicBezTo>
                    <a:pt x="22337" y="8614"/>
                    <a:pt x="22444" y="8568"/>
                    <a:pt x="22525" y="8456"/>
                  </a:cubicBezTo>
                  <a:lnTo>
                    <a:pt x="24213" y="6118"/>
                  </a:lnTo>
                  <a:cubicBezTo>
                    <a:pt x="24492" y="5728"/>
                    <a:pt x="24603" y="5246"/>
                    <a:pt x="24529" y="4764"/>
                  </a:cubicBezTo>
                  <a:cubicBezTo>
                    <a:pt x="24473" y="4411"/>
                    <a:pt x="24325" y="4096"/>
                    <a:pt x="24083" y="3836"/>
                  </a:cubicBezTo>
                  <a:lnTo>
                    <a:pt x="24881" y="2741"/>
                  </a:lnTo>
                  <a:cubicBezTo>
                    <a:pt x="25141" y="2352"/>
                    <a:pt x="25252" y="1906"/>
                    <a:pt x="25178" y="1442"/>
                  </a:cubicBezTo>
                  <a:cubicBezTo>
                    <a:pt x="25104" y="997"/>
                    <a:pt x="24863" y="589"/>
                    <a:pt x="24492" y="329"/>
                  </a:cubicBezTo>
                  <a:cubicBezTo>
                    <a:pt x="24181" y="107"/>
                    <a:pt x="23823" y="0"/>
                    <a:pt x="234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51;p104"/>
            <p:cNvSpPr/>
            <p:nvPr/>
          </p:nvSpPr>
          <p:spPr>
            <a:xfrm>
              <a:off x="2851450" y="3924325"/>
              <a:ext cx="128975" cy="19975"/>
            </a:xfrm>
            <a:custGeom>
              <a:avLst/>
              <a:gdLst/>
              <a:ahLst/>
              <a:cxnLst/>
              <a:rect l="l" t="t" r="r" b="b"/>
              <a:pathLst>
                <a:path w="5159" h="799" extrusionOk="0">
                  <a:moveTo>
                    <a:pt x="408" y="1"/>
                  </a:moveTo>
                  <a:cubicBezTo>
                    <a:pt x="186" y="1"/>
                    <a:pt x="0" y="186"/>
                    <a:pt x="0" y="390"/>
                  </a:cubicBezTo>
                  <a:cubicBezTo>
                    <a:pt x="0" y="613"/>
                    <a:pt x="186" y="798"/>
                    <a:pt x="408" y="798"/>
                  </a:cubicBezTo>
                  <a:lnTo>
                    <a:pt x="4769" y="798"/>
                  </a:lnTo>
                  <a:cubicBezTo>
                    <a:pt x="4991" y="798"/>
                    <a:pt x="5158" y="613"/>
                    <a:pt x="5158" y="390"/>
                  </a:cubicBezTo>
                  <a:cubicBezTo>
                    <a:pt x="5158" y="186"/>
                    <a:pt x="4991" y="1"/>
                    <a:pt x="47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52;p104"/>
            <p:cNvSpPr/>
            <p:nvPr/>
          </p:nvSpPr>
          <p:spPr>
            <a:xfrm>
              <a:off x="2851450" y="3854300"/>
              <a:ext cx="128975" cy="19950"/>
            </a:xfrm>
            <a:custGeom>
              <a:avLst/>
              <a:gdLst/>
              <a:ahLst/>
              <a:cxnLst/>
              <a:rect l="l" t="t" r="r" b="b"/>
              <a:pathLst>
                <a:path w="5159" h="798" extrusionOk="0">
                  <a:moveTo>
                    <a:pt x="408" y="0"/>
                  </a:moveTo>
                  <a:cubicBezTo>
                    <a:pt x="186" y="0"/>
                    <a:pt x="0" y="186"/>
                    <a:pt x="0" y="408"/>
                  </a:cubicBezTo>
                  <a:cubicBezTo>
                    <a:pt x="0" y="631"/>
                    <a:pt x="186" y="798"/>
                    <a:pt x="408" y="798"/>
                  </a:cubicBezTo>
                  <a:lnTo>
                    <a:pt x="4769" y="798"/>
                  </a:lnTo>
                  <a:cubicBezTo>
                    <a:pt x="4991" y="798"/>
                    <a:pt x="5158" y="631"/>
                    <a:pt x="5158" y="408"/>
                  </a:cubicBezTo>
                  <a:cubicBezTo>
                    <a:pt x="5158" y="186"/>
                    <a:pt x="4991" y="0"/>
                    <a:pt x="47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826;p53"/>
          <p:cNvSpPr/>
          <p:nvPr/>
        </p:nvSpPr>
        <p:spPr>
          <a:xfrm>
            <a:off x="8614342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4716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811974" y="1137300"/>
            <a:ext cx="723887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Dimentions to Improve Marker 			Efficiency</a:t>
            </a:r>
            <a:endParaRPr dirty="0"/>
          </a:p>
        </p:txBody>
      </p:sp>
      <p:sp>
        <p:nvSpPr>
          <p:cNvPr id="217" name="Google Shape;217;p35"/>
          <p:cNvSpPr txBox="1">
            <a:spLocks noGrp="1"/>
          </p:cNvSpPr>
          <p:nvPr>
            <p:ph type="subTitle" idx="1"/>
          </p:nvPr>
        </p:nvSpPr>
        <p:spPr>
          <a:xfrm>
            <a:off x="1630122" y="1985648"/>
            <a:ext cx="2625619" cy="755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Find the optimal combination of size ratios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20" name="Google Shape;220;p35"/>
          <p:cNvSpPr/>
          <p:nvPr/>
        </p:nvSpPr>
        <p:spPr>
          <a:xfrm rot="10800000">
            <a:off x="348575" y="0"/>
            <a:ext cx="729300" cy="729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9;p36"/>
          <p:cNvSpPr/>
          <p:nvPr/>
        </p:nvSpPr>
        <p:spPr>
          <a:xfrm rot="2700000">
            <a:off x="4970925" y="1834231"/>
            <a:ext cx="980050" cy="98005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9;p36"/>
          <p:cNvSpPr/>
          <p:nvPr/>
        </p:nvSpPr>
        <p:spPr>
          <a:xfrm rot="2700000">
            <a:off x="507897" y="1873604"/>
            <a:ext cx="980050" cy="98005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17;p35"/>
          <p:cNvSpPr txBox="1">
            <a:spLocks/>
          </p:cNvSpPr>
          <p:nvPr/>
        </p:nvSpPr>
        <p:spPr>
          <a:xfrm>
            <a:off x="6032351" y="1985648"/>
            <a:ext cx="3042898" cy="75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lvl="0" indent="0">
              <a:buNone/>
            </a:pPr>
            <a:r>
              <a:rPr lang="en-US" sz="1600" dirty="0"/>
              <a:t>Smooth the sharp edges of pattern shapes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3654" y="2955256"/>
            <a:ext cx="2500850" cy="1875638"/>
          </a:xfrm>
          <a:prstGeom prst="rect">
            <a:avLst/>
          </a:prstGeom>
        </p:spPr>
      </p:pic>
      <p:sp>
        <p:nvSpPr>
          <p:cNvPr id="13" name="Google Shape;826;p53"/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536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/>
          <p:nvPr/>
        </p:nvSpPr>
        <p:spPr>
          <a:xfrm>
            <a:off x="721350" y="-7075"/>
            <a:ext cx="1450800" cy="183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721350" y="2376200"/>
            <a:ext cx="4373164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400" dirty="0"/>
              <a:t>Our Approach</a:t>
            </a:r>
            <a:endParaRPr sz="4400"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title" idx="2"/>
          </p:nvPr>
        </p:nvSpPr>
        <p:spPr>
          <a:xfrm>
            <a:off x="996249" y="831575"/>
            <a:ext cx="101130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03</a:t>
            </a:r>
            <a:endParaRPr dirty="0"/>
          </a:p>
        </p:txBody>
      </p:sp>
      <p:sp>
        <p:nvSpPr>
          <p:cNvPr id="228" name="Google Shape;228;p36"/>
          <p:cNvSpPr/>
          <p:nvPr/>
        </p:nvSpPr>
        <p:spPr>
          <a:xfrm>
            <a:off x="7604618" y="1894975"/>
            <a:ext cx="744900" cy="644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6"/>
          <p:cNvSpPr/>
          <p:nvPr/>
        </p:nvSpPr>
        <p:spPr>
          <a:xfrm rot="2700000">
            <a:off x="6619000" y="3632265"/>
            <a:ext cx="980050" cy="98005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6"/>
          <p:cNvSpPr/>
          <p:nvPr/>
        </p:nvSpPr>
        <p:spPr>
          <a:xfrm rot="10800000">
            <a:off x="5990700" y="831575"/>
            <a:ext cx="729300" cy="729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26;p53"/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05578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918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Effect of the ratio on marker efficiency</a:t>
            </a:r>
            <a:endParaRPr dirty="0"/>
          </a:p>
        </p:txBody>
      </p:sp>
      <p:sp>
        <p:nvSpPr>
          <p:cNvPr id="472" name="Google Shape;472;p47"/>
          <p:cNvSpPr/>
          <p:nvPr/>
        </p:nvSpPr>
        <p:spPr>
          <a:xfrm>
            <a:off x="348577" y="2207100"/>
            <a:ext cx="729300" cy="729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7"/>
          <p:cNvSpPr/>
          <p:nvPr/>
        </p:nvSpPr>
        <p:spPr>
          <a:xfrm rot="2700000">
            <a:off x="7945258" y="3983134"/>
            <a:ext cx="644033" cy="6440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7"/>
          <p:cNvSpPr/>
          <p:nvPr/>
        </p:nvSpPr>
        <p:spPr>
          <a:xfrm>
            <a:off x="7318992" y="1089375"/>
            <a:ext cx="729300" cy="729300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38;p37"/>
          <p:cNvSpPr txBox="1">
            <a:spLocks/>
          </p:cNvSpPr>
          <p:nvPr/>
        </p:nvSpPr>
        <p:spPr>
          <a:xfrm>
            <a:off x="1803387" y="2154000"/>
            <a:ext cx="6739033" cy="1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Figtree" panose="020B0604020202020204" charset="0"/>
              </a:rPr>
              <a:t>Evaluate the efficiency of manual markers and computerized markers</a:t>
            </a:r>
          </a:p>
          <a:p>
            <a:pPr marL="0" indent="0">
              <a:buNone/>
            </a:pPr>
            <a:endParaRPr lang="en-US" sz="2000" dirty="0">
              <a:latin typeface="Figtree" panose="020B060402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Figtree" panose="020B0604020202020204" charset="0"/>
              </a:rPr>
              <a:t>For various size ratios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Figtree" panose="020B0604020202020204" charset="0"/>
              </a:rPr>
              <a:t>Same pattern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Figtree" panose="020B0604020202020204" charset="0"/>
              </a:rPr>
              <a:t>Constant width (Assumption)</a:t>
            </a:r>
          </a:p>
          <a:p>
            <a:endParaRPr lang="de-DE" sz="1800" dirty="0">
              <a:latin typeface="Figtree" panose="020B0604020202020204" charset="0"/>
            </a:endParaRPr>
          </a:p>
        </p:txBody>
      </p:sp>
      <p:sp>
        <p:nvSpPr>
          <p:cNvPr id="18" name="Google Shape;826;p53"/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8722675" y="4789999"/>
            <a:ext cx="440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75293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"/>
          <p:cNvSpPr txBox="1">
            <a:spLocks noGrp="1"/>
          </p:cNvSpPr>
          <p:nvPr>
            <p:ph type="title"/>
          </p:nvPr>
        </p:nvSpPr>
        <p:spPr>
          <a:xfrm>
            <a:off x="1285874" y="445025"/>
            <a:ext cx="65259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Visual representation (Example)</a:t>
            </a:r>
            <a:endParaRPr dirty="0"/>
          </a:p>
        </p:txBody>
      </p:sp>
      <p:sp>
        <p:nvSpPr>
          <p:cNvPr id="472" name="Google Shape;472;p47"/>
          <p:cNvSpPr/>
          <p:nvPr/>
        </p:nvSpPr>
        <p:spPr>
          <a:xfrm>
            <a:off x="348577" y="2207100"/>
            <a:ext cx="729300" cy="729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7"/>
          <p:cNvSpPr/>
          <p:nvPr/>
        </p:nvSpPr>
        <p:spPr>
          <a:xfrm rot="2700000">
            <a:off x="7945258" y="3983134"/>
            <a:ext cx="644033" cy="6440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7"/>
          <p:cNvSpPr/>
          <p:nvPr/>
        </p:nvSpPr>
        <p:spPr>
          <a:xfrm>
            <a:off x="7318992" y="1089375"/>
            <a:ext cx="729300" cy="729300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26;p53"/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8710863" y="4807744"/>
            <a:ext cx="440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ECB059DC-6884-4685-B1DC-2A2E362E0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58866"/>
              </p:ext>
            </p:extLst>
          </p:nvPr>
        </p:nvGraphicFramePr>
        <p:xfrm>
          <a:off x="1823418" y="1671638"/>
          <a:ext cx="5834680" cy="2943426"/>
        </p:xfrm>
        <a:graphic>
          <a:graphicData uri="http://schemas.openxmlformats.org/drawingml/2006/table">
            <a:tbl>
              <a:tblPr firstRow="1" bandRow="1"/>
              <a:tblGrid>
                <a:gridCol w="13283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83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83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495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27202">
                <a:tc>
                  <a:txBody>
                    <a:bodyPr/>
                    <a:lstStyle/>
                    <a:p>
                      <a:r>
                        <a:rPr lang="en-US" dirty="0">
                          <a:latin typeface="Figtree" panose="020B0604020202020204" charset="0"/>
                        </a:rPr>
                        <a:t>Size ratio</a:t>
                      </a:r>
                    </a:p>
                    <a:p>
                      <a:r>
                        <a:rPr lang="en-US" dirty="0">
                          <a:latin typeface="Figtree" panose="020B0604020202020204" charset="0"/>
                        </a:rPr>
                        <a:t>(S : M : 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gtree" panose="020B0604020202020204" charset="0"/>
                        </a:rPr>
                        <a:t>Marker Area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Figtree" panose="020B0604020202020204" charset="0"/>
                        </a:rPr>
                        <a:t>(square inches)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gtree" panose="020B0604020202020204" charset="0"/>
                        </a:rPr>
                        <a:t>Pattern Area</a:t>
                      </a:r>
                    </a:p>
                    <a:p>
                      <a:r>
                        <a:rPr lang="en-US" dirty="0">
                          <a:latin typeface="Figtree" panose="020B0604020202020204" charset="0"/>
                        </a:rPr>
                        <a:t>(square inches)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gtree" panose="020B0604020202020204" charset="0"/>
                        </a:rPr>
                        <a:t>Marker</a:t>
                      </a:r>
                      <a:r>
                        <a:rPr lang="en-US" baseline="0" dirty="0">
                          <a:latin typeface="Figtree" panose="020B0604020202020204" charset="0"/>
                        </a:rPr>
                        <a:t> Efficiency(%)</a:t>
                      </a:r>
                      <a:endParaRPr lang="en-US" dirty="0">
                        <a:latin typeface="Figtre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651">
                <a:tc>
                  <a:txBody>
                    <a:bodyPr/>
                    <a:lstStyle/>
                    <a:p>
                      <a:r>
                        <a:rPr lang="en-US" dirty="0">
                          <a:latin typeface="Figtree" panose="020B0604020202020204" charset="0"/>
                        </a:rPr>
                        <a:t>1 : 1: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Figtree" panose="020B0604020202020204" charset="0"/>
                        </a:rPr>
                        <a:t>1875.32 </a:t>
                      </a:r>
                      <a:endParaRPr lang="en-US" dirty="0">
                        <a:latin typeface="Figtre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Figtree" panose="020B0604020202020204" charset="0"/>
                        </a:rPr>
                        <a:t>1575.39 </a:t>
                      </a:r>
                      <a:endParaRPr lang="en-US" dirty="0">
                        <a:latin typeface="Figtre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Figtree" panose="020B0604020202020204" charset="0"/>
                        </a:rPr>
                        <a:t>84 </a:t>
                      </a:r>
                      <a:endParaRPr lang="en-US" dirty="0">
                        <a:latin typeface="Figtre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651">
                <a:tc>
                  <a:txBody>
                    <a:bodyPr/>
                    <a:lstStyle/>
                    <a:p>
                      <a:r>
                        <a:rPr lang="en-US" dirty="0">
                          <a:latin typeface="Figtree" panose="020B0604020202020204" charset="0"/>
                        </a:rPr>
                        <a:t>2 : 1: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Figtree" panose="020B0604020202020204" charset="0"/>
                        </a:rPr>
                        <a:t>2422.469 </a:t>
                      </a:r>
                      <a:endParaRPr lang="en-US" dirty="0">
                        <a:latin typeface="Figtre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Figtree" panose="020B0604020202020204" charset="0"/>
                        </a:rPr>
                        <a:t>2013.07 </a:t>
                      </a:r>
                      <a:endParaRPr lang="en-US" dirty="0">
                        <a:latin typeface="Figtre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Figtree" panose="020B0604020202020204" charset="0"/>
                        </a:rPr>
                        <a:t>83.09 </a:t>
                      </a:r>
                      <a:endParaRPr lang="en-US" dirty="0">
                        <a:latin typeface="Figtre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651">
                <a:tc>
                  <a:txBody>
                    <a:bodyPr/>
                    <a:lstStyle/>
                    <a:p>
                      <a:r>
                        <a:rPr lang="en-US" dirty="0">
                          <a:latin typeface="Figtree" panose="020B0604020202020204" charset="0"/>
                        </a:rPr>
                        <a:t>1 : 2: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Figtree" panose="020B0604020202020204" charset="0"/>
                        </a:rPr>
                        <a:t>2487.78 </a:t>
                      </a:r>
                      <a:endParaRPr lang="en-US" dirty="0">
                        <a:latin typeface="Figtre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Figtree" panose="020B0604020202020204" charset="0"/>
                        </a:rPr>
                        <a:t>2089.74 </a:t>
                      </a:r>
                      <a:endParaRPr lang="en-US" dirty="0">
                        <a:latin typeface="Figtre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Figtree" panose="020B0604020202020204" charset="0"/>
                        </a:rPr>
                        <a:t>84 </a:t>
                      </a:r>
                      <a:endParaRPr lang="en-US" dirty="0">
                        <a:latin typeface="Figtre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8651">
                <a:tc>
                  <a:txBody>
                    <a:bodyPr/>
                    <a:lstStyle/>
                    <a:p>
                      <a:r>
                        <a:rPr lang="en-US" dirty="0">
                          <a:latin typeface="Figtree" panose="020B0604020202020204" charset="0"/>
                        </a:rPr>
                        <a:t>1 : 2: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Figtree" panose="020B0604020202020204" charset="0"/>
                        </a:rPr>
                        <a:t>3196.54 </a:t>
                      </a:r>
                      <a:endParaRPr lang="en-US" dirty="0">
                        <a:latin typeface="Figtre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Figtree" panose="020B0604020202020204" charset="0"/>
                        </a:rPr>
                        <a:t>2704.1925 </a:t>
                      </a:r>
                      <a:endParaRPr lang="en-US" dirty="0">
                        <a:latin typeface="Figtre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Figtree" panose="020B0604020202020204" charset="0"/>
                        </a:rPr>
                        <a:t>84.60 </a:t>
                      </a:r>
                      <a:endParaRPr lang="en-US" dirty="0">
                        <a:latin typeface="Figtre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8651">
                <a:tc>
                  <a:txBody>
                    <a:bodyPr/>
                    <a:lstStyle/>
                    <a:p>
                      <a:r>
                        <a:rPr lang="en-US" dirty="0">
                          <a:latin typeface="Figtree" panose="020B0604020202020204" charset="0"/>
                        </a:rPr>
                        <a:t>2 : 2: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Figtree" panose="020B0604020202020204" charset="0"/>
                        </a:rPr>
                        <a:t>3096.075 </a:t>
                      </a:r>
                      <a:endParaRPr lang="en-US" dirty="0">
                        <a:latin typeface="Figtre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Figtree" panose="020B0604020202020204" charset="0"/>
                        </a:rPr>
                        <a:t>2528.92 </a:t>
                      </a:r>
                      <a:endParaRPr lang="en-US" dirty="0">
                        <a:latin typeface="Figtre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Figtree" panose="020B0604020202020204" charset="0"/>
                        </a:rPr>
                        <a:t>81.68 </a:t>
                      </a:r>
                      <a:endParaRPr lang="en-US" dirty="0">
                        <a:latin typeface="Figtre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8651">
                <a:tc>
                  <a:txBody>
                    <a:bodyPr/>
                    <a:lstStyle/>
                    <a:p>
                      <a:r>
                        <a:rPr lang="en-US" dirty="0">
                          <a:latin typeface="Figtree" panose="020B0604020202020204" charset="0"/>
                        </a:rPr>
                        <a:t>2 : 1: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Figtree" panose="020B0604020202020204" charset="0"/>
                        </a:rPr>
                        <a:t>3124.088 </a:t>
                      </a:r>
                      <a:endParaRPr lang="en-US" dirty="0">
                        <a:latin typeface="Figtre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Figtree" panose="020B0604020202020204" charset="0"/>
                        </a:rPr>
                        <a:t>2627.658 </a:t>
                      </a:r>
                      <a:endParaRPr lang="en-US" dirty="0">
                        <a:latin typeface="Figtre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Figtree" panose="020B0604020202020204" charset="0"/>
                        </a:rPr>
                        <a:t>84.10 </a:t>
                      </a:r>
                      <a:endParaRPr lang="en-US" dirty="0">
                        <a:latin typeface="Figtre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40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7"/>
          <p:cNvSpPr/>
          <p:nvPr/>
        </p:nvSpPr>
        <p:spPr>
          <a:xfrm>
            <a:off x="348577" y="2207100"/>
            <a:ext cx="729300" cy="729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7"/>
          <p:cNvSpPr/>
          <p:nvPr/>
        </p:nvSpPr>
        <p:spPr>
          <a:xfrm rot="2700000">
            <a:off x="7945258" y="3983134"/>
            <a:ext cx="644033" cy="6440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7"/>
          <p:cNvSpPr/>
          <p:nvPr/>
        </p:nvSpPr>
        <p:spPr>
          <a:xfrm>
            <a:off x="7318992" y="1089375"/>
            <a:ext cx="729300" cy="729300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26;p53"/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TextBox 18"/>
          <p:cNvSpPr txBox="1"/>
          <p:nvPr/>
        </p:nvSpPr>
        <p:spPr>
          <a:xfrm>
            <a:off x="8710863" y="4807744"/>
            <a:ext cx="440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xmlns="" id="{810543D8-C810-440E-A090-DAF289FF5D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831174"/>
              </p:ext>
            </p:extLst>
          </p:nvPr>
        </p:nvGraphicFramePr>
        <p:xfrm>
          <a:off x="1237065" y="485775"/>
          <a:ext cx="7206847" cy="4491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746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/>
          <p:nvPr/>
        </p:nvSpPr>
        <p:spPr>
          <a:xfrm>
            <a:off x="721350" y="-7075"/>
            <a:ext cx="1450800" cy="183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721349" y="2376200"/>
            <a:ext cx="5486945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Final Model</a:t>
            </a:r>
            <a:endParaRPr sz="4400"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title" idx="2"/>
          </p:nvPr>
        </p:nvSpPr>
        <p:spPr>
          <a:xfrm>
            <a:off x="858800" y="848760"/>
            <a:ext cx="117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04</a:t>
            </a:r>
            <a:endParaRPr dirty="0"/>
          </a:p>
        </p:txBody>
      </p:sp>
      <p:sp>
        <p:nvSpPr>
          <p:cNvPr id="228" name="Google Shape;228;p36"/>
          <p:cNvSpPr/>
          <p:nvPr/>
        </p:nvSpPr>
        <p:spPr>
          <a:xfrm>
            <a:off x="7604618" y="1894975"/>
            <a:ext cx="744900" cy="644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6"/>
          <p:cNvSpPr/>
          <p:nvPr/>
        </p:nvSpPr>
        <p:spPr>
          <a:xfrm rot="2700000">
            <a:off x="6619000" y="3632265"/>
            <a:ext cx="980050" cy="98005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6"/>
          <p:cNvSpPr/>
          <p:nvPr/>
        </p:nvSpPr>
        <p:spPr>
          <a:xfrm rot="10800000">
            <a:off x="5990700" y="831575"/>
            <a:ext cx="729300" cy="729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26;p53"/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5399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to solve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000" b="1" dirty="0"/>
                  <a:t>Stage  01</a:t>
                </a:r>
              </a:p>
              <a:p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400" dirty="0"/>
                  <a:t> Substitute demand of each size to the following equation</a:t>
                </a:r>
              </a:p>
              <a:p>
                <a:pPr marL="152400" indent="0"/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152400" indent="0"/>
                <a:r>
                  <a:rPr lang="en-US" sz="1600" i="1" dirty="0"/>
                  <a:t>	Quantity of a size </a:t>
                </a:r>
                <a:r>
                  <a:rPr lang="en-US" sz="14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𝑶𝒓𝒅𝒆𝒓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𝑸𝒖𝒂𝒏𝒕𝒊𝒕𝒚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𝑹𝒂𝒕𝒊𝒐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𝒕𝒉𝒆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𝒑𝒂𝒓𝒕𝒊𝒄𝒖𝒍𝒂𝒓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𝒔𝒊𝒛𝒆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𝑺𝒖𝒎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𝒂𝒍𝒍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𝒓𝒂𝒕𝒊𝒐𝒔</m:t>
                        </m:r>
                      </m:den>
                    </m:f>
                  </m:oMath>
                </a14:m>
                <a:endParaRPr lang="en-US" sz="1400" b="1" dirty="0"/>
              </a:p>
              <a:p>
                <a:r>
                  <a:rPr lang="en-US" sz="1400" dirty="0"/>
                  <a:t>			</a:t>
                </a:r>
              </a:p>
              <a:p>
                <a:r>
                  <a:rPr lang="en-US" sz="1400" dirty="0"/>
                  <a:t>				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400" dirty="0"/>
                  <a:t>Solve the system of liner equation for each demand.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140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400" dirty="0"/>
                  <a:t>Solutions are the ratios of the particular sizes.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b="-36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826;p53">
            <a:extLst>
              <a:ext uri="{FF2B5EF4-FFF2-40B4-BE49-F238E27FC236}">
                <a16:creationId xmlns:a16="http://schemas.microsoft.com/office/drawing/2014/main" xmlns="" id="{3D278B9F-5776-4BCC-ACA5-CE1D6C51627E}"/>
              </a:ext>
            </a:extLst>
          </p:cNvPr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CAA4A9F-1171-4CC1-BE1E-B966A31AE148}"/>
              </a:ext>
            </a:extLst>
          </p:cNvPr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81627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498" y="839438"/>
            <a:ext cx="7704000" cy="572700"/>
          </a:xfrm>
        </p:spPr>
        <p:txBody>
          <a:bodyPr/>
          <a:lstStyle/>
          <a:p>
            <a:r>
              <a:rPr lang="en-US" sz="2000" b="1" dirty="0"/>
              <a:t>Stage 02</a:t>
            </a:r>
          </a:p>
          <a:p>
            <a:endParaRPr lang="en-US" dirty="0"/>
          </a:p>
          <a:p>
            <a:r>
              <a:rPr lang="en-US" sz="1600" b="1" dirty="0"/>
              <a:t>Mathematical model</a:t>
            </a:r>
          </a:p>
          <a:p>
            <a:endParaRPr lang="en-US" sz="1600" dirty="0"/>
          </a:p>
          <a:p>
            <a:r>
              <a:rPr lang="en-US" sz="1600" dirty="0">
                <a:latin typeface="Figtree" panose="020B0604020202020204" charset="0"/>
              </a:rPr>
              <a:t>Minimum Z =  Number of Layers</a:t>
            </a:r>
          </a:p>
          <a:p>
            <a:endParaRPr lang="en-US" sz="1600" dirty="0">
              <a:latin typeface="Figtree" panose="020B0604020202020204" charset="0"/>
            </a:endParaRPr>
          </a:p>
          <a:p>
            <a:r>
              <a:rPr lang="en-US" sz="1600" dirty="0">
                <a:latin typeface="Figtree" panose="020B0604020202020204" charset="0"/>
              </a:rPr>
              <a:t>Constraints</a:t>
            </a:r>
          </a:p>
          <a:p>
            <a:endParaRPr lang="en-US" sz="1600" dirty="0">
              <a:latin typeface="Figtree" panose="020B0604020202020204" charset="0"/>
            </a:endParaRPr>
          </a:p>
          <a:p>
            <a:r>
              <a:rPr lang="en-US" sz="1600" dirty="0">
                <a:latin typeface="Figtree" panose="020B0604020202020204" charset="0"/>
              </a:rPr>
              <a:t>	1. Number of Layers * Ratio &gt;=  Total demand</a:t>
            </a:r>
          </a:p>
          <a:p>
            <a:endParaRPr lang="en-US" sz="1600" dirty="0">
              <a:latin typeface="Figtree" panose="020B0604020202020204" charset="0"/>
            </a:endParaRPr>
          </a:p>
          <a:p>
            <a:r>
              <a:rPr lang="en-US" sz="1600" dirty="0">
                <a:latin typeface="Figtree" panose="020B0604020202020204" charset="0"/>
              </a:rPr>
              <a:t>	2. Number of Layers &gt;= 0</a:t>
            </a:r>
          </a:p>
          <a:p>
            <a:endParaRPr lang="en-US" sz="1600" dirty="0">
              <a:latin typeface="Figtree" panose="020B0604020202020204" charset="0"/>
            </a:endParaRPr>
          </a:p>
          <a:p>
            <a:r>
              <a:rPr lang="en-US" sz="1600" dirty="0">
                <a:latin typeface="Figtree" panose="020B0604020202020204" charset="0"/>
              </a:rPr>
              <a:t>	3. Number of Layers should be an integer</a:t>
            </a:r>
          </a:p>
          <a:p>
            <a:endParaRPr lang="en-US" sz="1600" dirty="0">
              <a:latin typeface="Figtree" panose="020B0604020202020204" charset="0"/>
            </a:endParaRPr>
          </a:p>
          <a:p>
            <a:r>
              <a:rPr lang="en-US" sz="1600" dirty="0">
                <a:latin typeface="Figtree" panose="020B0604020202020204" charset="0"/>
              </a:rPr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Google Shape;826;p53">
            <a:extLst>
              <a:ext uri="{FF2B5EF4-FFF2-40B4-BE49-F238E27FC236}">
                <a16:creationId xmlns:a16="http://schemas.microsoft.com/office/drawing/2014/main" xmlns="" id="{0FF595B5-20AC-4B2E-BF59-72670C784329}"/>
              </a:ext>
            </a:extLst>
          </p:cNvPr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2B9C96C-38DB-4FA0-A98E-914F240FCDE3}"/>
              </a:ext>
            </a:extLst>
          </p:cNvPr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04377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589404"/>
            <a:ext cx="7704000" cy="572700"/>
          </a:xfrm>
        </p:spPr>
        <p:txBody>
          <a:bodyPr/>
          <a:lstStyle/>
          <a:p>
            <a:r>
              <a:rPr lang="en-US" sz="3600" dirty="0"/>
              <a:t>Group Members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5211" y="2074004"/>
            <a:ext cx="4321232" cy="463800"/>
          </a:xfrm>
        </p:spPr>
        <p:txBody>
          <a:bodyPr/>
          <a:lstStyle/>
          <a:p>
            <a:pPr marL="0" lvl="0" indent="0" algn="l">
              <a:buNone/>
            </a:pPr>
            <a:r>
              <a:rPr lang="pt-BR" sz="1800" dirty="0"/>
              <a:t>S/17/802 – G D M P Amarasooriya</a:t>
            </a:r>
          </a:p>
          <a:p>
            <a:pPr marL="0" lvl="0" indent="0" algn="l">
              <a:buNone/>
            </a:pPr>
            <a:r>
              <a:rPr lang="pt-BR" sz="1800" dirty="0"/>
              <a:t>S/18/803 – A T R Akalanka</a:t>
            </a:r>
          </a:p>
          <a:p>
            <a:pPr marL="0" lvl="0" indent="0" algn="l">
              <a:buNone/>
            </a:pPr>
            <a:r>
              <a:rPr lang="pt-BR" sz="1800" dirty="0"/>
              <a:t>S/18/805 – B D Colombage</a:t>
            </a:r>
          </a:p>
          <a:p>
            <a:pPr marL="0" lvl="0" indent="0" algn="l">
              <a:buNone/>
            </a:pPr>
            <a:r>
              <a:rPr lang="pt-BR" sz="1800" dirty="0"/>
              <a:t>S/18/806 – C Danusiyan</a:t>
            </a:r>
          </a:p>
          <a:p>
            <a:pPr marL="0" lvl="0" indent="0" algn="l">
              <a:buNone/>
            </a:pPr>
            <a:r>
              <a:rPr lang="pt-BR" sz="1800" dirty="0"/>
              <a:t>S/18/807 – P M R S Fernando</a:t>
            </a:r>
          </a:p>
          <a:p>
            <a:pPr marL="0" lvl="0" indent="0" algn="l">
              <a:buNone/>
            </a:pPr>
            <a:r>
              <a:rPr lang="pt-BR" sz="1800" dirty="0"/>
              <a:t>S/18/808 – P R N Fernando</a:t>
            </a:r>
          </a:p>
          <a:p>
            <a:pPr marL="0" lvl="0" indent="0" algn="l">
              <a:buNone/>
            </a:pPr>
            <a:r>
              <a:rPr lang="pt-BR" sz="1800" dirty="0"/>
              <a:t>S/18/809 – G Sathushana</a:t>
            </a:r>
          </a:p>
          <a:p>
            <a:pPr marL="0" lvl="0" indent="0" algn="l">
              <a:buNone/>
            </a:pPr>
            <a:r>
              <a:rPr lang="pt-BR" sz="1800" dirty="0"/>
              <a:t>S/18/811  – M A E Hasheli</a:t>
            </a:r>
          </a:p>
          <a:p>
            <a:pPr marL="0" lvl="0" indent="0" algn="l">
              <a:buNone/>
            </a:pPr>
            <a:endParaRPr lang="pt-BR" sz="1800" dirty="0"/>
          </a:p>
          <a:p>
            <a:endParaRPr lang="en-US" sz="1800" dirty="0"/>
          </a:p>
        </p:txBody>
      </p:sp>
      <p:sp>
        <p:nvSpPr>
          <p:cNvPr id="4" name="Google Shape;826;p53"/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102752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/>
          <p:nvPr/>
        </p:nvSpPr>
        <p:spPr>
          <a:xfrm>
            <a:off x="721350" y="-7075"/>
            <a:ext cx="1450800" cy="183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721349" y="2376200"/>
            <a:ext cx="5529432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Model Evaluation</a:t>
            </a:r>
            <a:endParaRPr sz="4400"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title" idx="2"/>
          </p:nvPr>
        </p:nvSpPr>
        <p:spPr>
          <a:xfrm>
            <a:off x="996249" y="831575"/>
            <a:ext cx="98896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05</a:t>
            </a:r>
            <a:endParaRPr dirty="0"/>
          </a:p>
        </p:txBody>
      </p:sp>
      <p:sp>
        <p:nvSpPr>
          <p:cNvPr id="228" name="Google Shape;228;p36"/>
          <p:cNvSpPr/>
          <p:nvPr/>
        </p:nvSpPr>
        <p:spPr>
          <a:xfrm>
            <a:off x="7604618" y="1894975"/>
            <a:ext cx="744900" cy="644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6"/>
          <p:cNvSpPr/>
          <p:nvPr/>
        </p:nvSpPr>
        <p:spPr>
          <a:xfrm rot="2700000">
            <a:off x="6619000" y="3632265"/>
            <a:ext cx="980050" cy="98005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6"/>
          <p:cNvSpPr/>
          <p:nvPr/>
        </p:nvSpPr>
        <p:spPr>
          <a:xfrm rot="10800000">
            <a:off x="5990700" y="831575"/>
            <a:ext cx="729300" cy="729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26;p53"/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00581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26;p53">
            <a:extLst>
              <a:ext uri="{FF2B5EF4-FFF2-40B4-BE49-F238E27FC236}">
                <a16:creationId xmlns:a16="http://schemas.microsoft.com/office/drawing/2014/main" xmlns="" id="{38640063-51F0-43D1-8438-A597F112DBB9}"/>
              </a:ext>
            </a:extLst>
          </p:cNvPr>
          <p:cNvSpPr/>
          <p:nvPr/>
        </p:nvSpPr>
        <p:spPr>
          <a:xfrm>
            <a:off x="8536063" y="492223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E3F251-B51B-4DF6-BA56-401502D805BD}"/>
              </a:ext>
            </a:extLst>
          </p:cNvPr>
          <p:cNvSpPr txBox="1"/>
          <p:nvPr/>
        </p:nvSpPr>
        <p:spPr>
          <a:xfrm>
            <a:off x="8593572" y="4878979"/>
            <a:ext cx="42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xmlns="" id="{D7DD4915-E476-4400-B8FB-6CCAB7ED820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58982" y="394920"/>
                <a:ext cx="8103981" cy="4484059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sz="1400" dirty="0"/>
                  <a:t>System of Linear Equations 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For XS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		Quantity of the size = 12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		Order Quantity (Demand) = 240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		Ratio of the size = x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	Equation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240 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		</a:t>
                </a:r>
                <a:r>
                  <a:rPr lang="en-US" sz="1600" dirty="0"/>
                  <a:t>228*x – 12*y – 12*z -12*w – 12*v – 12*u = 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D7DD4915-E476-4400-B8FB-6CCAB7ED82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982" y="394920"/>
                <a:ext cx="8103981" cy="448405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CB20157-CB49-4849-924D-534396291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27244"/>
              </p:ext>
            </p:extLst>
          </p:nvPr>
        </p:nvGraphicFramePr>
        <p:xfrm>
          <a:off x="1673659" y="937086"/>
          <a:ext cx="6919913" cy="822960"/>
        </p:xfrm>
        <a:graphic>
          <a:graphicData uri="http://schemas.openxmlformats.org/drawingml/2006/table">
            <a:tbl>
              <a:tblPr firstRow="1" bandRow="1">
                <a:tableStyleId>{28765583-51D7-4E1E-9DCA-0E6A8F7261B7}</a:tableStyleId>
              </a:tblPr>
              <a:tblGrid>
                <a:gridCol w="988559">
                  <a:extLst>
                    <a:ext uri="{9D8B030D-6E8A-4147-A177-3AD203B41FA5}">
                      <a16:colId xmlns:a16="http://schemas.microsoft.com/office/drawing/2014/main" xmlns="" val="2909002011"/>
                    </a:ext>
                  </a:extLst>
                </a:gridCol>
                <a:gridCol w="988559">
                  <a:extLst>
                    <a:ext uri="{9D8B030D-6E8A-4147-A177-3AD203B41FA5}">
                      <a16:colId xmlns:a16="http://schemas.microsoft.com/office/drawing/2014/main" xmlns="" val="4167931456"/>
                    </a:ext>
                  </a:extLst>
                </a:gridCol>
                <a:gridCol w="988559">
                  <a:extLst>
                    <a:ext uri="{9D8B030D-6E8A-4147-A177-3AD203B41FA5}">
                      <a16:colId xmlns:a16="http://schemas.microsoft.com/office/drawing/2014/main" xmlns="" val="139669136"/>
                    </a:ext>
                  </a:extLst>
                </a:gridCol>
                <a:gridCol w="988559">
                  <a:extLst>
                    <a:ext uri="{9D8B030D-6E8A-4147-A177-3AD203B41FA5}">
                      <a16:colId xmlns:a16="http://schemas.microsoft.com/office/drawing/2014/main" xmlns="" val="3458978334"/>
                    </a:ext>
                  </a:extLst>
                </a:gridCol>
                <a:gridCol w="988559">
                  <a:extLst>
                    <a:ext uri="{9D8B030D-6E8A-4147-A177-3AD203B41FA5}">
                      <a16:colId xmlns:a16="http://schemas.microsoft.com/office/drawing/2014/main" xmlns="" val="1704875086"/>
                    </a:ext>
                  </a:extLst>
                </a:gridCol>
                <a:gridCol w="988559">
                  <a:extLst>
                    <a:ext uri="{9D8B030D-6E8A-4147-A177-3AD203B41FA5}">
                      <a16:colId xmlns:a16="http://schemas.microsoft.com/office/drawing/2014/main" xmlns="" val="2013493233"/>
                    </a:ext>
                  </a:extLst>
                </a:gridCol>
                <a:gridCol w="988559">
                  <a:extLst>
                    <a:ext uri="{9D8B030D-6E8A-4147-A177-3AD203B41FA5}">
                      <a16:colId xmlns:a16="http://schemas.microsoft.com/office/drawing/2014/main" xmlns="" val="87704853"/>
                    </a:ext>
                  </a:extLst>
                </a:gridCol>
              </a:tblGrid>
              <a:tr h="257017">
                <a:tc>
                  <a:txBody>
                    <a:bodyPr/>
                    <a:lstStyle/>
                    <a:p>
                      <a:r>
                        <a:rPr lang="en-US" dirty="0"/>
                        <a:t>Size (variable)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XS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(z)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(u)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XL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XXL (w)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9064434"/>
                  </a:ext>
                </a:extLst>
              </a:tr>
              <a:tr h="257017">
                <a:tc>
                  <a:txBody>
                    <a:bodyPr/>
                    <a:lstStyle/>
                    <a:p>
                      <a:r>
                        <a:rPr lang="en-US" dirty="0"/>
                        <a:t>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071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251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26;p53">
            <a:extLst>
              <a:ext uri="{FF2B5EF4-FFF2-40B4-BE49-F238E27FC236}">
                <a16:creationId xmlns:a16="http://schemas.microsoft.com/office/drawing/2014/main" xmlns="" id="{57917DB2-3D9F-43F5-8EBA-AE478A511DC6}"/>
              </a:ext>
            </a:extLst>
          </p:cNvPr>
          <p:cNvSpPr/>
          <p:nvPr/>
        </p:nvSpPr>
        <p:spPr>
          <a:xfrm>
            <a:off x="8550350" y="4922044"/>
            <a:ext cx="543643" cy="1571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6B08B0-897D-48E6-9746-25BBD0844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16" t="18472" r="26875" b="15694"/>
          <a:stretch/>
        </p:blipFill>
        <p:spPr>
          <a:xfrm>
            <a:off x="1060846" y="11769"/>
            <a:ext cx="7022307" cy="511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24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26;p53"/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EFF5561-26ED-4450-A1CC-5CD157299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8" t="24861" r="4737" b="29722"/>
          <a:stretch/>
        </p:blipFill>
        <p:spPr>
          <a:xfrm>
            <a:off x="1" y="1528879"/>
            <a:ext cx="9144000" cy="2543960"/>
          </a:xfrm>
          <a:prstGeom prst="rect">
            <a:avLst/>
          </a:prstGeom>
        </p:spPr>
      </p:pic>
      <p:sp>
        <p:nvSpPr>
          <p:cNvPr id="11" name="Google Shape;460;p47">
            <a:extLst>
              <a:ext uri="{FF2B5EF4-FFF2-40B4-BE49-F238E27FC236}">
                <a16:creationId xmlns:a16="http://schemas.microsoft.com/office/drawing/2014/main" xmlns="" id="{5EA45A4A-E481-4D0B-AB63-73938F541D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5874" y="445025"/>
            <a:ext cx="65259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Design 1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5400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BAFCE12-E1CF-4DEF-85EB-AC72B4584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25" t="19583" r="26875" b="15136"/>
          <a:stretch/>
        </p:blipFill>
        <p:spPr>
          <a:xfrm>
            <a:off x="1500187" y="332455"/>
            <a:ext cx="5793581" cy="4478590"/>
          </a:xfrm>
          <a:prstGeom prst="rect">
            <a:avLst/>
          </a:prstGeom>
        </p:spPr>
      </p:pic>
      <p:sp>
        <p:nvSpPr>
          <p:cNvPr id="8" name="Google Shape;826;p53">
            <a:extLst>
              <a:ext uri="{FF2B5EF4-FFF2-40B4-BE49-F238E27FC236}">
                <a16:creationId xmlns:a16="http://schemas.microsoft.com/office/drawing/2014/main" xmlns="" id="{A5877F0D-D175-48D3-B3E4-40A44DA2789F}"/>
              </a:ext>
            </a:extLst>
          </p:cNvPr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9A83F1C-D486-49FB-8043-E645C2446428}"/>
              </a:ext>
            </a:extLst>
          </p:cNvPr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59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F4D761-6B00-498F-9AF9-7E5410392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05" r="28806" b="6528"/>
          <a:stretch/>
        </p:blipFill>
        <p:spPr>
          <a:xfrm>
            <a:off x="329437" y="64294"/>
            <a:ext cx="8270920" cy="4679601"/>
          </a:xfrm>
          <a:prstGeom prst="rect">
            <a:avLst/>
          </a:prstGeom>
        </p:spPr>
      </p:pic>
      <p:sp>
        <p:nvSpPr>
          <p:cNvPr id="7" name="Google Shape;826;p53">
            <a:extLst>
              <a:ext uri="{FF2B5EF4-FFF2-40B4-BE49-F238E27FC236}">
                <a16:creationId xmlns:a16="http://schemas.microsoft.com/office/drawing/2014/main" xmlns="" id="{E7337E40-AEE6-483F-8E9E-A42DC21ACF56}"/>
              </a:ext>
            </a:extLst>
          </p:cNvPr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9AD8EA-347A-4908-A7FC-99010607EB16}"/>
              </a:ext>
            </a:extLst>
          </p:cNvPr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83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26;p53">
            <a:extLst>
              <a:ext uri="{FF2B5EF4-FFF2-40B4-BE49-F238E27FC236}">
                <a16:creationId xmlns:a16="http://schemas.microsoft.com/office/drawing/2014/main" xmlns="" id="{A5877F0D-D175-48D3-B3E4-40A44DA2789F}"/>
              </a:ext>
            </a:extLst>
          </p:cNvPr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9A83F1C-D486-49FB-8043-E645C2446428}"/>
              </a:ext>
            </a:extLst>
          </p:cNvPr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D8B2983-DAAA-4D23-885F-836BB6203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61" t="17259" r="24531" b="19722"/>
          <a:stretch/>
        </p:blipFill>
        <p:spPr>
          <a:xfrm>
            <a:off x="2264569" y="342900"/>
            <a:ext cx="4614862" cy="430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22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23109-F84F-4FF3-A205-4064ED74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5000"/>
            <a:ext cx="7704000" cy="572700"/>
          </a:xfrm>
        </p:spPr>
        <p:txBody>
          <a:bodyPr/>
          <a:lstStyle/>
          <a:p>
            <a:r>
              <a:rPr lang="en-US" dirty="0"/>
              <a:t>Design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0E9ECDB-3F88-4FDB-9498-F930B81EA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28" r="4766" b="6528"/>
          <a:stretch/>
        </p:blipFill>
        <p:spPr>
          <a:xfrm>
            <a:off x="0" y="817700"/>
            <a:ext cx="9144000" cy="3885639"/>
          </a:xfrm>
          <a:prstGeom prst="rect">
            <a:avLst/>
          </a:prstGeom>
        </p:spPr>
      </p:pic>
      <p:sp>
        <p:nvSpPr>
          <p:cNvPr id="6" name="Google Shape;826;p53">
            <a:extLst>
              <a:ext uri="{FF2B5EF4-FFF2-40B4-BE49-F238E27FC236}">
                <a16:creationId xmlns:a16="http://schemas.microsoft.com/office/drawing/2014/main" xmlns="" id="{66A530E6-C634-4581-8775-49E939D4850A}"/>
              </a:ext>
            </a:extLst>
          </p:cNvPr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FFFB579-15FE-4F3F-8EF8-75596AF9CB2F}"/>
              </a:ext>
            </a:extLst>
          </p:cNvPr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7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26;p53">
            <a:extLst>
              <a:ext uri="{FF2B5EF4-FFF2-40B4-BE49-F238E27FC236}">
                <a16:creationId xmlns:a16="http://schemas.microsoft.com/office/drawing/2014/main" xmlns="" id="{A5877F0D-D175-48D3-B3E4-40A44DA2789F}"/>
              </a:ext>
            </a:extLst>
          </p:cNvPr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9A83F1C-D486-49FB-8043-E645C2446428}"/>
              </a:ext>
            </a:extLst>
          </p:cNvPr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80C0594-97AB-4A85-AEE6-DF9E52049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72" t="14860" r="29375" b="19085"/>
          <a:stretch/>
        </p:blipFill>
        <p:spPr>
          <a:xfrm>
            <a:off x="2003822" y="84874"/>
            <a:ext cx="5600136" cy="49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3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DDF8CE6-60AB-4E8E-B718-81F5D2121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29" r="32969" b="7360"/>
          <a:stretch/>
        </p:blipFill>
        <p:spPr>
          <a:xfrm>
            <a:off x="477795" y="0"/>
            <a:ext cx="8188410" cy="4886325"/>
          </a:xfrm>
          <a:prstGeom prst="rect">
            <a:avLst/>
          </a:prstGeom>
        </p:spPr>
      </p:pic>
      <p:sp>
        <p:nvSpPr>
          <p:cNvPr id="7" name="Google Shape;826;p53">
            <a:extLst>
              <a:ext uri="{FF2B5EF4-FFF2-40B4-BE49-F238E27FC236}">
                <a16:creationId xmlns:a16="http://schemas.microsoft.com/office/drawing/2014/main" xmlns="" id="{0958EF59-E5E1-4D78-A70E-78999E542F83}"/>
              </a:ext>
            </a:extLst>
          </p:cNvPr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2C839B-8043-43E0-8D5F-5BC5EE4AFC92}"/>
              </a:ext>
            </a:extLst>
          </p:cNvPr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2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 of the presentation</a:t>
            </a:r>
            <a:endParaRPr dirty="0"/>
          </a:p>
        </p:txBody>
      </p:sp>
      <p:sp>
        <p:nvSpPr>
          <p:cNvPr id="200" name="Google Shape;200;p34"/>
          <p:cNvSpPr txBox="1">
            <a:spLocks noGrp="1"/>
          </p:cNvSpPr>
          <p:nvPr>
            <p:ph type="title" idx="2"/>
          </p:nvPr>
        </p:nvSpPr>
        <p:spPr>
          <a:xfrm>
            <a:off x="818400" y="1355773"/>
            <a:ext cx="738000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01.</a:t>
            </a:r>
            <a:endParaRPr dirty="0"/>
          </a:p>
        </p:txBody>
      </p:sp>
      <p:sp>
        <p:nvSpPr>
          <p:cNvPr id="201" name="Google Shape;201;p34"/>
          <p:cNvSpPr txBox="1">
            <a:spLocks noGrp="1"/>
          </p:cNvSpPr>
          <p:nvPr>
            <p:ph type="title" idx="3"/>
          </p:nvPr>
        </p:nvSpPr>
        <p:spPr>
          <a:xfrm>
            <a:off x="818400" y="2865402"/>
            <a:ext cx="738000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04.</a:t>
            </a:r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title" idx="4"/>
          </p:nvPr>
        </p:nvSpPr>
        <p:spPr>
          <a:xfrm>
            <a:off x="3517675" y="1355773"/>
            <a:ext cx="738000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02.</a:t>
            </a: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 idx="5"/>
          </p:nvPr>
        </p:nvSpPr>
        <p:spPr>
          <a:xfrm>
            <a:off x="2779675" y="2865402"/>
            <a:ext cx="738000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05.</a:t>
            </a:r>
            <a:endParaRPr/>
          </a:p>
        </p:txBody>
      </p:sp>
      <p:sp>
        <p:nvSpPr>
          <p:cNvPr id="204" name="Google Shape;204;p34"/>
          <p:cNvSpPr txBox="1">
            <a:spLocks noGrp="1"/>
          </p:cNvSpPr>
          <p:nvPr>
            <p:ph type="title" idx="6"/>
          </p:nvPr>
        </p:nvSpPr>
        <p:spPr>
          <a:xfrm>
            <a:off x="6216950" y="1355773"/>
            <a:ext cx="738000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03.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title" idx="7"/>
          </p:nvPr>
        </p:nvSpPr>
        <p:spPr>
          <a:xfrm>
            <a:off x="6561175" y="2801981"/>
            <a:ext cx="738000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07.</a:t>
            </a:r>
            <a:endParaRPr dirty="0"/>
          </a:p>
        </p:txBody>
      </p:sp>
      <p:sp>
        <p:nvSpPr>
          <p:cNvPr id="206" name="Google Shape;206;p34"/>
          <p:cNvSpPr txBox="1">
            <a:spLocks noGrp="1"/>
          </p:cNvSpPr>
          <p:nvPr>
            <p:ph type="subTitle" idx="1"/>
          </p:nvPr>
        </p:nvSpPr>
        <p:spPr>
          <a:xfrm>
            <a:off x="720000" y="2168913"/>
            <a:ext cx="23055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/>
              <a:t>Introduction</a:t>
            </a:r>
            <a:endParaRPr sz="2000" dirty="0"/>
          </a:p>
        </p:txBody>
      </p:sp>
      <p:sp>
        <p:nvSpPr>
          <p:cNvPr id="207" name="Google Shape;207;p34"/>
          <p:cNvSpPr txBox="1">
            <a:spLocks noGrp="1"/>
          </p:cNvSpPr>
          <p:nvPr>
            <p:ph type="subTitle" idx="8"/>
          </p:nvPr>
        </p:nvSpPr>
        <p:spPr>
          <a:xfrm>
            <a:off x="3419275" y="2168913"/>
            <a:ext cx="23055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34"/>
          <p:cNvSpPr txBox="1">
            <a:spLocks noGrp="1"/>
          </p:cNvSpPr>
          <p:nvPr>
            <p:ph type="subTitle" idx="9"/>
          </p:nvPr>
        </p:nvSpPr>
        <p:spPr>
          <a:xfrm>
            <a:off x="6118550" y="2168913"/>
            <a:ext cx="2619814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Our Approach</a:t>
            </a:r>
            <a:endParaRPr sz="2000" dirty="0"/>
          </a:p>
        </p:txBody>
      </p:sp>
      <p:sp>
        <p:nvSpPr>
          <p:cNvPr id="209" name="Google Shape;209;p34"/>
          <p:cNvSpPr txBox="1">
            <a:spLocks noGrp="1"/>
          </p:cNvSpPr>
          <p:nvPr>
            <p:ph type="subTitle" idx="13"/>
          </p:nvPr>
        </p:nvSpPr>
        <p:spPr>
          <a:xfrm>
            <a:off x="720000" y="3678650"/>
            <a:ext cx="1626158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/>
              <a:t>Final M</a:t>
            </a:r>
            <a:r>
              <a:rPr lang="en-US" sz="2000" dirty="0"/>
              <a:t>odel</a:t>
            </a:r>
            <a:endParaRPr sz="2000" dirty="0"/>
          </a:p>
        </p:txBody>
      </p:sp>
      <p:sp>
        <p:nvSpPr>
          <p:cNvPr id="210" name="Google Shape;210;p34"/>
          <p:cNvSpPr txBox="1">
            <a:spLocks noGrp="1"/>
          </p:cNvSpPr>
          <p:nvPr>
            <p:ph type="subTitle" idx="14"/>
          </p:nvPr>
        </p:nvSpPr>
        <p:spPr>
          <a:xfrm>
            <a:off x="2594160" y="3697950"/>
            <a:ext cx="23055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Model Evaluation</a:t>
            </a:r>
            <a:endParaRPr sz="2000"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subTitle" idx="15"/>
          </p:nvPr>
        </p:nvSpPr>
        <p:spPr>
          <a:xfrm>
            <a:off x="6549841" y="3715299"/>
            <a:ext cx="2963573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/>
              <a:t>Time Frame</a:t>
            </a:r>
            <a:endParaRPr sz="2000" dirty="0"/>
          </a:p>
        </p:txBody>
      </p:sp>
      <p:sp>
        <p:nvSpPr>
          <p:cNvPr id="15" name="Google Shape;206;p34"/>
          <p:cNvSpPr txBox="1">
            <a:spLocks/>
          </p:cNvSpPr>
          <p:nvPr/>
        </p:nvSpPr>
        <p:spPr>
          <a:xfrm>
            <a:off x="3102925" y="2168913"/>
            <a:ext cx="262185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Problem Statement</a:t>
            </a:r>
          </a:p>
        </p:txBody>
      </p:sp>
      <p:sp>
        <p:nvSpPr>
          <p:cNvPr id="16" name="Google Shape;205;p34"/>
          <p:cNvSpPr txBox="1">
            <a:spLocks/>
          </p:cNvSpPr>
          <p:nvPr/>
        </p:nvSpPr>
        <p:spPr>
          <a:xfrm>
            <a:off x="4670425" y="2865402"/>
            <a:ext cx="738000" cy="73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2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de" dirty="0"/>
              <a:t>06.</a:t>
            </a:r>
          </a:p>
        </p:txBody>
      </p:sp>
      <p:sp>
        <p:nvSpPr>
          <p:cNvPr id="17" name="Google Shape;210;p34"/>
          <p:cNvSpPr txBox="1">
            <a:spLocks/>
          </p:cNvSpPr>
          <p:nvPr/>
        </p:nvSpPr>
        <p:spPr>
          <a:xfrm>
            <a:off x="4670425" y="3715299"/>
            <a:ext cx="23055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 Conclusion</a:t>
            </a:r>
          </a:p>
        </p:txBody>
      </p:sp>
      <p:sp>
        <p:nvSpPr>
          <p:cNvPr id="18" name="Google Shape;826;p53"/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19F73E-6F10-4A5A-9431-28869E6B0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32" t="23750" r="27031" b="12083"/>
          <a:stretch/>
        </p:blipFill>
        <p:spPr>
          <a:xfrm>
            <a:off x="1678781" y="121441"/>
            <a:ext cx="5107781" cy="4796333"/>
          </a:xfrm>
          <a:prstGeom prst="rect">
            <a:avLst/>
          </a:prstGeom>
        </p:spPr>
      </p:pic>
      <p:sp>
        <p:nvSpPr>
          <p:cNvPr id="6" name="Google Shape;826;p53">
            <a:extLst>
              <a:ext uri="{FF2B5EF4-FFF2-40B4-BE49-F238E27FC236}">
                <a16:creationId xmlns:a16="http://schemas.microsoft.com/office/drawing/2014/main" xmlns="" id="{4D62FA61-1876-4052-8F44-E4BFBED6D8FB}"/>
              </a:ext>
            </a:extLst>
          </p:cNvPr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22B30E5-0B16-4F37-AA90-610D94740C21}"/>
              </a:ext>
            </a:extLst>
          </p:cNvPr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62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"/>
          <p:cNvSpPr txBox="1">
            <a:spLocks noGrp="1"/>
          </p:cNvSpPr>
          <p:nvPr>
            <p:ph type="title"/>
          </p:nvPr>
        </p:nvSpPr>
        <p:spPr>
          <a:xfrm>
            <a:off x="1077877" y="191456"/>
            <a:ext cx="70918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>
                <a:latin typeface="Arvo" panose="020B0604020202020204" charset="0"/>
              </a:rPr>
              <a:t>Assumption and Limitation</a:t>
            </a:r>
          </a:p>
        </p:txBody>
      </p:sp>
      <p:sp>
        <p:nvSpPr>
          <p:cNvPr id="472" name="Google Shape;472;p47"/>
          <p:cNvSpPr/>
          <p:nvPr/>
        </p:nvSpPr>
        <p:spPr>
          <a:xfrm>
            <a:off x="348577" y="2207100"/>
            <a:ext cx="729300" cy="729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7"/>
          <p:cNvSpPr/>
          <p:nvPr/>
        </p:nvSpPr>
        <p:spPr>
          <a:xfrm rot="2700000">
            <a:off x="7945258" y="3983134"/>
            <a:ext cx="644033" cy="6440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7"/>
          <p:cNvSpPr/>
          <p:nvPr/>
        </p:nvSpPr>
        <p:spPr>
          <a:xfrm>
            <a:off x="7318992" y="1089375"/>
            <a:ext cx="729300" cy="729300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26;p53"/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8722675" y="4779205"/>
            <a:ext cx="440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149D2891-65A9-432C-B593-43DA358E9396}"/>
              </a:ext>
            </a:extLst>
          </p:cNvPr>
          <p:cNvSpPr txBox="1">
            <a:spLocks/>
          </p:cNvSpPr>
          <p:nvPr/>
        </p:nvSpPr>
        <p:spPr>
          <a:xfrm>
            <a:off x="863246" y="892425"/>
            <a:ext cx="8502211" cy="321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Assumption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No overlapping of garment pattern pieces.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When solving the system of linear equations, the variable which others depend on is greater than or equal 1.</a:t>
            </a:r>
          </a:p>
          <a:p>
            <a:pPr marL="457200" lvl="1" indent="0"/>
            <a:r>
              <a:rPr lang="en-US" sz="1600" dirty="0"/>
              <a:t>	y = 5u / 3 ; u ≥ 1</a:t>
            </a:r>
          </a:p>
          <a:p>
            <a:pPr marL="457200" lvl="1" indent="0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Limitation: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We should apply set of values to variable u and find the best value which satisfies the demand in best way.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We should find a better way to solve the system of linear equations.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Model is to be generalized.</a:t>
            </a:r>
          </a:p>
          <a:p>
            <a:pPr marL="0" indent="0">
              <a:lnSpc>
                <a:spcPct val="150000"/>
              </a:lnSpc>
            </a:pPr>
            <a:r>
              <a:rPr lang="en-US" sz="1600" dirty="0"/>
              <a:t>		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0" name="Google Shape;826;p53">
            <a:extLst>
              <a:ext uri="{FF2B5EF4-FFF2-40B4-BE49-F238E27FC236}">
                <a16:creationId xmlns:a16="http://schemas.microsoft.com/office/drawing/2014/main" xmlns="" id="{17B81820-9066-498B-87A0-70D729656E09}"/>
              </a:ext>
            </a:extLst>
          </p:cNvPr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859C779-F86D-451E-9C95-E35E01CB0827}"/>
              </a:ext>
            </a:extLst>
          </p:cNvPr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42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/>
          <p:nvPr/>
        </p:nvSpPr>
        <p:spPr>
          <a:xfrm>
            <a:off x="721300" y="0"/>
            <a:ext cx="1450800" cy="183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721350" y="2376200"/>
            <a:ext cx="4373164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400" dirty="0"/>
              <a:t>Conclusion</a:t>
            </a:r>
            <a:endParaRPr sz="4400"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title" idx="2"/>
          </p:nvPr>
        </p:nvSpPr>
        <p:spPr>
          <a:xfrm>
            <a:off x="996249" y="831575"/>
            <a:ext cx="103971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06</a:t>
            </a:r>
            <a:endParaRPr dirty="0"/>
          </a:p>
        </p:txBody>
      </p:sp>
      <p:sp>
        <p:nvSpPr>
          <p:cNvPr id="228" name="Google Shape;228;p36"/>
          <p:cNvSpPr/>
          <p:nvPr/>
        </p:nvSpPr>
        <p:spPr>
          <a:xfrm>
            <a:off x="7604618" y="1894975"/>
            <a:ext cx="744900" cy="644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6"/>
          <p:cNvSpPr/>
          <p:nvPr/>
        </p:nvSpPr>
        <p:spPr>
          <a:xfrm rot="2700000">
            <a:off x="6619000" y="3632265"/>
            <a:ext cx="980050" cy="98005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6"/>
          <p:cNvSpPr/>
          <p:nvPr/>
        </p:nvSpPr>
        <p:spPr>
          <a:xfrm rot="10800000">
            <a:off x="5990700" y="831575"/>
            <a:ext cx="729300" cy="729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26;p53"/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8710863" y="4786314"/>
            <a:ext cx="390275" cy="311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0;p41"/>
          <p:cNvSpPr txBox="1">
            <a:spLocks/>
          </p:cNvSpPr>
          <p:nvPr/>
        </p:nvSpPr>
        <p:spPr>
          <a:xfrm>
            <a:off x="1008168" y="543392"/>
            <a:ext cx="7528331" cy="3270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Figtree" panose="020B0604020202020204" charset="0"/>
              </a:rPr>
              <a:t>Main objective : Minimize the total fabric wastage.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Figtree" panose="020B0604020202020204" charset="0"/>
              </a:rPr>
              <a:t>Less fabric consumption means low fabric wastage.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Figtree" panose="020B0604020202020204" charset="0"/>
              </a:rPr>
              <a:t>Satisfy the demand using minimum number of fabric layers.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Figtree" panose="020B0604020202020204" charset="0"/>
              </a:rPr>
              <a:t>Ratio and the number of layers are correlated with each other.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Figtree" panose="020B0604020202020204" charset="0"/>
              </a:rPr>
              <a:t>By the developed mode we can get a near optimal solution.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Figtree" panose="020B0604020202020204" charset="0"/>
            </a:endParaRPr>
          </a:p>
          <a:p>
            <a:r>
              <a:rPr lang="en-US" sz="2400" dirty="0">
                <a:latin typeface="Figtree" panose="020B0604020202020204" charset="0"/>
              </a:rPr>
              <a:t> </a:t>
            </a:r>
          </a:p>
        </p:txBody>
      </p:sp>
      <p:sp>
        <p:nvSpPr>
          <p:cNvPr id="6" name="Google Shape;826;p53"/>
          <p:cNvSpPr/>
          <p:nvPr/>
        </p:nvSpPr>
        <p:spPr>
          <a:xfrm>
            <a:off x="8600357" y="4816123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20934A-9F59-440D-A0FE-090C3ED5193B}"/>
              </a:ext>
            </a:extLst>
          </p:cNvPr>
          <p:cNvSpPr txBox="1"/>
          <p:nvPr/>
        </p:nvSpPr>
        <p:spPr>
          <a:xfrm>
            <a:off x="8736446" y="4772865"/>
            <a:ext cx="536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/>
          <p:nvPr/>
        </p:nvSpPr>
        <p:spPr>
          <a:xfrm>
            <a:off x="721350" y="-7075"/>
            <a:ext cx="1450800" cy="183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721349" y="2376200"/>
            <a:ext cx="4909429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400" dirty="0"/>
              <a:t>Time Frame</a:t>
            </a:r>
            <a:endParaRPr sz="4400"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title" idx="2"/>
          </p:nvPr>
        </p:nvSpPr>
        <p:spPr>
          <a:xfrm>
            <a:off x="996249" y="831575"/>
            <a:ext cx="98896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07</a:t>
            </a:r>
            <a:endParaRPr dirty="0"/>
          </a:p>
        </p:txBody>
      </p:sp>
      <p:sp>
        <p:nvSpPr>
          <p:cNvPr id="228" name="Google Shape;228;p36"/>
          <p:cNvSpPr/>
          <p:nvPr/>
        </p:nvSpPr>
        <p:spPr>
          <a:xfrm>
            <a:off x="7604618" y="1894975"/>
            <a:ext cx="744900" cy="644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6"/>
          <p:cNvSpPr/>
          <p:nvPr/>
        </p:nvSpPr>
        <p:spPr>
          <a:xfrm rot="2700000">
            <a:off x="6619000" y="3632265"/>
            <a:ext cx="980050" cy="98005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6"/>
          <p:cNvSpPr/>
          <p:nvPr/>
        </p:nvSpPr>
        <p:spPr>
          <a:xfrm rot="10800000">
            <a:off x="5990700" y="831575"/>
            <a:ext cx="729300" cy="729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26;p53"/>
          <p:cNvSpPr/>
          <p:nvPr/>
        </p:nvSpPr>
        <p:spPr>
          <a:xfrm>
            <a:off x="8600357" y="4837395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56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3140" y="4008235"/>
            <a:ext cx="371260" cy="914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Google Shape;545;p50"/>
          <p:cNvSpPr/>
          <p:nvPr/>
        </p:nvSpPr>
        <p:spPr>
          <a:xfrm>
            <a:off x="8578744" y="3256"/>
            <a:ext cx="516169" cy="502419"/>
          </a:xfrm>
          <a:prstGeom prst="donut">
            <a:avLst>
              <a:gd name="adj" fmla="val 25000"/>
            </a:avLst>
          </a:prstGeom>
          <a:solidFill>
            <a:srgbClr val="B3B9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826;p53"/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95603"/>
              </p:ext>
            </p:extLst>
          </p:nvPr>
        </p:nvGraphicFramePr>
        <p:xfrm>
          <a:off x="512666" y="114472"/>
          <a:ext cx="8238435" cy="4953545"/>
        </p:xfrm>
        <a:graphic>
          <a:graphicData uri="http://schemas.openxmlformats.org/drawingml/2006/table">
            <a:tbl>
              <a:tblPr/>
              <a:tblGrid>
                <a:gridCol w="1482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27280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06767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17024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23949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23949">
                  <a:extLst>
                    <a:ext uri="{9D8B030D-6E8A-4147-A177-3AD203B41FA5}">
                      <a16:colId xmlns:a16="http://schemas.microsoft.com/office/drawing/2014/main" xmlns="" val="4127238751"/>
                    </a:ext>
                  </a:extLst>
                </a:gridCol>
                <a:gridCol w="223949">
                  <a:extLst>
                    <a:ext uri="{9D8B030D-6E8A-4147-A177-3AD203B41FA5}">
                      <a16:colId xmlns:a16="http://schemas.microsoft.com/office/drawing/2014/main" xmlns="" val="1293742317"/>
                    </a:ext>
                  </a:extLst>
                </a:gridCol>
                <a:gridCol w="223949">
                  <a:extLst>
                    <a:ext uri="{9D8B030D-6E8A-4147-A177-3AD203B41FA5}">
                      <a16:colId xmlns:a16="http://schemas.microsoft.com/office/drawing/2014/main" xmlns="" val="188872636"/>
                    </a:ext>
                  </a:extLst>
                </a:gridCol>
              </a:tblGrid>
              <a:tr h="2293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Activity</a:t>
                      </a:r>
                    </a:p>
                  </a:txBody>
                  <a:tcPr marL="4613" marR="4613" marT="46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May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June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July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August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September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October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November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December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Figtree" panose="020B060402020202020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Figtree" panose="020B060402020202020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Project Initiation</a:t>
                      </a:r>
                    </a:p>
                  </a:txBody>
                  <a:tcPr marL="4613" marR="4613" marT="46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AEABAB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Field visit</a:t>
                      </a:r>
                    </a:p>
                  </a:txBody>
                  <a:tcPr marL="4613" marR="4613" marT="46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Analyse case studies</a:t>
                      </a:r>
                    </a:p>
                  </a:txBody>
                  <a:tcPr marL="4613" marR="4613" marT="46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Selcting case study</a:t>
                      </a:r>
                    </a:p>
                  </a:txBody>
                  <a:tcPr marL="4613" marR="4613" marT="46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Current system analysis</a:t>
                      </a:r>
                    </a:p>
                  </a:txBody>
                  <a:tcPr marL="4613" marR="4613" marT="46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9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Design &amp; development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of the proposed model</a:t>
                      </a:r>
                    </a:p>
                  </a:txBody>
                  <a:tcPr marL="4613" marR="4613" marT="46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Mid review presentation</a:t>
                      </a:r>
                    </a:p>
                  </a:txBody>
                  <a:tcPr marL="4613" marR="4613" marT="46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4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Full development &amp; pilot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study of the model</a:t>
                      </a:r>
                    </a:p>
                  </a:txBody>
                  <a:tcPr marL="4613" marR="4613" marT="46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Performance evaluation</a:t>
                      </a:r>
                    </a:p>
                  </a:txBody>
                  <a:tcPr marL="4613" marR="4613" marT="46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Project review</a:t>
                      </a:r>
                    </a:p>
                  </a:txBody>
                  <a:tcPr marL="4613" marR="4613" marT="46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Final reporting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igtree" panose="020B0604020202020204" charset="0"/>
                        </a:rPr>
                        <a:t>&amp; handover</a:t>
                      </a:r>
                    </a:p>
                  </a:txBody>
                  <a:tcPr marL="4613" marR="4613" marT="46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4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434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1196319"/>
            <a:ext cx="8358187" cy="336139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External Supervisor : Mr. Dinesh </a:t>
            </a:r>
            <a:r>
              <a:rPr lang="en-US" dirty="0" err="1"/>
              <a:t>Gunathilake</a:t>
            </a:r>
            <a:r>
              <a:rPr lang="en-US" dirty="0"/>
              <a:t> – </a:t>
            </a:r>
            <a:r>
              <a:rPr lang="en-US" dirty="0" err="1"/>
              <a:t>Brandix</a:t>
            </a:r>
            <a:r>
              <a:rPr lang="en-US" dirty="0"/>
              <a:t> Fast Fashion </a:t>
            </a:r>
            <a:r>
              <a:rPr lang="en-US" dirty="0" err="1"/>
              <a:t>Walisara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https://ejaet.com/PDF/4-10/EJAET-4-10-765-772.pdf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https://textilelearner.net/techniques-or-methods-of-marker-making/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4"/>
              </a:rPr>
              <a:t>https://hoshima-int.com/what-is-cutting-room-in-apparel-industry.html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5"/>
              </a:rPr>
              <a:t>https://www.textileschool.com/193/garment-production-process/#:~:text=Apparel%20manufacturing%20process%20involves%20Product,Dyeing%20and%20Washing%2C%20QC%20etc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6"/>
              </a:rPr>
              <a:t>How to Calculate Size Wise Cut Quantity from the Size Ratio in an Order? (onlineclothingstudy.com)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7" action="ppaction://hlinkfile"/>
              </a:rPr>
              <a:t>FinalModel.xlsx</a:t>
            </a:r>
            <a:r>
              <a:rPr lang="en-US" dirty="0"/>
              <a:t>, </a:t>
            </a:r>
            <a:r>
              <a:rPr lang="en-US" dirty="0">
                <a:hlinkClick r:id="rId8" action="ppaction://hlinkfile"/>
              </a:rPr>
              <a:t>RatioCalculation.xlsx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9"/>
              </a:rPr>
              <a:t>https://www.wolframalpha.com/examples/mathematics/algebra</a:t>
            </a:r>
            <a:endParaRPr lang="en-US" dirty="0"/>
          </a:p>
        </p:txBody>
      </p:sp>
      <p:sp>
        <p:nvSpPr>
          <p:cNvPr id="13" name="Google Shape;826;p53"/>
          <p:cNvSpPr/>
          <p:nvPr/>
        </p:nvSpPr>
        <p:spPr>
          <a:xfrm>
            <a:off x="8600357" y="4837395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35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63" y="1804593"/>
            <a:ext cx="7704000" cy="572700"/>
          </a:xfrm>
        </p:spPr>
        <p:txBody>
          <a:bodyPr/>
          <a:lstStyle/>
          <a:p>
            <a:r>
              <a:rPr lang="en-US" sz="7200" dirty="0"/>
              <a:t>THANK YOU !</a:t>
            </a:r>
          </a:p>
        </p:txBody>
      </p:sp>
      <p:sp>
        <p:nvSpPr>
          <p:cNvPr id="5" name="Google Shape;826;p53"/>
          <p:cNvSpPr/>
          <p:nvPr/>
        </p:nvSpPr>
        <p:spPr>
          <a:xfrm>
            <a:off x="8600357" y="4837395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7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/>
          <p:nvPr/>
        </p:nvSpPr>
        <p:spPr>
          <a:xfrm>
            <a:off x="721350" y="-7075"/>
            <a:ext cx="1450800" cy="183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721350" y="2376200"/>
            <a:ext cx="4373164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400" dirty="0"/>
              <a:t>Introduction</a:t>
            </a:r>
            <a:endParaRPr sz="4400"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title" idx="2"/>
          </p:nvPr>
        </p:nvSpPr>
        <p:spPr>
          <a:xfrm>
            <a:off x="996250" y="831575"/>
            <a:ext cx="90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01</a:t>
            </a:r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7604618" y="1894975"/>
            <a:ext cx="744900" cy="644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6"/>
          <p:cNvSpPr/>
          <p:nvPr/>
        </p:nvSpPr>
        <p:spPr>
          <a:xfrm rot="2700000">
            <a:off x="6619000" y="3632265"/>
            <a:ext cx="980050" cy="98005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6"/>
          <p:cNvSpPr/>
          <p:nvPr/>
        </p:nvSpPr>
        <p:spPr>
          <a:xfrm rot="10800000">
            <a:off x="5990700" y="831575"/>
            <a:ext cx="729300" cy="729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26;p53"/>
          <p:cNvSpPr/>
          <p:nvPr/>
        </p:nvSpPr>
        <p:spPr>
          <a:xfrm>
            <a:off x="8600357" y="4837923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88562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>
            <a:spLocks noGrp="1"/>
          </p:cNvSpPr>
          <p:nvPr>
            <p:ph type="subTitle" idx="1"/>
          </p:nvPr>
        </p:nvSpPr>
        <p:spPr>
          <a:xfrm>
            <a:off x="1248800" y="3262530"/>
            <a:ext cx="7528331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 leading apparel manufacturing firm in Sri Lanka.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Main products : Casualwear , Intimate wear , Sleep and loungewear , 		     Active wear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Main customers : Victoria’s Secret , Calvin Klein , Mark’s &amp; Spencer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Subsidiaries : Moose clothing company</a:t>
            </a:r>
          </a:p>
        </p:txBody>
      </p:sp>
      <p:sp>
        <p:nvSpPr>
          <p:cNvPr id="351" name="Google Shape;351;p41"/>
          <p:cNvSpPr/>
          <p:nvPr/>
        </p:nvSpPr>
        <p:spPr>
          <a:xfrm>
            <a:off x="566325" y="433825"/>
            <a:ext cx="980100" cy="980100"/>
          </a:xfrm>
          <a:prstGeom prst="mathPlus">
            <a:avLst>
              <a:gd name="adj1" fmla="val 235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1"/>
          <p:cNvSpPr/>
          <p:nvPr/>
        </p:nvSpPr>
        <p:spPr>
          <a:xfrm>
            <a:off x="7701816" y="4499400"/>
            <a:ext cx="744900" cy="64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/>
          <p:nvPr/>
        </p:nvSpPr>
        <p:spPr>
          <a:xfrm rot="5400000">
            <a:off x="7430166" y="706809"/>
            <a:ext cx="644100" cy="64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1"/>
          <p:cNvSpPr/>
          <p:nvPr/>
        </p:nvSpPr>
        <p:spPr>
          <a:xfrm>
            <a:off x="604700" y="3959900"/>
            <a:ext cx="644100" cy="6441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455"/>
            <a:ext cx="9144000" cy="2279595"/>
          </a:xfrm>
          <a:prstGeom prst="rect">
            <a:avLst/>
          </a:prstGeom>
        </p:spPr>
      </p:pic>
      <p:sp>
        <p:nvSpPr>
          <p:cNvPr id="10" name="Google Shape;236;p37"/>
          <p:cNvSpPr txBox="1">
            <a:spLocks noGrp="1"/>
          </p:cNvSpPr>
          <p:nvPr>
            <p:ph type="title"/>
          </p:nvPr>
        </p:nvSpPr>
        <p:spPr>
          <a:xfrm>
            <a:off x="2329279" y="33380"/>
            <a:ext cx="670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Brandix</a:t>
            </a:r>
            <a:r>
              <a:rPr lang="en-US" sz="4000" dirty="0"/>
              <a:t> (</a:t>
            </a:r>
            <a:r>
              <a:rPr lang="en-US" sz="4000" dirty="0" err="1"/>
              <a:t>Pvt</a:t>
            </a:r>
            <a:r>
              <a:rPr lang="en-US" sz="4000" dirty="0"/>
              <a:t>) Ltd</a:t>
            </a:r>
            <a:endParaRPr sz="4000" dirty="0"/>
          </a:p>
        </p:txBody>
      </p:sp>
      <p:sp>
        <p:nvSpPr>
          <p:cNvPr id="11" name="Google Shape;826;p53"/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606441" y="976500"/>
            <a:ext cx="4089264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What is a Marker</a:t>
            </a:r>
            <a:endParaRPr dirty="0"/>
          </a:p>
        </p:txBody>
      </p:sp>
      <p:sp>
        <p:nvSpPr>
          <p:cNvPr id="217" name="Google Shape;217;p35"/>
          <p:cNvSpPr txBox="1">
            <a:spLocks noGrp="1"/>
          </p:cNvSpPr>
          <p:nvPr>
            <p:ph type="subTitle" idx="1"/>
          </p:nvPr>
        </p:nvSpPr>
        <p:spPr>
          <a:xfrm>
            <a:off x="606441" y="1796400"/>
            <a:ext cx="4294800" cy="20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Picture of organized arrangement of all  pattern pieces for a particular style &amp; sizes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Considering single spread of fabric layer</a:t>
            </a:r>
          </a:p>
          <a:p>
            <a:pPr marL="0" lvl="0" indent="0">
              <a:buNone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Fabric wastage should be minimized</a:t>
            </a:r>
          </a:p>
        </p:txBody>
      </p:sp>
      <p:sp>
        <p:nvSpPr>
          <p:cNvPr id="219" name="Google Shape;219;p35"/>
          <p:cNvSpPr/>
          <p:nvPr/>
        </p:nvSpPr>
        <p:spPr>
          <a:xfrm>
            <a:off x="3833727" y="3907682"/>
            <a:ext cx="729300" cy="72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5"/>
          <p:cNvSpPr/>
          <p:nvPr/>
        </p:nvSpPr>
        <p:spPr>
          <a:xfrm rot="10800000">
            <a:off x="348575" y="0"/>
            <a:ext cx="729300" cy="729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706" y="0"/>
            <a:ext cx="4448294" cy="24338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706" y="2433817"/>
            <a:ext cx="4448295" cy="2709683"/>
          </a:xfrm>
          <a:prstGeom prst="rect">
            <a:avLst/>
          </a:prstGeom>
        </p:spPr>
      </p:pic>
      <p:sp>
        <p:nvSpPr>
          <p:cNvPr id="10" name="Google Shape;826;p53"/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72873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4"/>
          <p:cNvSpPr txBox="1">
            <a:spLocks noGrp="1"/>
          </p:cNvSpPr>
          <p:nvPr>
            <p:ph type="title"/>
          </p:nvPr>
        </p:nvSpPr>
        <p:spPr>
          <a:xfrm>
            <a:off x="4505667" y="970771"/>
            <a:ext cx="41338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Marker Making</a:t>
            </a:r>
            <a:endParaRPr dirty="0"/>
          </a:p>
        </p:txBody>
      </p:sp>
      <p:sp>
        <p:nvSpPr>
          <p:cNvPr id="833" name="Google Shape;833;p54"/>
          <p:cNvSpPr/>
          <p:nvPr/>
        </p:nvSpPr>
        <p:spPr>
          <a:xfrm rot="10800000">
            <a:off x="7910250" y="0"/>
            <a:ext cx="729300" cy="729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17;p35"/>
          <p:cNvSpPr txBox="1">
            <a:spLocks noGrp="1"/>
          </p:cNvSpPr>
          <p:nvPr>
            <p:ph type="subTitle" idx="1"/>
          </p:nvPr>
        </p:nvSpPr>
        <p:spPr>
          <a:xfrm>
            <a:off x="4344750" y="2000937"/>
            <a:ext cx="4294800" cy="20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Determine the most efficient layout of pattern pieces</a:t>
            </a:r>
          </a:p>
          <a:p>
            <a:pPr marL="0" lvl="0" indent="0">
              <a:buNone/>
            </a:pPr>
            <a:r>
              <a:rPr lang="en-US" sz="1600" dirty="0"/>
              <a:t>	Style</a:t>
            </a:r>
          </a:p>
          <a:p>
            <a:pPr marL="0" lvl="0" indent="0">
              <a:buNone/>
            </a:pPr>
            <a:r>
              <a:rPr lang="en-US" sz="1600" dirty="0"/>
              <a:t>	Fabric</a:t>
            </a:r>
          </a:p>
          <a:p>
            <a:pPr marL="0" lvl="0" indent="0">
              <a:buNone/>
            </a:pPr>
            <a:r>
              <a:rPr lang="en-US" sz="1600" dirty="0"/>
              <a:t>	Distribution of sizes</a:t>
            </a:r>
          </a:p>
          <a:p>
            <a:pPr marL="0" lvl="0" indent="0">
              <a:buNone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Objective : Maximize the utilization of fabrics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Production cost          -  Fabric wastage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345119" cy="25163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319"/>
            <a:ext cx="4345118" cy="2651021"/>
          </a:xfrm>
          <a:prstGeom prst="rect">
            <a:avLst/>
          </a:prstGeom>
        </p:spPr>
      </p:pic>
      <p:sp>
        <p:nvSpPr>
          <p:cNvPr id="11" name="Google Shape;826;p53"/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07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87050" y="4221365"/>
            <a:ext cx="0" cy="288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437002" y="4221365"/>
            <a:ext cx="0" cy="288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8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of Marker 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625" y="1708484"/>
            <a:ext cx="6521954" cy="262814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Design the garment and draw the pattern card</a:t>
            </a:r>
          </a:p>
          <a:p>
            <a:pPr marL="152400" indent="0"/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Do the fabric inspection</a:t>
            </a:r>
          </a:p>
          <a:p>
            <a:pPr marL="152400" indent="0"/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Decide the size ratio for a marker and number of markers</a:t>
            </a:r>
          </a:p>
          <a:p>
            <a:pPr marL="152400" indent="0"/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Make the marker / markers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Google Shape;826;p53"/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10893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495" y="493151"/>
            <a:ext cx="7704000" cy="572700"/>
          </a:xfrm>
        </p:spPr>
        <p:txBody>
          <a:bodyPr/>
          <a:lstStyle/>
          <a:p>
            <a:r>
              <a:rPr lang="en-US" dirty="0"/>
              <a:t>Marker Efficiency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747" y="1616803"/>
            <a:ext cx="7704000" cy="3376301"/>
          </a:xfrm>
        </p:spPr>
        <p:txBody>
          <a:bodyPr/>
          <a:lstStyle/>
          <a:p>
            <a:pPr marL="139700" indent="0" algn="l">
              <a:buNone/>
            </a:pPr>
            <a:r>
              <a:rPr lang="en-US" sz="1400" dirty="0"/>
              <a:t>Marker efficiency  =   Area of all patterns on the marker    X     100% </a:t>
            </a:r>
          </a:p>
          <a:p>
            <a:pPr marL="139700" indent="0" algn="l">
              <a:lnSpc>
                <a:spcPct val="150000"/>
              </a:lnSpc>
              <a:buNone/>
            </a:pPr>
            <a:r>
              <a:rPr lang="en-US" sz="1400" dirty="0"/>
              <a:t>			Area of marker</a:t>
            </a:r>
          </a:p>
          <a:p>
            <a:pPr marL="139700" indent="0" algn="l">
              <a:lnSpc>
                <a:spcPct val="150000"/>
              </a:lnSpc>
              <a:buNone/>
            </a:pPr>
            <a:r>
              <a:rPr lang="en-US" sz="1400" dirty="0"/>
              <a:t>	        YY   =   Area of all patterns on the marker</a:t>
            </a:r>
          </a:p>
          <a:p>
            <a:pPr marL="139700" indent="0" algn="l">
              <a:lnSpc>
                <a:spcPct val="150000"/>
              </a:lnSpc>
              <a:buNone/>
            </a:pPr>
            <a:r>
              <a:rPr lang="en-US" sz="1400" dirty="0"/>
              <a:t>		                Number of garments</a:t>
            </a:r>
          </a:p>
          <a:p>
            <a:pPr marL="139700" indent="0" algn="l">
              <a:lnSpc>
                <a:spcPct val="150000"/>
              </a:lnSpc>
              <a:buNone/>
            </a:pPr>
            <a:endParaRPr lang="en-US" sz="1400" dirty="0"/>
          </a:p>
          <a:p>
            <a:pPr marL="0" indent="0" algn="l">
              <a:buNone/>
            </a:pPr>
            <a:r>
              <a:rPr lang="en-US" sz="1400" b="1" dirty="0"/>
              <a:t>Marker efficiency depends on ;</a:t>
            </a:r>
          </a:p>
          <a:p>
            <a:pPr marL="0" indent="0" algn="l">
              <a:buNone/>
            </a:pPr>
            <a:endParaRPr lang="en-US" sz="14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Marker planner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Size of garments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Style of garments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Marker length and width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Fabric characteristics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Marker making methods</a:t>
            </a:r>
          </a:p>
          <a:p>
            <a:pPr marL="139700" indent="0" algn="l">
              <a:lnSpc>
                <a:spcPct val="150000"/>
              </a:lnSpc>
              <a:buNone/>
            </a:pPr>
            <a:endParaRPr lang="en-US" sz="1400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57570" y="1973179"/>
            <a:ext cx="26675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64445" y="2572466"/>
            <a:ext cx="26675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826;p53"/>
          <p:cNvSpPr/>
          <p:nvPr/>
        </p:nvSpPr>
        <p:spPr>
          <a:xfrm>
            <a:off x="8600357" y="4833257"/>
            <a:ext cx="543643" cy="22126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8710863" y="4790000"/>
            <a:ext cx="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920554054"/>
      </p:ext>
    </p:extLst>
  </p:cSld>
  <p:clrMapOvr>
    <a:masterClrMapping/>
  </p:clrMapOvr>
</p:sld>
</file>

<file path=ppt/theme/theme1.xml><?xml version="1.0" encoding="utf-8"?>
<a:theme xmlns:a="http://schemas.openxmlformats.org/drawingml/2006/main" name="Muted Palette Business Plan by Slidesgo">
  <a:themeElements>
    <a:clrScheme name="Simple Light">
      <a:dk1>
        <a:srgbClr val="434B43"/>
      </a:dk1>
      <a:lt1>
        <a:srgbClr val="F5F5F5"/>
      </a:lt1>
      <a:dk2>
        <a:srgbClr val="77847B"/>
      </a:dk2>
      <a:lt2>
        <a:srgbClr val="9C99A2"/>
      </a:lt2>
      <a:accent1>
        <a:srgbClr val="D3C1BA"/>
      </a:accent1>
      <a:accent2>
        <a:srgbClr val="ECE4DF"/>
      </a:accent2>
      <a:accent3>
        <a:srgbClr val="CCABAF"/>
      </a:accent3>
      <a:accent4>
        <a:srgbClr val="DAD9E9"/>
      </a:accent4>
      <a:accent5>
        <a:srgbClr val="FFFFFF"/>
      </a:accent5>
      <a:accent6>
        <a:srgbClr val="FFFFFF"/>
      </a:accent6>
      <a:hlink>
        <a:srgbClr val="434B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707</Words>
  <Application>Microsoft Office PowerPoint</Application>
  <PresentationFormat>On-screen Show (16:9)</PresentationFormat>
  <Paragraphs>620</Paragraphs>
  <Slides>37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Cambria Math</vt:lpstr>
      <vt:lpstr>Calibri</vt:lpstr>
      <vt:lpstr>Nunito Light</vt:lpstr>
      <vt:lpstr>Arial</vt:lpstr>
      <vt:lpstr>Anaheim</vt:lpstr>
      <vt:lpstr>Wingdings</vt:lpstr>
      <vt:lpstr>Arvo</vt:lpstr>
      <vt:lpstr>Courier New</vt:lpstr>
      <vt:lpstr>Figtree</vt:lpstr>
      <vt:lpstr>Bebas Neue</vt:lpstr>
      <vt:lpstr>Muted Palette Business Plan by Slidesgo</vt:lpstr>
      <vt:lpstr>OPTIMIZING THE MARKER EFFICIENCY</vt:lpstr>
      <vt:lpstr>Group Members</vt:lpstr>
      <vt:lpstr>Outline of the presentation</vt:lpstr>
      <vt:lpstr>Introduction</vt:lpstr>
      <vt:lpstr>Brandix (Pvt) Ltd</vt:lpstr>
      <vt:lpstr>What is a Marker</vt:lpstr>
      <vt:lpstr>Marker Making</vt:lpstr>
      <vt:lpstr>Main Steps of Marker Making</vt:lpstr>
      <vt:lpstr>Marker Efficiency</vt:lpstr>
      <vt:lpstr>Problem Statement</vt:lpstr>
      <vt:lpstr>PowerPoint Presentation</vt:lpstr>
      <vt:lpstr>Dimentions to Improve Marker    Efficiency</vt:lpstr>
      <vt:lpstr>Our Approach</vt:lpstr>
      <vt:lpstr>Effect of the ratio on marker efficiency</vt:lpstr>
      <vt:lpstr>Visual representation (Example)</vt:lpstr>
      <vt:lpstr>PowerPoint Presentation</vt:lpstr>
      <vt:lpstr>Final Model</vt:lpstr>
      <vt:lpstr>Main Steps to solve the model</vt:lpstr>
      <vt:lpstr>PowerPoint Presentation</vt:lpstr>
      <vt:lpstr>Model Evaluation</vt:lpstr>
      <vt:lpstr>PowerPoint Presentation</vt:lpstr>
      <vt:lpstr>PowerPoint Presentation</vt:lpstr>
      <vt:lpstr>Design 1 </vt:lpstr>
      <vt:lpstr>PowerPoint Presentation</vt:lpstr>
      <vt:lpstr>PowerPoint Presentation</vt:lpstr>
      <vt:lpstr>PowerPoint Presentation</vt:lpstr>
      <vt:lpstr>Design 2</vt:lpstr>
      <vt:lpstr>PowerPoint Presentation</vt:lpstr>
      <vt:lpstr>PowerPoint Presentation</vt:lpstr>
      <vt:lpstr>PowerPoint Presentation</vt:lpstr>
      <vt:lpstr>Assumption and Limitation</vt:lpstr>
      <vt:lpstr>Conclusion</vt:lpstr>
      <vt:lpstr>PowerPoint Presentation</vt:lpstr>
      <vt:lpstr>Time Frame</vt:lpstr>
      <vt:lpstr>PowerPoint Presentation</vt:lpstr>
      <vt:lpstr>References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THE MARKER EFFICIENCY</dc:title>
  <dc:creator>user</dc:creator>
  <cp:lastModifiedBy>user</cp:lastModifiedBy>
  <cp:revision>73</cp:revision>
  <dcterms:modified xsi:type="dcterms:W3CDTF">2023-12-07T17:52:02Z</dcterms:modified>
</cp:coreProperties>
</file>