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3" r:id="rId7"/>
    <p:sldId id="271" r:id="rId8"/>
    <p:sldId id="260" r:id="rId9"/>
    <p:sldId id="259" r:id="rId10"/>
    <p:sldId id="261" r:id="rId11"/>
    <p:sldId id="270" r:id="rId12"/>
    <p:sldId id="262" r:id="rId13"/>
    <p:sldId id="263" r:id="rId14"/>
    <p:sldId id="264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9A5D-1E2C-405B-AA92-A0B934CCC03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22D5-CE55-4865-A41D-060AB83D11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A22D5-CE55-4865-A41D-060AB83D11CC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55" y="1150374"/>
            <a:ext cx="11562322" cy="622404"/>
          </a:xfrm>
        </p:spPr>
        <p:txBody>
          <a:bodyPr/>
          <a:lstStyle/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 Bold"/>
              </a:rPr>
              <a:t>Blocked-chain based Certificate Generation &amp; Validate System</a:t>
            </a:r>
            <a:endParaRPr lang="en-US" sz="32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555" y="1850634"/>
            <a:ext cx="3519314" cy="583898"/>
          </a:xfrm>
        </p:spPr>
        <p:txBody>
          <a:bodyPr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Cambria Bold"/>
              </a:rPr>
              <a:t>Batch Number: </a:t>
            </a: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Cambria Bold"/>
              </a:rPr>
              <a:t>CCS</a:t>
            </a:r>
            <a:r>
              <a:rPr lang="en-US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Cambria Bold"/>
              </a:rPr>
              <a:t>-G16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2347041"/>
          <a:ext cx="541866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796281" y="2347041"/>
            <a:ext cx="5120052" cy="1811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Under the Supervision of,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Dr. Nihar Rajan  Nayak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Professor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School of Computer Science and Engineering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Presidency University</a:t>
            </a: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PIP2001 Capestone Project</a:t>
            </a:r>
          </a:p>
          <a:p>
            <a:r>
              <a:rPr lang="en-GB" dirty="0">
                <a:latin typeface="Verdana"/>
                <a:ea typeface="Verdana"/>
              </a:rPr>
              <a:t>Review-4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26728"/>
              </p:ext>
            </p:extLst>
          </p:nvPr>
        </p:nvGraphicFramePr>
        <p:xfrm>
          <a:off x="465554" y="2434253"/>
          <a:ext cx="576330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9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20211CCS0063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Mohammed Faiz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20211CCS0072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Sathvik 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8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20211CCS0104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Venkat Teja C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9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4" y="4642228"/>
            <a:ext cx="121861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B.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Name of the HoD: 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Dr. Anandaraj S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Dr. Sharmasth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Verdana" panose="020B0604030504040204"/>
              </a:rPr>
              <a:t>Dr. Sampath A K / Dr. Abdul Khadar A / Mr. Md Ziaur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04706"/>
            <a:ext cx="10668000" cy="4653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- Tamper-Proof Certificates: Immutable blockchain records</a:t>
            </a:r>
          </a:p>
          <a:p>
            <a:r>
              <a:rPr lang="en-IN" sz="2400" dirty="0"/>
              <a:t>- Automated Validation: No manual checking</a:t>
            </a:r>
          </a:p>
          <a:p>
            <a:r>
              <a:rPr lang="en-IN" sz="2400" dirty="0"/>
              <a:t>- Transparency &amp; Trust: Verifiable by all stakeholders</a:t>
            </a:r>
          </a:p>
          <a:p>
            <a:r>
              <a:rPr lang="en-IN" sz="2400" dirty="0"/>
              <a:t>- Scalable Solution: Supports multi-institution environments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99237"/>
            <a:ext cx="10668000" cy="4418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 practical blockchain application to secure academic records.</a:t>
            </a:r>
          </a:p>
          <a:p>
            <a:r>
              <a:rPr lang="en-US" sz="2800" dirty="0"/>
              <a:t>Reduces fraud and increases efficiency.</a:t>
            </a:r>
          </a:p>
          <a:p>
            <a:r>
              <a:rPr lang="en-US" sz="2800" dirty="0"/>
              <a:t>Future work: NFT certificates and national integrations.</a:t>
            </a:r>
          </a:p>
          <a:p>
            <a:pPr marL="0" indent="0" algn="just">
              <a:lnSpc>
                <a:spcPct val="90000"/>
              </a:lnSpc>
              <a:spcBef>
                <a:spcPts val="2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NIST - Guide to Industrial Control Systems (ICS) Security (SP 800-82 Rev. 3) https://doi.org/10.6028/NIST.SP.800-82r3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CISA - Mitigating Log4Shell Vulnerabilities (Alert AA21-356A) https://www.cisa.gov/news-events/alerts/2021/12/10/aa21-356a-mitigating-log4shell-and-other-log4j-related-vulnerabilities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IEEE - Challenges in Vulnerability Disclosure https://doi.org/10.1109/SP40001.2021.00001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Tenable - Vulnerability Management Whitepaper https://www.tenable.com/whitepapers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IEEE TDSC - Automated CVE Classification for Patch Prioritization https://doi.org/10.1109/TDSC.2021.3056789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OpenVAS - Vulnerability Assessment System Documentation https://www.openvas.org/documentation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Siemens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ProductCERT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- Security Advisories https://cert-portal.siemens.com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Scrapy - Web Scraping Framework Documentation https://scrapy.org/doc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IEEE Access - Ethical We </a:t>
            </a:r>
          </a:p>
          <a:p>
            <a:endParaRPr lang="en-IN" sz="1100" dirty="0">
              <a:ea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work mapping with SDG</a:t>
            </a:r>
          </a:p>
        </p:txBody>
      </p:sp>
      <p:pic>
        <p:nvPicPr>
          <p:cNvPr id="1026" name="Picture 2" descr="What are the 17 Sustainable Development Goals (SDGs)?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0" b="11740"/>
          <a:stretch>
            <a:fillRect/>
          </a:stretch>
        </p:blipFill>
        <p:spPr bwMode="auto">
          <a:xfrm>
            <a:off x="3139593" y="1002323"/>
            <a:ext cx="5486876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227" y="4202722"/>
            <a:ext cx="11491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directly supports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4 (Quality Education)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9 (Industry, Innovation, and Infrastructure)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improving access to educational resources and making technology more user-friendly. It also aligns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16 (Peace, Justice, and Strong Institutions)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enhancing security, transparency, and accountability in digital environments. Indirectly, it touches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8 (Decent Work and Economic Growth)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10 (Reduced Inequalities)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improving workplace efficiency and access to technology for all staff members.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157" y="1091564"/>
            <a:ext cx="11043781" cy="5281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Manual certificate verification is inefficient and prone to forgery.</a:t>
            </a:r>
          </a:p>
          <a:p>
            <a:r>
              <a:rPr lang="en-US" sz="2800" dirty="0"/>
              <a:t>This project uses blockchain to generate and validate academic certificates securely.</a:t>
            </a:r>
          </a:p>
          <a:p>
            <a:r>
              <a:rPr lang="en-US" sz="2800" dirty="0"/>
              <a:t>It ensures authenticity, immutability, and rapid verification for institutions and organizations.</a:t>
            </a:r>
          </a:p>
          <a:p>
            <a:pPr algn="just">
              <a:lnSpc>
                <a:spcPct val="80000"/>
              </a:lnSpc>
              <a:spcBef>
                <a:spcPts val="20"/>
              </a:spcBef>
            </a:pPr>
            <a:endParaRPr lang="en-US" sz="2000" dirty="0">
              <a:latin typeface="Tim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DAC959-751C-E22C-188B-3EA9A1CC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9CD4F8-9B45-8A57-E0B5-1CF672E8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Blockchain for Digital Credentials</a:t>
            </a:r>
          </a:p>
          <a:p>
            <a:r>
              <a:rPr lang="en-US" dirty="0"/>
              <a:t>- Limitations of Traditional Certificate Systems</a:t>
            </a:r>
          </a:p>
          <a:p>
            <a:r>
              <a:rPr lang="en-US" dirty="0"/>
              <a:t>- Smart Contract-Based Automation</a:t>
            </a:r>
          </a:p>
          <a:p>
            <a:r>
              <a:rPr lang="en-US" dirty="0"/>
              <a:t>- Comparative Studies on Existing Validation Models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2"/>
            <a:ext cx="10668000" cy="4712676"/>
          </a:xfrm>
        </p:spPr>
        <p:txBody>
          <a:bodyPr>
            <a:normAutofit/>
          </a:bodyPr>
          <a:lstStyle/>
          <a:p>
            <a:r>
              <a:rPr lang="en-US" sz="2800" dirty="0"/>
              <a:t>- Centralized Digital Storage</a:t>
            </a:r>
          </a:p>
          <a:p>
            <a:r>
              <a:rPr lang="en-US" sz="2800" dirty="0"/>
              <a:t>- Manual Verification by Institutions</a:t>
            </a:r>
          </a:p>
          <a:p>
            <a:r>
              <a:rPr lang="en-US" sz="2800" dirty="0"/>
              <a:t>- QR-code Based Certificate PDFs</a:t>
            </a:r>
          </a:p>
          <a:p>
            <a:r>
              <a:rPr lang="en-US" sz="2800" dirty="0"/>
              <a:t>DRAWBACKS:</a:t>
            </a:r>
          </a:p>
          <a:p>
            <a:r>
              <a:rPr lang="en-US" sz="2800" dirty="0"/>
              <a:t>- Tampering risk, institutional dependency, lack of traceability</a:t>
            </a:r>
          </a:p>
          <a:p>
            <a:pPr marL="457200" indent="-457200">
              <a:buAutoNum type="arabicPeriod"/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0190"/>
            <a:ext cx="10668000" cy="4697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Ensure Authenticity through blockchain immutability</a:t>
            </a:r>
          </a:p>
          <a:p>
            <a:r>
              <a:rPr lang="en-US" dirty="0"/>
              <a:t>- Enable Instant Verification via smart contracts</a:t>
            </a:r>
          </a:p>
          <a:p>
            <a:r>
              <a:rPr lang="en-US" dirty="0"/>
              <a:t>- Prevent Fraud and unauthorized duplication</a:t>
            </a:r>
          </a:p>
          <a:p>
            <a:r>
              <a:rPr lang="en-US" dirty="0"/>
              <a:t>- Improve Efficiency through automation</a:t>
            </a:r>
          </a:p>
          <a:p>
            <a:pPr marL="0" indent="0">
              <a:spcBef>
                <a:spcPts val="2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46" y="978887"/>
            <a:ext cx="10668000" cy="535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- Use Ethereum/Polygon for certificate hash storage</a:t>
            </a:r>
          </a:p>
          <a:p>
            <a:r>
              <a:rPr lang="en-US" sz="2400" dirty="0"/>
              <a:t>- Admin dashboard for uploading and tracking</a:t>
            </a:r>
          </a:p>
          <a:p>
            <a:r>
              <a:rPr lang="en-US" sz="2400" dirty="0"/>
              <a:t>- Smart contracts for validation</a:t>
            </a:r>
          </a:p>
          <a:p>
            <a:r>
              <a:rPr lang="en-US" sz="2400" dirty="0"/>
              <a:t>- IPFS for off-chain certificate storage</a:t>
            </a:r>
          </a:p>
          <a:p>
            <a:pPr>
              <a:spcBef>
                <a:spcPts val="20"/>
              </a:spcBef>
            </a:pPr>
            <a:endParaRPr lang="en-US" sz="1800" dirty="0"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604" y="1073722"/>
            <a:ext cx="11241929" cy="54146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1. Certificate Generation:</a:t>
            </a:r>
          </a:p>
          <a:p>
            <a:r>
              <a:rPr lang="en-US" dirty="0"/>
              <a:t>- Admin uploads certificate, hashed data recorded on blockchain</a:t>
            </a:r>
          </a:p>
          <a:p>
            <a:r>
              <a:rPr lang="en-US" dirty="0"/>
              <a:t>- Original stored on IPFS with reference in smart contract</a:t>
            </a:r>
          </a:p>
          <a:p>
            <a:r>
              <a:rPr lang="en-US" dirty="0"/>
              <a:t>2. Validation Portal:</a:t>
            </a:r>
          </a:p>
          <a:p>
            <a:r>
              <a:rPr lang="en-US" dirty="0"/>
              <a:t>- Scan QR or enter ID to verify from blockchain</a:t>
            </a:r>
          </a:p>
          <a:p>
            <a:r>
              <a:rPr lang="en-US" dirty="0"/>
              <a:t>3. Security and Access:</a:t>
            </a:r>
          </a:p>
          <a:p>
            <a:r>
              <a:rPr lang="en-US" dirty="0"/>
              <a:t>- Role-based secure access</a:t>
            </a:r>
          </a:p>
          <a:p>
            <a:pPr marL="0" indent="0" algn="just">
              <a:spcBef>
                <a:spcPts val="20"/>
              </a:spcBef>
              <a:buNone/>
            </a:pPr>
            <a:endParaRPr lang="en-US" dirty="0"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6F3FE-4924-1AAA-688D-4401041BBC73}"/>
              </a:ext>
            </a:extLst>
          </p:cNvPr>
          <p:cNvSpPr txBox="1"/>
          <p:nvPr/>
        </p:nvSpPr>
        <p:spPr>
          <a:xfrm>
            <a:off x="914401" y="1516285"/>
            <a:ext cx="890961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Components:</a:t>
            </a:r>
          </a:p>
          <a:p>
            <a:r>
              <a:rPr lang="en-IN" sz="2800" dirty="0"/>
              <a:t>- Web Frontend (React/Flask)</a:t>
            </a:r>
          </a:p>
          <a:p>
            <a:r>
              <a:rPr lang="en-IN" sz="2800" dirty="0"/>
              <a:t>- Smart Contracts (Solidity)</a:t>
            </a:r>
          </a:p>
          <a:p>
            <a:r>
              <a:rPr lang="en-IN" sz="2800" dirty="0"/>
              <a:t>- Blockchain (Ethereum </a:t>
            </a:r>
            <a:r>
              <a:rPr lang="en-IN" sz="2800" dirty="0" err="1"/>
              <a:t>Testnet</a:t>
            </a:r>
            <a:r>
              <a:rPr lang="en-IN" sz="2800" dirty="0"/>
              <a:t>)</a:t>
            </a:r>
          </a:p>
          <a:p>
            <a:r>
              <a:rPr lang="en-IN" sz="2800" dirty="0"/>
              <a:t>- IPFS Storage</a:t>
            </a:r>
          </a:p>
          <a:p>
            <a:r>
              <a:rPr lang="en-IN" sz="2800" dirty="0"/>
              <a:t>- Backend Server (Node.js/</a:t>
            </a:r>
            <a:r>
              <a:rPr lang="en-IN" sz="3200" dirty="0"/>
              <a:t>Python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E0617-3734-39B6-AC4A-43506D22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98" y="1051354"/>
            <a:ext cx="9960203" cy="4755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9b7ed7-5f06-4375-9535-32ccb6fd49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42DE83AC50A40AF3F5A8F433C6DEC" ma:contentTypeVersion="5" ma:contentTypeDescription="Create a new document." ma:contentTypeScope="" ma:versionID="b488a15024113936ca32f63e298ef7e4">
  <xsd:schema xmlns:xsd="http://www.w3.org/2001/XMLSchema" xmlns:xs="http://www.w3.org/2001/XMLSchema" xmlns:p="http://schemas.microsoft.com/office/2006/metadata/properties" xmlns:ns3="c39b7ed7-5f06-4375-9535-32ccb6fd499a" targetNamespace="http://schemas.microsoft.com/office/2006/metadata/properties" ma:root="true" ma:fieldsID="7a1cfb6ead1d0da381c254b0aae2b0e4" ns3:_="">
    <xsd:import namespace="c39b7ed7-5f06-4375-9535-32ccb6fd49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b7ed7-5f06-4375-9535-32ccb6fd49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546BBB-561E-492A-A48F-AA976CF70ABB}">
  <ds:schemaRefs/>
</ds:datastoreItem>
</file>

<file path=customXml/itemProps2.xml><?xml version="1.0" encoding="utf-8"?>
<ds:datastoreItem xmlns:ds="http://schemas.openxmlformats.org/officeDocument/2006/customXml" ds:itemID="{572F2AB8-E5CD-415E-A2DE-6F3B97552B90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39b7ed7-5f06-4375-9535-32ccb6fd499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C962410-87B1-470B-BD93-ECCE0F57557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39</TotalTime>
  <Words>644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Blocked-chain based Certificate Generation &amp; Validate System</vt:lpstr>
      <vt:lpstr>Introduction</vt:lpstr>
      <vt:lpstr>Literature Review</vt:lpstr>
      <vt:lpstr>Existing Methods</vt:lpstr>
      <vt:lpstr>Objectives</vt:lpstr>
      <vt:lpstr>Proposed Method</vt:lpstr>
      <vt:lpstr>Methodology</vt:lpstr>
      <vt:lpstr>Architecture</vt:lpstr>
      <vt:lpstr>Timeline of Project</vt:lpstr>
      <vt:lpstr>Outcomes</vt:lpstr>
      <vt:lpstr>Conclusion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MOHAMMED</cp:lastModifiedBy>
  <cp:revision>519</cp:revision>
  <dcterms:created xsi:type="dcterms:W3CDTF">2023-03-16T03:26:00Z</dcterms:created>
  <dcterms:modified xsi:type="dcterms:W3CDTF">2025-05-16T06:59:13Z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0x01010095942DE83AC50A40AF3F5A8F433C6DEC</vt:lpwstr>
  </property>
  <property fmtid="{D5CDD505-2E9C-101B-9397-08002B2CF9AE}" pid="3" name="ICV">
    <vt:lpwstr>2693592B23394BE6B73F3ED75D3B0A9E_12</vt:lpwstr>
  </property>
  <property fmtid="{D5CDD505-2E9C-101B-9397-08002B2CF9AE}" pid="4" name="KSOProductBuildVer">
    <vt:lpwstr>1033-12.2.0.18911</vt:lpwstr>
  </property>
</Properties>
</file>