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571" r:id="rId3"/>
    <p:sldId id="572" r:id="rId4"/>
    <p:sldId id="573" r:id="rId5"/>
    <p:sldId id="574" r:id="rId6"/>
    <p:sldId id="575" r:id="rId7"/>
    <p:sldId id="576" r:id="rId8"/>
    <p:sldId id="577" r:id="rId9"/>
    <p:sldId id="579" r:id="rId10"/>
    <p:sldId id="578" r:id="rId11"/>
    <p:sldId id="580" r:id="rId12"/>
    <p:sldId id="581" r:id="rId13"/>
    <p:sldId id="582" r:id="rId14"/>
    <p:sldId id="570" r:id="rId15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20B836-56D0-97DC-068F-01B3A795833D}" v="107" dt="2025-04-28T10:32:37.732"/>
    <p1510:client id="{22C22A61-C23B-4AFE-81E6-4E7076213851}" v="1" dt="2025-04-28T10:44:04.838"/>
    <p1510:client id="{41ED53A8-5329-C747-A241-46CEB6D4E255}" v="58" dt="2025-04-29T04:53:52.575"/>
    <p1510:client id="{65706ED1-670B-4719-B8CB-BA21F8D40372}" v="31" dt="2025-04-29T05:33:41.586"/>
    <p1510:client id="{9567BC2E-213D-4409-89B3-6A653ECA53D9}" v="15" dt="2025-04-29T08:24:08.9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2300080088@kluniversity.in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9609" y="679731"/>
            <a:ext cx="4779664" cy="2386161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t>CAPSTONE PROJECT</a:t>
            </a:r>
          </a:p>
          <a:p>
            <a:r>
              <a:t>PROJECT TITLE: WildVision – Real-Time Multi-Class Animal Detection Using YOLOv11s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9609" y="3065892"/>
            <a:ext cx="4171994" cy="270465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dirty="0"/>
              <a:t>Presented By</a:t>
            </a:r>
            <a:r>
              <a:rPr lang="en-US" dirty="0"/>
              <a:t> </a:t>
            </a:r>
            <a:r>
              <a:rPr dirty="0"/>
              <a:t>:</a:t>
            </a:r>
            <a:r>
              <a:rPr lang="en-US" dirty="0"/>
              <a:t> </a:t>
            </a:r>
            <a:r>
              <a:rPr dirty="0" err="1"/>
              <a:t>Machavarapu</a:t>
            </a:r>
            <a:r>
              <a:rPr dirty="0"/>
              <a:t> Gnana Sai Sathvik</a:t>
            </a:r>
          </a:p>
          <a:p>
            <a:r>
              <a:rPr dirty="0"/>
              <a:t>College Name: KL University</a:t>
            </a:r>
          </a:p>
          <a:p>
            <a:r>
              <a:rPr dirty="0"/>
              <a:t>Department: Artificial Intelligence and Data Science</a:t>
            </a:r>
          </a:p>
          <a:p>
            <a:r>
              <a:rPr dirty="0"/>
              <a:t>Email ID: </a:t>
            </a:r>
            <a:r>
              <a:rPr lang="en-US" dirty="0">
                <a:hlinkClick r:id="rId2"/>
              </a:rPr>
              <a:t>2300080088@kluniversity.in</a:t>
            </a:r>
            <a:endParaRPr lang="en-US" dirty="0"/>
          </a:p>
          <a:p>
            <a:r>
              <a:rPr dirty="0"/>
              <a:t>AICTE Student ID: </a:t>
            </a:r>
            <a:r>
              <a:rPr lang="en-IN" dirty="0"/>
              <a:t> STU6631d638cff1c1714542136</a:t>
            </a:r>
            <a:endParaRPr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288F3F-AD4C-81EA-1336-D2C00EFCC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59030" y="98425"/>
            <a:ext cx="5171914" cy="6208764"/>
          </a:xfrm>
          <a:prstGeom prst="rect">
            <a:avLst/>
          </a:prstGeom>
        </p:spPr>
      </p:pic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05111AE-1B34-AE3E-ED2B-0736898BED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1480840"/>
              </p:ext>
            </p:extLst>
          </p:nvPr>
        </p:nvGraphicFramePr>
        <p:xfrm>
          <a:off x="98425" y="98425"/>
          <a:ext cx="7778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777453" imgH="517956" progId="Package">
                  <p:embed/>
                </p:oleObj>
              </mc:Choice>
              <mc:Fallback>
                <p:oleObj name="Packager Shell Object" showAsIcon="1" r:id="rId4" imgW="777453" imgH="517956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425" y="98425"/>
                        <a:ext cx="777875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D7BEC-26CE-96DB-DC10-B2897FA51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t>References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198D1-2392-A218-1A4C-10F40FCB8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t>https://www.kaggle.com/code/rajansh87/animal-species-detection-project</a:t>
            </a:r>
          </a:p>
          <a:p>
            <a:r>
              <a:t>https://www.kaggle.com/code/nimapourmoradi/animal-detection</a:t>
            </a:r>
          </a:p>
          <a:p>
            <a:r>
              <a:t>https://arxiv.org/abs/2410.11741</a:t>
            </a:r>
          </a:p>
          <a:p>
            <a:r>
              <a:t>https://www.sciencedirect.com/science/article/abs/pii/S0168169916303180</a:t>
            </a:r>
          </a:p>
        </p:txBody>
      </p:sp>
    </p:spTree>
    <p:extLst>
      <p:ext uri="{BB962C8B-B14F-4D97-AF65-F5344CB8AC3E}">
        <p14:creationId xmlns:p14="http://schemas.microsoft.com/office/powerpoint/2010/main" val="1691700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Training &amp; Deployment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sz="1000">
                <a:latin typeface="Courier New"/>
              </a:rPr>
              <a:t>
1. Upload Dataset:
from google.colab import drive
drive.mount('/content/gdrive')
!cp /content/gdrive/MyDrive/path/to/data.zip /content
2. Preprocessing:
- Split into train/validation
- Augment with Mosaic, HSV, flip
- Normalize &amp; resize
3. Training:
!yolo detect train data=data.yaml model=yolo11s.pt epochs=60 imgsz=640
4. Prediction:
!yolo detect predict model=best.pt source=data/validation/images save=True
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Result Analysis:</a:t>
            </a:r>
          </a:p>
          <a:p>
            <a:r>
              <a:t>• Camel detected with confidence 0.78</a:t>
            </a:r>
          </a:p>
          <a:p>
            <a:r>
              <a:t>• Elephant detected with confidence 0.79</a:t>
            </a:r>
          </a:p>
          <a:p>
            <a:r>
              <a:t>• Gorilla detected with confidence 0.83</a:t>
            </a:r>
          </a:p>
          <a:p>
            <a:r>
              <a:t>• High mAP, precision, and recall achieved</a:t>
            </a:r>
          </a:p>
          <a:p>
            <a:r>
              <a:t>• Bounding boxes successfully localized animals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/>
              <a:t>Result Visualization</a:t>
            </a:r>
          </a:p>
        </p:txBody>
      </p:sp>
      <p:pic>
        <p:nvPicPr>
          <p:cNvPr id="3" name="Picture 2" descr="A_PowerPoint_slide_with_a_white_background_disp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80" y="-462118"/>
            <a:ext cx="10638503" cy="776254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2B4E14-CB16-A18D-91E1-78787A456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90035-F7DF-B222-A678-18C907CDC7DD}"/>
              </a:ext>
            </a:extLst>
          </p:cNvPr>
          <p:cNvSpPr txBox="1"/>
          <p:nvPr/>
        </p:nvSpPr>
        <p:spPr>
          <a:xfrm>
            <a:off x="838200" y="451381"/>
            <a:ext cx="10512552" cy="4066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9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E0E59-694D-9DFE-4488-37D5F2F48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t>OUTLINE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4173D-62A9-AF06-B476-EEB827087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t>Problem Statement</a:t>
            </a:r>
          </a:p>
          <a:p>
            <a:r>
              <a:t>Proposed Solution</a:t>
            </a:r>
          </a:p>
          <a:p>
            <a:r>
              <a:t>System Development Approach</a:t>
            </a:r>
          </a:p>
          <a:p>
            <a:r>
              <a:t>Algorithm &amp; Deployment</a:t>
            </a:r>
          </a:p>
          <a:p>
            <a:r>
              <a:t>Result</a:t>
            </a:r>
          </a:p>
          <a:p>
            <a:r>
              <a:t>Conclusion</a:t>
            </a:r>
          </a:p>
          <a:p>
            <a:r>
              <a:t>Future Scope</a:t>
            </a:r>
          </a:p>
          <a:p>
            <a: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81787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39B35C-A00A-C6C7-8532-576758ED4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t>Problem Statement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8C97F-5AC9-F1CA-3CCC-090D5B139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t>Manual wildlife observation is often limited in scope, time, and accuracy. Traditional surveillance systems struggle to detect and identify multiple animal species in real time, especially in complex and resource-constrained environments. There is a pressing need for an automated, efficient, and scalable animal detection system for conservation and monitoring.</a:t>
            </a:r>
          </a:p>
        </p:txBody>
      </p:sp>
    </p:spTree>
    <p:extLst>
      <p:ext uri="{BB962C8B-B14F-4D97-AF65-F5344CB8AC3E}">
        <p14:creationId xmlns:p14="http://schemas.microsoft.com/office/powerpoint/2010/main" val="3372914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7B4B1-584E-2479-D762-2265C7398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t>Proposed Solution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7202D-4065-DDD7-98F1-4291C536D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t>WildVision introduces a lightweight, high-speed multi-class animal detection system built on YOLOv11s.</a:t>
            </a:r>
          </a:p>
          <a:p>
            <a:endParaRPr/>
          </a:p>
          <a:p>
            <a:r>
              <a:t>- Data Collection from diverse wildlife image datasets.</a:t>
            </a:r>
          </a:p>
          <a:p>
            <a:r>
              <a:t>- Preprocessing using techniques like resizing, normalization, Mosaic, and HSV transformations.</a:t>
            </a:r>
          </a:p>
          <a:p>
            <a:r>
              <a:t>- Real-time inference via YOLOv11s optimized for edge deployment.</a:t>
            </a:r>
          </a:p>
          <a:p>
            <a:r>
              <a:t>- Post-processing using Non-Maximum Suppression (NMS).</a:t>
            </a:r>
          </a:p>
          <a:p>
            <a:r>
              <a:t>- Deployment on portable platforms like drones or surveillance cameras.</a:t>
            </a:r>
          </a:p>
        </p:txBody>
      </p:sp>
    </p:spTree>
    <p:extLst>
      <p:ext uri="{BB962C8B-B14F-4D97-AF65-F5344CB8AC3E}">
        <p14:creationId xmlns:p14="http://schemas.microsoft.com/office/powerpoint/2010/main" val="204139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92D15-41B4-89C1-0EA3-03BC9FA16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t>System Development Approach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7E8EE-7F26-D809-3523-C58876935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t>Technology Stack:</a:t>
            </a:r>
          </a:p>
          <a:p>
            <a:r>
              <a:t>- Language: Python</a:t>
            </a:r>
          </a:p>
          <a:p>
            <a:r>
              <a:t>- Libraries: PyTorch, OpenCV, YOLOv11s</a:t>
            </a:r>
          </a:p>
          <a:p>
            <a:r>
              <a:t>- Platform: Google Colab, Edge Devices (NVIDIA Jetson, Raspberry Pi)</a:t>
            </a:r>
          </a:p>
          <a:p>
            <a:endParaRPr/>
          </a:p>
          <a:p>
            <a:r>
              <a:t>Steps Followed:</a:t>
            </a:r>
          </a:p>
          <a:p>
            <a:r>
              <a:t>1. Dataset Preparation and Annotation</a:t>
            </a:r>
          </a:p>
          <a:p>
            <a:r>
              <a:t>2. YOLOv11s Configuration and Training</a:t>
            </a:r>
          </a:p>
          <a:p>
            <a:r>
              <a:t>3. Model Optimization (Pruning, Quantization)</a:t>
            </a:r>
          </a:p>
          <a:p>
            <a:r>
              <a:t>4. Testing on validation datasets</a:t>
            </a:r>
          </a:p>
          <a:p>
            <a:r>
              <a:t>5. Deployment-ready packaging</a:t>
            </a:r>
          </a:p>
        </p:txBody>
      </p:sp>
    </p:spTree>
    <p:extLst>
      <p:ext uri="{BB962C8B-B14F-4D97-AF65-F5344CB8AC3E}">
        <p14:creationId xmlns:p14="http://schemas.microsoft.com/office/powerpoint/2010/main" val="3501125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DBEE6-616C-2711-86DB-C62E77D17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t>Algorithm &amp; Deployment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07410-DE3D-5F62-F9D7-11EAEA92F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t>Algorithm: YOLOv11s</a:t>
            </a:r>
          </a:p>
          <a:p>
            <a:r>
              <a:t>- Backbone: CSPNet/ShuffleNet</a:t>
            </a:r>
          </a:p>
          <a:p>
            <a:r>
              <a:t>- Neck: PANet / BiFPN</a:t>
            </a:r>
          </a:p>
          <a:p>
            <a:r>
              <a:t>- Head: Anchor-free with CIoU &amp; Focal Loss</a:t>
            </a:r>
          </a:p>
          <a:p>
            <a:r>
              <a:t>- Training: Annotated animal datasets</a:t>
            </a:r>
          </a:p>
          <a:p>
            <a:r>
              <a:t>- Deployment: YOLOv11s model (.pt) on Jetson Nano / edge devices</a:t>
            </a:r>
          </a:p>
          <a:p>
            <a:endParaRPr/>
          </a:p>
          <a:p>
            <a:r>
              <a:t>Training Command:</a:t>
            </a:r>
          </a:p>
          <a:p>
            <a:r>
              <a:t>!yolo detect train data=data.yaml model=yolo11s.pt epochs=60 imgsz=640</a:t>
            </a:r>
          </a:p>
        </p:txBody>
      </p:sp>
    </p:spTree>
    <p:extLst>
      <p:ext uri="{BB962C8B-B14F-4D97-AF65-F5344CB8AC3E}">
        <p14:creationId xmlns:p14="http://schemas.microsoft.com/office/powerpoint/2010/main" val="119908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ample_came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2286000" cy="1285875"/>
          </a:xfrm>
          <a:prstGeom prst="rect">
            <a:avLst/>
          </a:prstGeom>
        </p:spPr>
      </p:pic>
      <p:pic>
        <p:nvPicPr>
          <p:cNvPr id="12" name="Picture 11" descr="sample_elephan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828800"/>
            <a:ext cx="2286000" cy="1285875"/>
          </a:xfrm>
          <a:prstGeom prst="rect">
            <a:avLst/>
          </a:prstGeom>
        </p:spPr>
      </p:pic>
      <p:pic>
        <p:nvPicPr>
          <p:cNvPr id="13" name="Picture 12" descr="sample_gorilla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1828800"/>
            <a:ext cx="2286000" cy="12858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57200" y="1371600"/>
            <a:ext cx="7772400" cy="24673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sz="2000" dirty="0"/>
              <a:t>Detected animals with high confidence:</a:t>
            </a:r>
          </a:p>
          <a:p>
            <a:pPr>
              <a:defRPr sz="1800"/>
            </a:pPr>
            <a:r>
              <a:rPr dirty="0"/>
              <a:t>• Camel – 0.78</a:t>
            </a:r>
            <a:r>
              <a:rPr lang="en-US" dirty="0"/>
              <a:t>                             </a:t>
            </a:r>
            <a:r>
              <a:rPr lang="en-IN" dirty="0"/>
              <a:t>Elephant – 0.79                              • Gorilla – 0.83</a:t>
            </a:r>
          </a:p>
          <a:p>
            <a:pPr>
              <a:defRPr sz="1800"/>
            </a:pPr>
            <a:endParaRPr lang="en-IN" dirty="0"/>
          </a:p>
          <a:p>
            <a:pPr>
              <a:defRPr sz="1800"/>
            </a:pPr>
            <a:endParaRPr dirty="0"/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Strong performance in precision, recall, and </a:t>
            </a:r>
            <a:r>
              <a:rPr dirty="0" err="1"/>
              <a:t>mAP</a:t>
            </a:r>
            <a:r>
              <a:rPr dirty="0"/>
              <a:t>.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(Add visual examples of detected animals with bounding boxes here.)</a:t>
            </a:r>
          </a:p>
        </p:txBody>
      </p:sp>
    </p:spTree>
    <p:extLst>
      <p:ext uri="{BB962C8B-B14F-4D97-AF65-F5344CB8AC3E}">
        <p14:creationId xmlns:p14="http://schemas.microsoft.com/office/powerpoint/2010/main" val="58742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B396BB-D4E8-514D-53F4-27AADA666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t>Conclusion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89DDB-698E-B624-5621-F9D79482F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t>WildVision delivers a scalable real-time animal detection solution using YOLOv11s.</a:t>
            </a:r>
          </a:p>
          <a:p>
            <a:endParaRPr/>
          </a:p>
          <a:p>
            <a:r>
              <a:t>- Accurate multi-class detection in complex scenes</a:t>
            </a:r>
          </a:p>
          <a:p>
            <a:r>
              <a:t>- Valuable for conservationists and environmental monitoring</a:t>
            </a:r>
          </a:p>
          <a:p>
            <a:r>
              <a:t>- Enables automated tracking, poaching prevention, and ecological research</a:t>
            </a:r>
          </a:p>
        </p:txBody>
      </p:sp>
    </p:spTree>
    <p:extLst>
      <p:ext uri="{BB962C8B-B14F-4D97-AF65-F5344CB8AC3E}">
        <p14:creationId xmlns:p14="http://schemas.microsoft.com/office/powerpoint/2010/main" val="2245309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403C0-6D6C-CF0D-D01B-94F3DED1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t>Future Scope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C79AB-5BF9-3911-CAE8-5E44B0DF2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t>- Enhanced YOLO architectures for better accuracy</a:t>
            </a:r>
          </a:p>
          <a:p>
            <a:r>
              <a:t>- Integration with drones, surveillance cameras</a:t>
            </a:r>
          </a:p>
          <a:p>
            <a:r>
              <a:t>- Improved generalization across environments</a:t>
            </a:r>
          </a:p>
          <a:p>
            <a:r>
              <a:t>- AI-assisted endangered species tracking</a:t>
            </a:r>
          </a:p>
        </p:txBody>
      </p:sp>
    </p:spTree>
    <p:extLst>
      <p:ext uri="{BB962C8B-B14F-4D97-AF65-F5344CB8AC3E}">
        <p14:creationId xmlns:p14="http://schemas.microsoft.com/office/powerpoint/2010/main" val="3744199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650</Words>
  <Application>Microsoft Office PowerPoint</Application>
  <PresentationFormat>Widescreen</PresentationFormat>
  <Paragraphs>83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Courier New</vt:lpstr>
      <vt:lpstr>office theme</vt:lpstr>
      <vt:lpstr>Package</vt:lpstr>
      <vt:lpstr>CAPSTONE PROJECT PROJECT TITLE: WildVision – Real-Time Multi-Class Animal Detection Using YOLOv11s</vt:lpstr>
      <vt:lpstr>OUTLINE</vt:lpstr>
      <vt:lpstr>Problem Statement</vt:lpstr>
      <vt:lpstr>Proposed Solution</vt:lpstr>
      <vt:lpstr>System Development Approach</vt:lpstr>
      <vt:lpstr>Algorithm &amp; Deployment</vt:lpstr>
      <vt:lpstr>PowerPoint Presentation</vt:lpstr>
      <vt:lpstr>Conclusion</vt:lpstr>
      <vt:lpstr>Future Scope</vt:lpstr>
      <vt:lpstr>References</vt:lpstr>
      <vt:lpstr>Model Training &amp; Deployment Code</vt:lpstr>
      <vt:lpstr>Result Analysis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Sathvik</dc:creator>
  <cp:lastModifiedBy>GNANA SAI SATHVIK MACHAVARAPU</cp:lastModifiedBy>
  <cp:revision>14</cp:revision>
  <dcterms:created xsi:type="dcterms:W3CDTF">2013-07-15T20:26:40Z</dcterms:created>
  <dcterms:modified xsi:type="dcterms:W3CDTF">2025-06-16T13:25:49Z</dcterms:modified>
</cp:coreProperties>
</file>