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64" r:id="rId14"/>
    <p:sldId id="272" r:id="rId15"/>
    <p:sldId id="273" r:id="rId16"/>
    <p:sldId id="274" r:id="rId17"/>
    <p:sldId id="271" r:id="rId18"/>
    <p:sldId id="275" r:id="rId19"/>
  </p:sldIdLst>
  <p:sldSz cx="9144000" cy="5143500" type="screen16x9"/>
  <p:notesSz cx="6858000" cy="9144000"/>
  <p:embeddedFontLs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-2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96c9494d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96c9494d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049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96c9494d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96c9494d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844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96c9494d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96c9494d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28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96c9494d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96c9494d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96c9494d8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96c9494d8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96c9494d8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96c9494d8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96c9494d8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96c9494d8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96c9494d8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96c9494d8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96c9494d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96c9494d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96c9494d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96c9494d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947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96c9494d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96c9494d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28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sathvikganta10@gmail.co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/>
              <a:t>NumPy</a:t>
            </a:r>
            <a:endParaRPr sz="8000" b="1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669862" y="4394513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G. </a:t>
            </a:r>
            <a:r>
              <a:rPr lang="en-US" sz="4000" dirty="0" err="1"/>
              <a:t>Sathvik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sz="4000" b="1" dirty="0"/>
              <a:t>NumPy Functionalities</a:t>
            </a:r>
            <a:br>
              <a:rPr lang="en-US" sz="4000" dirty="0"/>
            </a:br>
            <a:endParaRPr sz="4000" b="1" dirty="0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076887" y="1050131"/>
            <a:ext cx="2045776" cy="3850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 err="1"/>
              <a:t>logspace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lstsq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mat()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matrix()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max()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maximum()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mean()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median()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mgrid</a:t>
            </a:r>
            <a:r>
              <a:rPr lang="en-US" dirty="0"/>
              <a:t>[]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min()</a:t>
            </a:r>
          </a:p>
          <a:p>
            <a:pPr marL="0" indent="0">
              <a:spcAft>
                <a:spcPts val="1200"/>
              </a:spcAft>
              <a:buNone/>
            </a:pPr>
            <a:endParaRPr sz="1100" dirty="0"/>
          </a:p>
        </p:txBody>
      </p:sp>
      <p:sp>
        <p:nvSpPr>
          <p:cNvPr id="5" name="Google Shape;171;p19">
            <a:extLst>
              <a:ext uri="{FF2B5EF4-FFF2-40B4-BE49-F238E27FC236}">
                <a16:creationId xmlns:a16="http://schemas.microsoft.com/office/drawing/2014/main" id="{838F5594-9546-4FB6-B1E1-6687AD40FEBF}"/>
              </a:ext>
            </a:extLst>
          </p:cNvPr>
          <p:cNvSpPr txBox="1">
            <a:spLocks/>
          </p:cNvSpPr>
          <p:nvPr/>
        </p:nvSpPr>
        <p:spPr>
          <a:xfrm>
            <a:off x="2906175" y="1050131"/>
            <a:ext cx="2045776" cy="38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/>
              <a:t>minimum()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multiply()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nan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ndenumerate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ndim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ndindex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newaxis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nonzero()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ogrid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ones()</a:t>
            </a:r>
          </a:p>
        </p:txBody>
      </p:sp>
      <p:sp>
        <p:nvSpPr>
          <p:cNvPr id="6" name="Google Shape;171;p19">
            <a:extLst>
              <a:ext uri="{FF2B5EF4-FFF2-40B4-BE49-F238E27FC236}">
                <a16:creationId xmlns:a16="http://schemas.microsoft.com/office/drawing/2014/main" id="{7080E4E9-4F19-4BD4-B6E5-82F56DC19ABD}"/>
              </a:ext>
            </a:extLst>
          </p:cNvPr>
          <p:cNvSpPr txBox="1">
            <a:spLocks/>
          </p:cNvSpPr>
          <p:nvPr/>
        </p:nvSpPr>
        <p:spPr>
          <a:xfrm>
            <a:off x="4951951" y="1050131"/>
            <a:ext cx="2045776" cy="38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 err="1"/>
              <a:t>ones_like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outer()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permutation()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piecewise()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pinv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poisson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poly1d()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polyfit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prod()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ptp</a:t>
            </a:r>
            <a:r>
              <a:rPr lang="en-US" dirty="0"/>
              <a:t>()</a:t>
            </a:r>
          </a:p>
        </p:txBody>
      </p:sp>
      <p:sp>
        <p:nvSpPr>
          <p:cNvPr id="7" name="Google Shape;171;p19">
            <a:extLst>
              <a:ext uri="{FF2B5EF4-FFF2-40B4-BE49-F238E27FC236}">
                <a16:creationId xmlns:a16="http://schemas.microsoft.com/office/drawing/2014/main" id="{7F3A77AF-D8A0-4BE4-8431-61E6F07A6A58}"/>
              </a:ext>
            </a:extLst>
          </p:cNvPr>
          <p:cNvSpPr txBox="1">
            <a:spLocks/>
          </p:cNvSpPr>
          <p:nvPr/>
        </p:nvSpPr>
        <p:spPr>
          <a:xfrm>
            <a:off x="6781239" y="1050131"/>
            <a:ext cx="2045776" cy="38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/>
              <a:t>put()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putmask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r_[]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rand()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randint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randn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random_integers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random_sample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ranf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ravel()</a:t>
            </a:r>
          </a:p>
        </p:txBody>
      </p:sp>
    </p:spTree>
    <p:extLst>
      <p:ext uri="{BB962C8B-B14F-4D97-AF65-F5344CB8AC3E}">
        <p14:creationId xmlns:p14="http://schemas.microsoft.com/office/powerpoint/2010/main" val="399059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sz="4000" b="1" dirty="0"/>
              <a:t>NumPy Functionalities</a:t>
            </a:r>
            <a:br>
              <a:rPr lang="en-US" sz="4000" dirty="0"/>
            </a:br>
            <a:endParaRPr sz="4000" b="1" dirty="0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076887" y="1050131"/>
            <a:ext cx="2045776" cy="3850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real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recarray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reduce()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repeat()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reshape()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resize()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rollaxis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round()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rot90()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s_[]</a:t>
            </a:r>
          </a:p>
          <a:p>
            <a:pPr marL="0" indent="0">
              <a:spcAft>
                <a:spcPts val="1200"/>
              </a:spcAft>
              <a:buNone/>
            </a:pPr>
            <a:endParaRPr sz="1100" dirty="0"/>
          </a:p>
        </p:txBody>
      </p:sp>
      <p:sp>
        <p:nvSpPr>
          <p:cNvPr id="5" name="Google Shape;171;p19">
            <a:extLst>
              <a:ext uri="{FF2B5EF4-FFF2-40B4-BE49-F238E27FC236}">
                <a16:creationId xmlns:a16="http://schemas.microsoft.com/office/drawing/2014/main" id="{838F5594-9546-4FB6-B1E1-6687AD40FEBF}"/>
              </a:ext>
            </a:extLst>
          </p:cNvPr>
          <p:cNvSpPr txBox="1">
            <a:spLocks/>
          </p:cNvSpPr>
          <p:nvPr/>
        </p:nvSpPr>
        <p:spPr>
          <a:xfrm>
            <a:off x="2906175" y="1050131"/>
            <a:ext cx="2045776" cy="38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/>
              <a:t>sample()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savetxt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searchsorted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seed()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select()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set_printoptions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shape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shuffle()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slice()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solve()</a:t>
            </a:r>
          </a:p>
        </p:txBody>
      </p:sp>
      <p:sp>
        <p:nvSpPr>
          <p:cNvPr id="6" name="Google Shape;171;p19">
            <a:extLst>
              <a:ext uri="{FF2B5EF4-FFF2-40B4-BE49-F238E27FC236}">
                <a16:creationId xmlns:a16="http://schemas.microsoft.com/office/drawing/2014/main" id="{7080E4E9-4F19-4BD4-B6E5-82F56DC19ABD}"/>
              </a:ext>
            </a:extLst>
          </p:cNvPr>
          <p:cNvSpPr txBox="1">
            <a:spLocks/>
          </p:cNvSpPr>
          <p:nvPr/>
        </p:nvSpPr>
        <p:spPr>
          <a:xfrm>
            <a:off x="4951951" y="1050131"/>
            <a:ext cx="2045776" cy="38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 err="1"/>
              <a:t>sometrue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sort()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split()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squeeze()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std()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standard_normal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sum()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svd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swapaxes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T</a:t>
            </a:r>
          </a:p>
        </p:txBody>
      </p:sp>
      <p:sp>
        <p:nvSpPr>
          <p:cNvPr id="7" name="Google Shape;171;p19">
            <a:extLst>
              <a:ext uri="{FF2B5EF4-FFF2-40B4-BE49-F238E27FC236}">
                <a16:creationId xmlns:a16="http://schemas.microsoft.com/office/drawing/2014/main" id="{7F3A77AF-D8A0-4BE4-8431-61E6F07A6A58}"/>
              </a:ext>
            </a:extLst>
          </p:cNvPr>
          <p:cNvSpPr txBox="1">
            <a:spLocks/>
          </p:cNvSpPr>
          <p:nvPr/>
        </p:nvSpPr>
        <p:spPr>
          <a:xfrm>
            <a:off x="6781239" y="1050131"/>
            <a:ext cx="2045776" cy="38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/>
              <a:t>take()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tensordot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tile()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tofile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tolist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trace()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transpose()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tri()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tril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trim_zeros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14195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sz="4000" b="1" dirty="0"/>
              <a:t>NumPy Functionalities</a:t>
            </a:r>
            <a:br>
              <a:rPr lang="en-US" sz="4000" dirty="0"/>
            </a:br>
            <a:endParaRPr sz="4000" b="1" dirty="0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076887" y="1050131"/>
            <a:ext cx="2045776" cy="3850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 err="1"/>
              <a:t>triu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typeDict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uniform()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unique()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unique1d()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vander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var()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vdot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vectorize()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view()</a:t>
            </a:r>
          </a:p>
          <a:p>
            <a:pPr marL="0" indent="0">
              <a:spcAft>
                <a:spcPts val="1200"/>
              </a:spcAft>
              <a:buNone/>
            </a:pPr>
            <a:endParaRPr sz="1100" dirty="0"/>
          </a:p>
        </p:txBody>
      </p:sp>
      <p:sp>
        <p:nvSpPr>
          <p:cNvPr id="5" name="Google Shape;171;p19">
            <a:extLst>
              <a:ext uri="{FF2B5EF4-FFF2-40B4-BE49-F238E27FC236}">
                <a16:creationId xmlns:a16="http://schemas.microsoft.com/office/drawing/2014/main" id="{838F5594-9546-4FB6-B1E1-6687AD40FEBF}"/>
              </a:ext>
            </a:extLst>
          </p:cNvPr>
          <p:cNvSpPr txBox="1">
            <a:spLocks/>
          </p:cNvSpPr>
          <p:nvPr/>
        </p:nvSpPr>
        <p:spPr>
          <a:xfrm>
            <a:off x="2906175" y="1050131"/>
            <a:ext cx="2045776" cy="38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 err="1"/>
              <a:t>vonmises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vsplit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vstack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weibull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where()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zeros()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zeros_like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3469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9AFD-8C29-4DF4-A413-CC46D38B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499" y="400894"/>
            <a:ext cx="7517889" cy="9141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Understanding Functionalities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173D2-B6BA-465E-8C3B-DAEF9BD0C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498" y="1167500"/>
            <a:ext cx="2931601" cy="647013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800" dirty="0"/>
              <a:t>arrange(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2EA3C-A2E5-4A5D-9720-A3F18EC6D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99" y="1893928"/>
            <a:ext cx="7475868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3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9AFD-8C29-4DF4-A413-CC46D38B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499" y="400894"/>
            <a:ext cx="7517889" cy="9141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Understanding Functionalities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173D2-B6BA-465E-8C3B-DAEF9BD0C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498" y="1167500"/>
            <a:ext cx="2931601" cy="647013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800" dirty="0"/>
              <a:t>zeros( )   &amp; ones(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2096E-6380-4E88-93B9-FB97FDCAA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97" y="1758241"/>
            <a:ext cx="6396322" cy="314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0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9AFD-8C29-4DF4-A413-CC46D38B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499" y="400894"/>
            <a:ext cx="7517889" cy="9141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Understanding Functionalities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173D2-B6BA-465E-8C3B-DAEF9BD0C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498" y="1167500"/>
            <a:ext cx="3117340" cy="818463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800" dirty="0"/>
              <a:t>random.randint(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0FF13-8EB8-47F8-B1CF-C211232DD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98" y="1931079"/>
            <a:ext cx="7107466" cy="213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21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9AFD-8C29-4DF4-A413-CC46D38B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499" y="400894"/>
            <a:ext cx="7517889" cy="9141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Understanding Functionalities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173D2-B6BA-465E-8C3B-DAEF9BD0C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498" y="1167500"/>
            <a:ext cx="2931601" cy="647013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800" dirty="0"/>
              <a:t>reshape(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E9DB9-F97B-4590-BAC9-5F3E7A445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97" y="1864520"/>
            <a:ext cx="6866917" cy="202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87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6345-40C7-420D-92B4-C6526E95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Conclusion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5B3E3-EDA7-4A76-979A-AB0204F762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800" dirty="0"/>
              <a:t>In this presentation we have learned about importance of </a:t>
            </a:r>
            <a:r>
              <a:rPr lang="en-US" sz="1800" dirty="0" err="1"/>
              <a:t>numpy</a:t>
            </a:r>
            <a:r>
              <a:rPr lang="en-US" sz="1800" dirty="0"/>
              <a:t> and why we should use it. How arrays are faster than lists and types of arrays.</a:t>
            </a:r>
          </a:p>
          <a:p>
            <a:pPr marL="146050" indent="0">
              <a:buNone/>
            </a:pPr>
            <a:endParaRPr lang="en-US" sz="1800" dirty="0"/>
          </a:p>
          <a:p>
            <a:pPr marL="146050" indent="0">
              <a:buNone/>
            </a:pPr>
            <a:r>
              <a:rPr lang="en-US" sz="1800" dirty="0"/>
              <a:t>All the names of 217 </a:t>
            </a:r>
            <a:r>
              <a:rPr lang="en-US" sz="1800" dirty="0" err="1"/>
              <a:t>numpy</a:t>
            </a:r>
            <a:r>
              <a:rPr lang="en-US" sz="1800" dirty="0"/>
              <a:t> functionalities and understood few of them.</a:t>
            </a:r>
          </a:p>
          <a:p>
            <a:pPr marL="14605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1386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F600-5850-4F42-B29C-D6AEDF5FA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72" y="982302"/>
            <a:ext cx="5398256" cy="1183867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/>
              <a:t>Thank You</a:t>
            </a:r>
            <a:br>
              <a:rPr lang="en-US" sz="7200" dirty="0"/>
            </a:br>
            <a:br>
              <a:rPr lang="en-US" sz="7200" dirty="0"/>
            </a:br>
            <a:endParaRPr lang="en-US" sz="7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6C71D4-213E-491E-8882-E5BB7106BFFD}"/>
              </a:ext>
            </a:extLst>
          </p:cNvPr>
          <p:cNvSpPr/>
          <p:nvPr/>
        </p:nvSpPr>
        <p:spPr>
          <a:xfrm>
            <a:off x="3753466" y="3507352"/>
            <a:ext cx="5113312" cy="1388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42E0CD-1DDE-4FD0-A967-DB2D4FA42C63}"/>
              </a:ext>
            </a:extLst>
          </p:cNvPr>
          <p:cNvSpPr txBox="1">
            <a:spLocks/>
          </p:cNvSpPr>
          <p:nvPr/>
        </p:nvSpPr>
        <p:spPr>
          <a:xfrm>
            <a:off x="3831500" y="3507352"/>
            <a:ext cx="4957244" cy="253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Author:  G. SATHVIK</a:t>
            </a:r>
          </a:p>
          <a:p>
            <a:endParaRPr lang="en-US" sz="2000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sathvikganta10@gmail.com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https://github.com/SathvikGanta10</a:t>
            </a:r>
          </a:p>
          <a:p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670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Table Of Contents</a:t>
            </a:r>
            <a:endParaRPr sz="4000" b="1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525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342900" indent="-342900">
              <a:spcAft>
                <a:spcPts val="1200"/>
              </a:spcAft>
            </a:pPr>
            <a:r>
              <a:rPr lang="en-US" sz="2000" dirty="0"/>
              <a:t>Introduction</a:t>
            </a:r>
          </a:p>
          <a:p>
            <a:pPr marL="342900" indent="-342900">
              <a:spcAft>
                <a:spcPts val="1200"/>
              </a:spcAft>
            </a:pPr>
            <a:r>
              <a:rPr lang="en-US" sz="2000" dirty="0"/>
              <a:t>Why use NumPy ?</a:t>
            </a:r>
          </a:p>
          <a:p>
            <a:pPr marL="342900" indent="-342900">
              <a:spcAft>
                <a:spcPts val="1200"/>
              </a:spcAft>
            </a:pPr>
            <a:r>
              <a:rPr lang="en-US" sz="2000" dirty="0"/>
              <a:t>NumPy Arrays Creation</a:t>
            </a:r>
          </a:p>
          <a:p>
            <a:pPr marL="342900" indent="-342900">
              <a:spcAft>
                <a:spcPts val="1200"/>
              </a:spcAft>
            </a:pPr>
            <a:r>
              <a:rPr lang="en-US" sz="2000" dirty="0"/>
              <a:t>Types of Arrays</a:t>
            </a:r>
          </a:p>
          <a:p>
            <a:pPr marL="342900" indent="-342900">
              <a:spcAft>
                <a:spcPts val="1200"/>
              </a:spcAft>
            </a:pPr>
            <a:r>
              <a:rPr lang="en-US" sz="2000" dirty="0"/>
              <a:t>217 NumPy Functionalities</a:t>
            </a:r>
          </a:p>
          <a:p>
            <a:pPr marL="342900" indent="-342900">
              <a:spcAft>
                <a:spcPts val="1200"/>
              </a:spcAft>
            </a:pPr>
            <a:r>
              <a:rPr lang="en-US" sz="2000" dirty="0"/>
              <a:t>Understanding Functionalities</a:t>
            </a:r>
          </a:p>
          <a:p>
            <a:pPr marL="342900" indent="-342900">
              <a:spcAft>
                <a:spcPts val="1200"/>
              </a:spcAft>
            </a:pPr>
            <a:r>
              <a:rPr lang="en-US" sz="2000" dirty="0"/>
              <a:t>Conclusion</a:t>
            </a:r>
          </a:p>
          <a:p>
            <a:pPr marL="342900" indent="-342900">
              <a:spcAft>
                <a:spcPts val="1200"/>
              </a:spcAft>
            </a:pPr>
            <a:endParaRPr lang="en-US" sz="2000" dirty="0"/>
          </a:p>
          <a:p>
            <a:pPr marL="342900" indent="-342900">
              <a:spcAft>
                <a:spcPts val="1200"/>
              </a:spcAft>
            </a:pPr>
            <a:endParaRPr lang="en-US" sz="2000" dirty="0"/>
          </a:p>
          <a:p>
            <a:pPr marL="342900" indent="-342900">
              <a:spcAft>
                <a:spcPts val="1200"/>
              </a:spcAft>
            </a:pP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Introduction</a:t>
            </a:r>
            <a:endParaRPr sz="4000" b="1"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10400"/>
            <a:ext cx="5403338" cy="31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sz="1800" dirty="0"/>
              <a:t>NumPy is a library in the Python ecosystem for numerical computing and scientific computing.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800" dirty="0"/>
              <a:t>NumPy stands for “Numerical Python”.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800" dirty="0"/>
              <a:t>NumPy was created in 2005 by Travis Oliphant. It is an open source project and you can use it freely.</a:t>
            </a:r>
          </a:p>
          <a:p>
            <a:pPr marL="0" lvl="0" indent="0">
              <a:spcAft>
                <a:spcPts val="1200"/>
              </a:spcAft>
              <a:buNone/>
            </a:pP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8B341B-7934-45D9-8E1C-C56F58729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462" y="1193006"/>
            <a:ext cx="2886075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sz="4000" b="1" dirty="0"/>
              <a:t>Why use NumPy ?</a:t>
            </a:r>
            <a:endParaRPr sz="4000" b="1" dirty="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sz="1800" dirty="0"/>
              <a:t>In python we have list to serve purpose of python but NumPy's array operations are faster than regular Python code.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800" dirty="0"/>
              <a:t>It offers a wide range of mathematical functions for computations.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800" dirty="0"/>
              <a:t>It provides efficient storage and manipulation of large datasets.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800" dirty="0"/>
              <a:t>Memory efficiency ensures optimal usage of system resources.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800" dirty="0"/>
              <a:t>It provides efficient storage and manipulation of large datasets.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sz="4400" b="1" dirty="0"/>
              <a:t>NumPy Arrays Creation</a:t>
            </a:r>
            <a:br>
              <a:rPr lang="en-US" sz="4000" dirty="0"/>
            </a:br>
            <a:endParaRPr sz="4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EA8E5F-BDD1-40E0-AF14-A75376FF0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00" y="1729332"/>
            <a:ext cx="3931725" cy="1145163"/>
          </a:xfrm>
          <a:prstGeom prst="rect">
            <a:avLst/>
          </a:prstGeom>
        </p:spPr>
      </p:pic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193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Creating a new array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Convert an array from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D817B0-2500-4C16-AEA8-9CBAE21DE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500" y="3605052"/>
            <a:ext cx="3942661" cy="12994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Types of Arrays</a:t>
            </a:r>
            <a:endParaRPr sz="4000" b="1" dirty="0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375957" y="1498186"/>
            <a:ext cx="2060062" cy="700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1D – </a:t>
            </a:r>
            <a:r>
              <a:rPr lang="en-US" sz="1900" dirty="0"/>
              <a:t>Array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728ECC-AA97-40C1-8EC7-7C10F0AE1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01" y="1498186"/>
            <a:ext cx="3933900" cy="3148293"/>
          </a:xfrm>
          <a:prstGeom prst="rect">
            <a:avLst/>
          </a:prstGeom>
        </p:spPr>
      </p:pic>
      <p:sp>
        <p:nvSpPr>
          <p:cNvPr id="9" name="Google Shape;165;p18">
            <a:extLst>
              <a:ext uri="{FF2B5EF4-FFF2-40B4-BE49-F238E27FC236}">
                <a16:creationId xmlns:a16="http://schemas.microsoft.com/office/drawing/2014/main" id="{CD1871AE-8CEE-467F-A7DC-F4892077FD1C}"/>
              </a:ext>
            </a:extLst>
          </p:cNvPr>
          <p:cNvSpPr txBox="1">
            <a:spLocks/>
          </p:cNvSpPr>
          <p:nvPr/>
        </p:nvSpPr>
        <p:spPr>
          <a:xfrm>
            <a:off x="375957" y="3325020"/>
            <a:ext cx="2060062" cy="70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1800" dirty="0"/>
              <a:t>3D – </a:t>
            </a:r>
            <a:r>
              <a:rPr lang="en-US" sz="1900" dirty="0"/>
              <a:t>Array</a:t>
            </a:r>
          </a:p>
        </p:txBody>
      </p:sp>
      <p:sp>
        <p:nvSpPr>
          <p:cNvPr id="10" name="Google Shape;165;p18">
            <a:extLst>
              <a:ext uri="{FF2B5EF4-FFF2-40B4-BE49-F238E27FC236}">
                <a16:creationId xmlns:a16="http://schemas.microsoft.com/office/drawing/2014/main" id="{DC6935F3-E92C-4739-9973-F3B76BF05587}"/>
              </a:ext>
            </a:extLst>
          </p:cNvPr>
          <p:cNvSpPr txBox="1">
            <a:spLocks/>
          </p:cNvSpPr>
          <p:nvPr/>
        </p:nvSpPr>
        <p:spPr>
          <a:xfrm>
            <a:off x="375957" y="2371778"/>
            <a:ext cx="2060062" cy="70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en-US" sz="1800" dirty="0"/>
              <a:t>2D – </a:t>
            </a:r>
            <a:r>
              <a:rPr lang="en-US" sz="1900" dirty="0"/>
              <a:t>Array</a:t>
            </a:r>
          </a:p>
        </p:txBody>
      </p:sp>
      <p:pic>
        <p:nvPicPr>
          <p:cNvPr id="1028" name="Picture 4" descr="NumPy N-dimensional array(ndarray) - w3resource">
            <a:extLst>
              <a:ext uri="{FF2B5EF4-FFF2-40B4-BE49-F238E27FC236}">
                <a16:creationId xmlns:a16="http://schemas.microsoft.com/office/drawing/2014/main" id="{C1E7671B-CF77-4604-A47A-F33C35B25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693" y="1498185"/>
            <a:ext cx="2374823" cy="314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sz="4000" b="1" dirty="0"/>
              <a:t>NumPy Functionalities</a:t>
            </a:r>
            <a:br>
              <a:rPr lang="en-US" sz="4000" dirty="0"/>
            </a:br>
            <a:endParaRPr sz="4000" b="1" dirty="0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076887" y="1050131"/>
            <a:ext cx="2045776" cy="3850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...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[]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abs()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absolute()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accumulate()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add()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all()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allclose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alltrue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angle()</a:t>
            </a:r>
          </a:p>
          <a:p>
            <a:pPr marL="285750" indent="-285750">
              <a:spcAft>
                <a:spcPts val="1200"/>
              </a:spcAft>
            </a:pPr>
            <a:endParaRPr lang="en-US" dirty="0"/>
          </a:p>
          <a:p>
            <a:pPr marL="0" indent="0">
              <a:spcAft>
                <a:spcPts val="1200"/>
              </a:spcAft>
              <a:buNone/>
            </a:pPr>
            <a:endParaRPr sz="1100" dirty="0"/>
          </a:p>
        </p:txBody>
      </p:sp>
      <p:sp>
        <p:nvSpPr>
          <p:cNvPr id="5" name="Google Shape;171;p19">
            <a:extLst>
              <a:ext uri="{FF2B5EF4-FFF2-40B4-BE49-F238E27FC236}">
                <a16:creationId xmlns:a16="http://schemas.microsoft.com/office/drawing/2014/main" id="{838F5594-9546-4FB6-B1E1-6687AD40FEBF}"/>
              </a:ext>
            </a:extLst>
          </p:cNvPr>
          <p:cNvSpPr txBox="1">
            <a:spLocks/>
          </p:cNvSpPr>
          <p:nvPr/>
        </p:nvSpPr>
        <p:spPr>
          <a:xfrm>
            <a:off x="2906175" y="1050131"/>
            <a:ext cx="2045776" cy="38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/>
              <a:t>any()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append()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apply_along_axis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apply_over_axes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arange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arccos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arccosh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arcsin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arcsinh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arctan()</a:t>
            </a:r>
          </a:p>
        </p:txBody>
      </p:sp>
      <p:sp>
        <p:nvSpPr>
          <p:cNvPr id="6" name="Google Shape;171;p19">
            <a:extLst>
              <a:ext uri="{FF2B5EF4-FFF2-40B4-BE49-F238E27FC236}">
                <a16:creationId xmlns:a16="http://schemas.microsoft.com/office/drawing/2014/main" id="{7080E4E9-4F19-4BD4-B6E5-82F56DC19ABD}"/>
              </a:ext>
            </a:extLst>
          </p:cNvPr>
          <p:cNvSpPr txBox="1">
            <a:spLocks/>
          </p:cNvSpPr>
          <p:nvPr/>
        </p:nvSpPr>
        <p:spPr>
          <a:xfrm>
            <a:off x="6781239" y="1042987"/>
            <a:ext cx="2045776" cy="38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 err="1"/>
              <a:t>asmatrix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astype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atleast_1d()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atleast_2d()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atleast_3d()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average()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beta()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binary_repr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bincount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binomial()</a:t>
            </a:r>
          </a:p>
        </p:txBody>
      </p:sp>
      <p:sp>
        <p:nvSpPr>
          <p:cNvPr id="7" name="Google Shape;171;p19">
            <a:extLst>
              <a:ext uri="{FF2B5EF4-FFF2-40B4-BE49-F238E27FC236}">
                <a16:creationId xmlns:a16="http://schemas.microsoft.com/office/drawing/2014/main" id="{7F3A77AF-D8A0-4BE4-8431-61E6F07A6A58}"/>
              </a:ext>
            </a:extLst>
          </p:cNvPr>
          <p:cNvSpPr txBox="1">
            <a:spLocks/>
          </p:cNvSpPr>
          <p:nvPr/>
        </p:nvSpPr>
        <p:spPr>
          <a:xfrm>
            <a:off x="4951951" y="1050131"/>
            <a:ext cx="2045776" cy="38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/>
              <a:t>arctan2()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arctanh()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argmax()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argmin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argsort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array()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arrayrange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array_split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asarray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asanyarray</a:t>
            </a:r>
            <a:r>
              <a:rPr lang="en-US" dirty="0"/>
              <a:t>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sz="4000" b="1" dirty="0"/>
              <a:t>NumPy Functionalities</a:t>
            </a:r>
            <a:br>
              <a:rPr lang="en-US" sz="4000" dirty="0"/>
            </a:br>
            <a:endParaRPr sz="4000" b="1" dirty="0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076887" y="1050131"/>
            <a:ext cx="2045776" cy="3850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 err="1"/>
              <a:t>bitwise_and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bitwise_or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bitwise_xor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bmat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broadcast()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bytes()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c_[]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cast[]()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ceil()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choose()</a:t>
            </a:r>
          </a:p>
          <a:p>
            <a:pPr marL="0" indent="0">
              <a:spcAft>
                <a:spcPts val="1200"/>
              </a:spcAft>
              <a:buNone/>
            </a:pPr>
            <a:endParaRPr sz="1100" dirty="0"/>
          </a:p>
        </p:txBody>
      </p:sp>
      <p:sp>
        <p:nvSpPr>
          <p:cNvPr id="5" name="Google Shape;171;p19">
            <a:extLst>
              <a:ext uri="{FF2B5EF4-FFF2-40B4-BE49-F238E27FC236}">
                <a16:creationId xmlns:a16="http://schemas.microsoft.com/office/drawing/2014/main" id="{838F5594-9546-4FB6-B1E1-6687AD40FEBF}"/>
              </a:ext>
            </a:extLst>
          </p:cNvPr>
          <p:cNvSpPr txBox="1">
            <a:spLocks/>
          </p:cNvSpPr>
          <p:nvPr/>
        </p:nvSpPr>
        <p:spPr>
          <a:xfrm>
            <a:off x="2906175" y="1050131"/>
            <a:ext cx="2045776" cy="38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/>
              <a:t>clip()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column_stack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compress()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concatenate()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conj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conjugate()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copy()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corrcoef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cos()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cov</a:t>
            </a:r>
            <a:r>
              <a:rPr lang="en-US" dirty="0"/>
              <a:t>()</a:t>
            </a:r>
          </a:p>
        </p:txBody>
      </p:sp>
      <p:sp>
        <p:nvSpPr>
          <p:cNvPr id="6" name="Google Shape;171;p19">
            <a:extLst>
              <a:ext uri="{FF2B5EF4-FFF2-40B4-BE49-F238E27FC236}">
                <a16:creationId xmlns:a16="http://schemas.microsoft.com/office/drawing/2014/main" id="{7080E4E9-4F19-4BD4-B6E5-82F56DC19ABD}"/>
              </a:ext>
            </a:extLst>
          </p:cNvPr>
          <p:cNvSpPr txBox="1">
            <a:spLocks/>
          </p:cNvSpPr>
          <p:nvPr/>
        </p:nvSpPr>
        <p:spPr>
          <a:xfrm>
            <a:off x="4951951" y="1050131"/>
            <a:ext cx="2045776" cy="38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/>
              <a:t>cross()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cumprod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cumsum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delete()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det()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diag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diagflat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diagonal()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diff()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digitize()</a:t>
            </a:r>
          </a:p>
        </p:txBody>
      </p:sp>
      <p:sp>
        <p:nvSpPr>
          <p:cNvPr id="7" name="Google Shape;171;p19">
            <a:extLst>
              <a:ext uri="{FF2B5EF4-FFF2-40B4-BE49-F238E27FC236}">
                <a16:creationId xmlns:a16="http://schemas.microsoft.com/office/drawing/2014/main" id="{7F3A77AF-D8A0-4BE4-8431-61E6F07A6A58}"/>
              </a:ext>
            </a:extLst>
          </p:cNvPr>
          <p:cNvSpPr txBox="1">
            <a:spLocks/>
          </p:cNvSpPr>
          <p:nvPr/>
        </p:nvSpPr>
        <p:spPr>
          <a:xfrm>
            <a:off x="6781239" y="1050131"/>
            <a:ext cx="2045776" cy="38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/>
              <a:t>dot()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dsplit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dstack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dtype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empty()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empty_like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expand_dims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eye()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fft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fftfreq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6504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sz="4000" b="1" dirty="0"/>
              <a:t>NumPy Functionalities</a:t>
            </a:r>
            <a:br>
              <a:rPr lang="en-US" sz="4000" dirty="0"/>
            </a:br>
            <a:endParaRPr sz="4000" b="1" dirty="0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076887" y="1050131"/>
            <a:ext cx="2045776" cy="3850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 err="1"/>
              <a:t>fftshift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fill()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finfo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fix()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flat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flatten()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fliplr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flipud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floor()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fromarrays</a:t>
            </a:r>
            <a:r>
              <a:rPr lang="en-US" dirty="0"/>
              <a:t>()</a:t>
            </a:r>
          </a:p>
          <a:p>
            <a:pPr marL="0" indent="0">
              <a:spcAft>
                <a:spcPts val="1200"/>
              </a:spcAft>
              <a:buNone/>
            </a:pPr>
            <a:endParaRPr sz="1100" dirty="0"/>
          </a:p>
        </p:txBody>
      </p:sp>
      <p:sp>
        <p:nvSpPr>
          <p:cNvPr id="5" name="Google Shape;171;p19">
            <a:extLst>
              <a:ext uri="{FF2B5EF4-FFF2-40B4-BE49-F238E27FC236}">
                <a16:creationId xmlns:a16="http://schemas.microsoft.com/office/drawing/2014/main" id="{838F5594-9546-4FB6-B1E1-6687AD40FEBF}"/>
              </a:ext>
            </a:extLst>
          </p:cNvPr>
          <p:cNvSpPr txBox="1">
            <a:spLocks/>
          </p:cNvSpPr>
          <p:nvPr/>
        </p:nvSpPr>
        <p:spPr>
          <a:xfrm>
            <a:off x="2906175" y="1050131"/>
            <a:ext cx="2045776" cy="38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 err="1"/>
              <a:t>frombuffer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fromfile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fromfunction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fromiter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generic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gumbel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histogram()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hsplit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hstack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hypot</a:t>
            </a:r>
            <a:r>
              <a:rPr lang="en-US" dirty="0"/>
              <a:t>()</a:t>
            </a:r>
          </a:p>
        </p:txBody>
      </p:sp>
      <p:sp>
        <p:nvSpPr>
          <p:cNvPr id="6" name="Google Shape;171;p19">
            <a:extLst>
              <a:ext uri="{FF2B5EF4-FFF2-40B4-BE49-F238E27FC236}">
                <a16:creationId xmlns:a16="http://schemas.microsoft.com/office/drawing/2014/main" id="{7080E4E9-4F19-4BD4-B6E5-82F56DC19ABD}"/>
              </a:ext>
            </a:extLst>
          </p:cNvPr>
          <p:cNvSpPr txBox="1">
            <a:spLocks/>
          </p:cNvSpPr>
          <p:nvPr/>
        </p:nvSpPr>
        <p:spPr>
          <a:xfrm>
            <a:off x="4951951" y="1050131"/>
            <a:ext cx="2045776" cy="38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/>
              <a:t>identity()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ifft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imag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index_exp</a:t>
            </a:r>
            <a:r>
              <a:rPr lang="en-US" dirty="0"/>
              <a:t>[]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indices()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inf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inner()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insert()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inv()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iscomplex</a:t>
            </a:r>
            <a:r>
              <a:rPr lang="en-US" dirty="0"/>
              <a:t>()</a:t>
            </a:r>
          </a:p>
        </p:txBody>
      </p:sp>
      <p:sp>
        <p:nvSpPr>
          <p:cNvPr id="7" name="Google Shape;171;p19">
            <a:extLst>
              <a:ext uri="{FF2B5EF4-FFF2-40B4-BE49-F238E27FC236}">
                <a16:creationId xmlns:a16="http://schemas.microsoft.com/office/drawing/2014/main" id="{7F3A77AF-D8A0-4BE4-8431-61E6F07A6A58}"/>
              </a:ext>
            </a:extLst>
          </p:cNvPr>
          <p:cNvSpPr txBox="1">
            <a:spLocks/>
          </p:cNvSpPr>
          <p:nvPr/>
        </p:nvSpPr>
        <p:spPr>
          <a:xfrm>
            <a:off x="6781239" y="1050131"/>
            <a:ext cx="2045776" cy="385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spcAft>
                <a:spcPts val="1200"/>
              </a:spcAft>
            </a:pPr>
            <a:r>
              <a:rPr lang="en-US" dirty="0" err="1"/>
              <a:t>iscomplexobj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item()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ix_()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lexsort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linspace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loadtxt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logical_and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logical_not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logical_or</a:t>
            </a:r>
            <a:r>
              <a:rPr lang="en-US" dirty="0"/>
              <a:t>()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logical_xor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8946044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748</Words>
  <Application>Microsoft Office PowerPoint</Application>
  <PresentationFormat>On-screen Show (16:9)</PresentationFormat>
  <Paragraphs>273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Lato</vt:lpstr>
      <vt:lpstr>Montserrat</vt:lpstr>
      <vt:lpstr>Focus</vt:lpstr>
      <vt:lpstr>NumPy</vt:lpstr>
      <vt:lpstr>Table Of Contents</vt:lpstr>
      <vt:lpstr>Introduction</vt:lpstr>
      <vt:lpstr>Why use NumPy ?</vt:lpstr>
      <vt:lpstr>NumPy Arrays Creation </vt:lpstr>
      <vt:lpstr>Types of Arrays</vt:lpstr>
      <vt:lpstr>NumPy Functionalities </vt:lpstr>
      <vt:lpstr>NumPy Functionalities </vt:lpstr>
      <vt:lpstr>NumPy Functionalities </vt:lpstr>
      <vt:lpstr>NumPy Functionalities </vt:lpstr>
      <vt:lpstr>NumPy Functionalities </vt:lpstr>
      <vt:lpstr>NumPy Functionalities </vt:lpstr>
      <vt:lpstr>Understanding Functionalities </vt:lpstr>
      <vt:lpstr>Understanding Functionalities </vt:lpstr>
      <vt:lpstr>Understanding Functionalities </vt:lpstr>
      <vt:lpstr>Understanding Functionalities </vt:lpstr>
      <vt:lpstr>Conclusion 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SATHVIK GANTA</dc:creator>
  <cp:lastModifiedBy>SATHVIK GANTA</cp:lastModifiedBy>
  <cp:revision>17</cp:revision>
  <dcterms:modified xsi:type="dcterms:W3CDTF">2023-07-15T09:20:22Z</dcterms:modified>
</cp:coreProperties>
</file>