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17" r:id="rId3"/>
    <p:sldId id="285" r:id="rId4"/>
    <p:sldId id="401" r:id="rId5"/>
    <p:sldId id="402" r:id="rId6"/>
    <p:sldId id="337" r:id="rId7"/>
    <p:sldId id="410" r:id="rId8"/>
    <p:sldId id="411" r:id="rId9"/>
    <p:sldId id="412" r:id="rId10"/>
    <p:sldId id="419" r:id="rId11"/>
    <p:sldId id="420" r:id="rId12"/>
    <p:sldId id="421" r:id="rId13"/>
    <p:sldId id="413" r:id="rId14"/>
    <p:sldId id="414" r:id="rId15"/>
    <p:sldId id="415" r:id="rId16"/>
    <p:sldId id="416" r:id="rId17"/>
    <p:sldId id="417" r:id="rId18"/>
    <p:sldId id="422" r:id="rId19"/>
    <p:sldId id="423" r:id="rId20"/>
    <p:sldId id="424" r:id="rId21"/>
    <p:sldId id="425" r:id="rId22"/>
    <p:sldId id="278" r:id="rId23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aleway SemiBold" panose="020B0604020202020204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/>
  <p:cmAuthor id="2" name="Karandas Kornaya" initials="K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DF708-ADFA-4111-AE22-B5E3165473B7}">
  <a:tblStyle styleId="{783DF708-ADFA-4111-AE22-B5E3165473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86942" autoAdjust="0"/>
  </p:normalViewPr>
  <p:slideViewPr>
    <p:cSldViewPr snapToGrid="0">
      <p:cViewPr varScale="1">
        <p:scale>
          <a:sx n="98" d="100"/>
          <a:sy n="98" d="100"/>
        </p:scale>
        <p:origin x="11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602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6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65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0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08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5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0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2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425060" y="668001"/>
            <a:ext cx="3538510" cy="354914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47705" y="862904"/>
            <a:ext cx="5243156" cy="20595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-US" sz="3600" dirty="0">
                <a:latin typeface="+mj-lt"/>
              </a:rPr>
            </a:br>
            <a:r>
              <a:rPr lang="en-IN" sz="3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Customer Congregation and Stock Segmentation for an online retail Service</a:t>
            </a:r>
            <a:br>
              <a:rPr lang="en-IN" sz="3600" dirty="0">
                <a:latin typeface="+mj-lt"/>
              </a:rPr>
            </a:br>
            <a:endParaRPr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03" y="3327420"/>
            <a:ext cx="2750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Submitted by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:                                                                                                              </a:t>
            </a:r>
          </a:p>
          <a:p>
            <a:r>
              <a:rPr lang="en-IN" dirty="0">
                <a:latin typeface="+mj-lt"/>
              </a:rPr>
              <a:t>	</a:t>
            </a:r>
            <a:r>
              <a:rPr lang="en-IN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Vignesh V Rao</a:t>
            </a:r>
          </a:p>
          <a:p>
            <a:r>
              <a:rPr lang="en-IN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	A. S. Sathvik </a:t>
            </a:r>
          </a:p>
          <a:p>
            <a:r>
              <a:rPr lang="en-IN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	Deepika R</a:t>
            </a:r>
          </a:p>
          <a:p>
            <a:r>
              <a:rPr lang="en-IN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	Sriharsha B V</a:t>
            </a:r>
          </a:p>
          <a:p>
            <a:r>
              <a:rPr lang="en-IN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	Amrutha Sagar L</a:t>
            </a:r>
          </a:p>
          <a:p>
            <a:pPr lvl="0"/>
            <a:endParaRPr lang="en-IN" dirty="0">
              <a:solidFill>
                <a:schemeClr val="accent2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2716" y="4398579"/>
            <a:ext cx="216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Under the supervision of</a:t>
            </a:r>
            <a:endParaRPr lang="en-US" i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Mrs. Vidhya K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2" y="159441"/>
            <a:ext cx="7725310" cy="43349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Algorithm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6C549-3AD1-44B2-BA95-7E4C5A179F68}"/>
              </a:ext>
            </a:extLst>
          </p:cNvPr>
          <p:cNvSpPr txBox="1"/>
          <p:nvPr/>
        </p:nvSpPr>
        <p:spPr>
          <a:xfrm>
            <a:off x="347982" y="711199"/>
            <a:ext cx="79050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K-Means Clustering:</a:t>
            </a:r>
          </a:p>
          <a:p>
            <a:r>
              <a:rPr lang="en-GB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To congregate the customers based on retention, revenue generated, frequency of purchase and total quantity, K-Means clustering algorithm method is applied.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758C1-4CAC-40A0-9F9D-6FA8C7B3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3723" y="2289612"/>
            <a:ext cx="3743569" cy="2319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4865A5-7B76-4A56-8B6A-1E01A742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92261" y="2267769"/>
            <a:ext cx="3905247" cy="986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B1F92F-5EDE-4E3A-9AEC-8FECEF97BCA7}"/>
              </a:ext>
            </a:extLst>
          </p:cNvPr>
          <p:cNvSpPr txBox="1"/>
          <p:nvPr/>
        </p:nvSpPr>
        <p:spPr>
          <a:xfrm>
            <a:off x="4892261" y="3593379"/>
            <a:ext cx="390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K-Means cluster is applied for 3 clusters and the cluster centroids are observed.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cluster centroids of class 1 is found to be far off and clearly apart from the other two clusters.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D1FCB-032D-4ACA-89EF-FCA0F28CB357}"/>
              </a:ext>
            </a:extLst>
          </p:cNvPr>
          <p:cNvSpPr txBox="1"/>
          <p:nvPr/>
        </p:nvSpPr>
        <p:spPr>
          <a:xfrm>
            <a:off x="4743775" y="1948159"/>
            <a:ext cx="190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Centroids: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3DC6B-154A-4219-8F74-252922DF0861}"/>
              </a:ext>
            </a:extLst>
          </p:cNvPr>
          <p:cNvSpPr txBox="1"/>
          <p:nvPr/>
        </p:nvSpPr>
        <p:spPr>
          <a:xfrm>
            <a:off x="668052" y="1951019"/>
            <a:ext cx="190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Elbow Plot:</a:t>
            </a:r>
          </a:p>
        </p:txBody>
      </p:sp>
    </p:spTree>
    <p:extLst>
      <p:ext uri="{BB962C8B-B14F-4D97-AF65-F5344CB8AC3E}">
        <p14:creationId xmlns:p14="http://schemas.microsoft.com/office/powerpoint/2010/main" val="347648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758C1-4CAC-40A0-9F9D-6FA8C7B3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92" y="686716"/>
            <a:ext cx="3173046" cy="1704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32865F-E548-4E7E-888B-49CB93AEF952}"/>
              </a:ext>
            </a:extLst>
          </p:cNvPr>
          <p:cNvSpPr txBox="1"/>
          <p:nvPr/>
        </p:nvSpPr>
        <p:spPr>
          <a:xfrm>
            <a:off x="431708" y="2485603"/>
            <a:ext cx="3827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two bigger clusters are combined and modelled again.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model was built with 4 clusters.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4865A5-7B76-4A56-8B6A-1E01A742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8362" y="1116849"/>
            <a:ext cx="3375945" cy="1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B1F92F-5EDE-4E3A-9AEC-8FECEF97BCA7}"/>
              </a:ext>
            </a:extLst>
          </p:cNvPr>
          <p:cNvSpPr txBox="1"/>
          <p:nvPr/>
        </p:nvSpPr>
        <p:spPr>
          <a:xfrm>
            <a:off x="4843526" y="2485603"/>
            <a:ext cx="328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4 cluster centroids are clearly separable across all the features.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7D08A2-7A63-4F83-87DB-9AE2A73D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2" y="159441"/>
            <a:ext cx="7725310" cy="43349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Solution Architecture - </a:t>
            </a:r>
            <a:r>
              <a:rPr lang="en-US" sz="2400" dirty="0">
                <a:latin typeface="+mj-lt"/>
              </a:rPr>
              <a:t>Sub-Clustering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DB959-74F8-4AF5-B72F-E7E5EFA0337A}"/>
              </a:ext>
            </a:extLst>
          </p:cNvPr>
          <p:cNvSpPr txBox="1"/>
          <p:nvPr/>
        </p:nvSpPr>
        <p:spPr>
          <a:xfrm>
            <a:off x="4843526" y="748965"/>
            <a:ext cx="190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Centroids: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6B5926-1466-4C33-9A7F-433B8233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7058"/>
              </p:ext>
            </p:extLst>
          </p:nvPr>
        </p:nvGraphicFramePr>
        <p:xfrm>
          <a:off x="431708" y="3448022"/>
          <a:ext cx="3950480" cy="152135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92795">
                  <a:extLst>
                    <a:ext uri="{9D8B030D-6E8A-4147-A177-3AD203B41FA5}">
                      <a16:colId xmlns:a16="http://schemas.microsoft.com/office/drawing/2014/main" val="155839025"/>
                    </a:ext>
                  </a:extLst>
                </a:gridCol>
                <a:gridCol w="1349819">
                  <a:extLst>
                    <a:ext uri="{9D8B030D-6E8A-4147-A177-3AD203B41FA5}">
                      <a16:colId xmlns:a16="http://schemas.microsoft.com/office/drawing/2014/main" val="3247882069"/>
                    </a:ext>
                  </a:extLst>
                </a:gridCol>
                <a:gridCol w="1307866">
                  <a:extLst>
                    <a:ext uri="{9D8B030D-6E8A-4147-A177-3AD203B41FA5}">
                      <a16:colId xmlns:a16="http://schemas.microsoft.com/office/drawing/2014/main" val="3022904381"/>
                    </a:ext>
                  </a:extLst>
                </a:gridCol>
              </a:tblGrid>
              <a:tr h="449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K-Means</a:t>
                      </a:r>
                      <a:endParaRPr lang="en-GB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Agglomerative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03429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Inertia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9545.39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9706.37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58489"/>
                  </a:ext>
                </a:extLst>
              </a:tr>
              <a:tr h="20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Silhouette Score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0.688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0.657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77120"/>
                  </a:ext>
                </a:extLst>
              </a:tr>
              <a:tr h="661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Cluster Value Counts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3803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18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513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16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675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3643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51E6AC-7DF9-4846-9518-397A6AA7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98712"/>
              </p:ext>
            </p:extLst>
          </p:nvPr>
        </p:nvGraphicFramePr>
        <p:xfrm>
          <a:off x="4843526" y="3448022"/>
          <a:ext cx="3998870" cy="152135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8631">
                  <a:extLst>
                    <a:ext uri="{9D8B030D-6E8A-4147-A177-3AD203B41FA5}">
                      <a16:colId xmlns:a16="http://schemas.microsoft.com/office/drawing/2014/main" val="3201417642"/>
                    </a:ext>
                  </a:extLst>
                </a:gridCol>
                <a:gridCol w="1366353">
                  <a:extLst>
                    <a:ext uri="{9D8B030D-6E8A-4147-A177-3AD203B41FA5}">
                      <a16:colId xmlns:a16="http://schemas.microsoft.com/office/drawing/2014/main" val="546452547"/>
                    </a:ext>
                  </a:extLst>
                </a:gridCol>
                <a:gridCol w="1323886">
                  <a:extLst>
                    <a:ext uri="{9D8B030D-6E8A-4147-A177-3AD203B41FA5}">
                      <a16:colId xmlns:a16="http://schemas.microsoft.com/office/drawing/2014/main" val="1339468019"/>
                    </a:ext>
                  </a:extLst>
                </a:gridCol>
              </a:tblGrid>
              <a:tr h="33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K-Means</a:t>
                      </a:r>
                      <a:endParaRPr lang="en-GB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Agglomerative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95116"/>
                  </a:ext>
                </a:extLst>
              </a:tr>
              <a:tr h="16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Inertia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2839.36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3143.33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79492"/>
                  </a:ext>
                </a:extLst>
              </a:tr>
              <a:tr h="1717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Silhouette Score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0.448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9898"/>
                  </a:ext>
                </a:extLst>
              </a:tr>
              <a:tr h="76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Cluster Value Counts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3004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243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1018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3: 51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570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1030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103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3: 2613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552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DE7064-A7A8-4522-B629-BA6FDF537A05}"/>
              </a:ext>
            </a:extLst>
          </p:cNvPr>
          <p:cNvSpPr txBox="1"/>
          <p:nvPr/>
        </p:nvSpPr>
        <p:spPr>
          <a:xfrm>
            <a:off x="4843526" y="3085767"/>
            <a:ext cx="190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Sub-Clustering: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CD16E-1223-4BE0-A6FF-524AD1FBBC63}"/>
              </a:ext>
            </a:extLst>
          </p:cNvPr>
          <p:cNvSpPr txBox="1"/>
          <p:nvPr/>
        </p:nvSpPr>
        <p:spPr>
          <a:xfrm>
            <a:off x="347982" y="3085767"/>
            <a:ext cx="190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Clustering:</a:t>
            </a:r>
          </a:p>
        </p:txBody>
      </p:sp>
    </p:spTree>
    <p:extLst>
      <p:ext uri="{BB962C8B-B14F-4D97-AF65-F5344CB8AC3E}">
        <p14:creationId xmlns:p14="http://schemas.microsoft.com/office/powerpoint/2010/main" val="333906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BF24A-FA89-40FB-AFB0-F8A30320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52434" y="518826"/>
            <a:ext cx="2483139" cy="190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639A-03A4-44CA-9596-519ED0A4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66733" y="518827"/>
            <a:ext cx="2453918" cy="1902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01FC42-626C-43CB-A6E3-E47D240E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2345" y="518827"/>
            <a:ext cx="2442073" cy="1902583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1F46709-7AD5-44F9-9DC4-CC68705F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22080"/>
              </p:ext>
            </p:extLst>
          </p:nvPr>
        </p:nvGraphicFramePr>
        <p:xfrm>
          <a:off x="317062" y="2603119"/>
          <a:ext cx="8509875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6692">
                  <a:extLst>
                    <a:ext uri="{9D8B030D-6E8A-4147-A177-3AD203B41FA5}">
                      <a16:colId xmlns:a16="http://schemas.microsoft.com/office/drawing/2014/main" val="2825564964"/>
                    </a:ext>
                  </a:extLst>
                </a:gridCol>
                <a:gridCol w="1680308">
                  <a:extLst>
                    <a:ext uri="{9D8B030D-6E8A-4147-A177-3AD203B41FA5}">
                      <a16:colId xmlns:a16="http://schemas.microsoft.com/office/drawing/2014/main" val="4197336006"/>
                    </a:ext>
                  </a:extLst>
                </a:gridCol>
                <a:gridCol w="5442875">
                  <a:extLst>
                    <a:ext uri="{9D8B030D-6E8A-4147-A177-3AD203B41FA5}">
                      <a16:colId xmlns:a16="http://schemas.microsoft.com/office/drawing/2014/main" val="215280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Retention</a:t>
                      </a:r>
                    </a:p>
                    <a:p>
                      <a:r>
                        <a:rPr lang="en-GB" sz="1000" dirty="0"/>
                        <a:t>(Days in a year)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Least Frequent Customers 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(3004)</a:t>
                      </a:r>
                      <a:endParaRPr lang="en-GB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 Customers 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(243)</a:t>
                      </a:r>
                      <a:endParaRPr lang="en-GB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Infrequent Customers 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(1018) </a:t>
                      </a:r>
                      <a:endParaRPr lang="en-GB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28.35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Frequent Customers 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(51)</a:t>
                      </a:r>
                      <a:endParaRPr lang="en-GB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7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Highly Frequent Customers 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(18)</a:t>
                      </a:r>
                      <a:endParaRPr lang="en-GB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1728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12C1EA-05A7-4E12-B327-BC0FC5C0E5F4}"/>
              </a:ext>
            </a:extLst>
          </p:cNvPr>
          <p:cNvSpPr txBox="1"/>
          <p:nvPr/>
        </p:nvSpPr>
        <p:spPr>
          <a:xfrm>
            <a:off x="591031" y="192979"/>
            <a:ext cx="220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Unique Products vs Retention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760CC-B642-4FE8-B398-8B8DA2D7A008}"/>
              </a:ext>
            </a:extLst>
          </p:cNvPr>
          <p:cNvSpPr txBox="1"/>
          <p:nvPr/>
        </p:nvSpPr>
        <p:spPr>
          <a:xfrm>
            <a:off x="3732041" y="192980"/>
            <a:ext cx="167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Revenue vs Retention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191C6-C04A-4387-9971-975AFEF97EAC}"/>
              </a:ext>
            </a:extLst>
          </p:cNvPr>
          <p:cNvSpPr txBox="1"/>
          <p:nvPr/>
        </p:nvSpPr>
        <p:spPr>
          <a:xfrm>
            <a:off x="6416077" y="192979"/>
            <a:ext cx="215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Unique Products vs Revenue</a:t>
            </a:r>
          </a:p>
        </p:txBody>
      </p:sp>
    </p:spTree>
    <p:extLst>
      <p:ext uri="{BB962C8B-B14F-4D97-AF65-F5344CB8AC3E}">
        <p14:creationId xmlns:p14="http://schemas.microsoft.com/office/powerpoint/2010/main" val="22885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96214" y="277211"/>
            <a:ext cx="6740525" cy="503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b="1" dirty="0">
                <a:latin typeface="+mj-lt"/>
              </a:rPr>
              <a:t>Stock Segmentation</a:t>
            </a:r>
            <a:endParaRPr sz="4000" b="1" dirty="0">
              <a:latin typeface="+mj-lt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+mj-lt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+mj-lt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10421" y="1085055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405;p15"/>
          <p:cNvSpPr txBox="1">
            <a:spLocks/>
          </p:cNvSpPr>
          <p:nvPr/>
        </p:nvSpPr>
        <p:spPr>
          <a:xfrm>
            <a:off x="953195" y="2024341"/>
            <a:ext cx="4484194" cy="94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3200" dirty="0">
                <a:latin typeface="+mj-lt"/>
              </a:rPr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70021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63643"/>
            <a:ext cx="6416211" cy="58020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Missing Value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7546" y="1325255"/>
            <a:ext cx="4407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0 and negative values in the unit price are removed since it denotes no purchase or returns/defective.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the 0 and negative values of unit price has removed negative quantities too.</a:t>
            </a:r>
            <a:endParaRPr 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stocks like ‘AMAZON FEE’, ‘POST’ and so on do not require inventory management.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5068"/>
          <a:stretch/>
        </p:blipFill>
        <p:spPr>
          <a:xfrm>
            <a:off x="578100" y="3646971"/>
            <a:ext cx="3491851" cy="1236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5695" y="1141893"/>
            <a:ext cx="1939305" cy="25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B6375-26AE-4792-BFA1-2DC7B891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05285"/>
              </p:ext>
            </p:extLst>
          </p:nvPr>
        </p:nvGraphicFramePr>
        <p:xfrm>
          <a:off x="379877" y="616541"/>
          <a:ext cx="8373354" cy="4389930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4186677">
                  <a:extLst>
                    <a:ext uri="{9D8B030D-6E8A-4147-A177-3AD203B41FA5}">
                      <a16:colId xmlns:a16="http://schemas.microsoft.com/office/drawing/2014/main" val="292389555"/>
                    </a:ext>
                  </a:extLst>
                </a:gridCol>
                <a:gridCol w="4186677">
                  <a:extLst>
                    <a:ext uri="{9D8B030D-6E8A-4147-A177-3AD203B41FA5}">
                      <a16:colId xmlns:a16="http://schemas.microsoft.com/office/drawing/2014/main" val="2743051195"/>
                    </a:ext>
                  </a:extLst>
                </a:gridCol>
              </a:tblGrid>
              <a:tr h="2194965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Sales</a:t>
                      </a:r>
                    </a:p>
                    <a:p>
                      <a:endParaRPr lang="en-US" sz="1200" baseline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Stock REGENCY CAKESTAND 3 TIER has the maximum sales with 174K pounds revenue.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Offers can be given on the same for wholesale purchases and inventory can be increased.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The range of sales for stocks is from 174K pounds to 55K pounds for only 10 stocks.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This denotes that cluster size with more revenue might be less.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75409"/>
                  </a:ext>
                </a:extLst>
              </a:tr>
              <a:tr h="2194965">
                <a:tc>
                  <a:txBody>
                    <a:bodyPr/>
                    <a:lstStyle/>
                    <a:p>
                      <a:r>
                        <a:rPr lang="en-US" sz="1400" dirty="0"/>
                        <a:t>Frequency</a:t>
                      </a:r>
                    </a:p>
                    <a:p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These products are purchased frequently.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Providing offers can increase sales.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revenue and quantity of these products may not high but stocking up these items can help catering to regular buyers.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810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6" y="137029"/>
            <a:ext cx="5640900" cy="479514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uk-UA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37" y="773895"/>
            <a:ext cx="3778475" cy="1965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76" y="2857921"/>
            <a:ext cx="3999079" cy="20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uk-UA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60784"/>
              </p:ext>
            </p:extLst>
          </p:nvPr>
        </p:nvGraphicFramePr>
        <p:xfrm>
          <a:off x="303358" y="394065"/>
          <a:ext cx="8697309" cy="4278801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282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8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Quantity</a:t>
                      </a:r>
                    </a:p>
                    <a:p>
                      <a:endParaRPr lang="en-US" sz="1200" baseline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58 out of 3799 products were ordered only once in the entire year.  </a:t>
                      </a:r>
                    </a:p>
                    <a:p>
                      <a:endParaRPr lang="en-US" sz="1200" baseline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Based on customer purchase, focusing less on the products rarely bought would be an ideal inventory solution.</a:t>
                      </a:r>
                    </a:p>
                    <a:p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36" y="468052"/>
            <a:ext cx="5733728" cy="41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2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uk-UA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27450"/>
              </p:ext>
            </p:extLst>
          </p:nvPr>
        </p:nvGraphicFramePr>
        <p:xfrm>
          <a:off x="295913" y="159602"/>
          <a:ext cx="8697309" cy="4545260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385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153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 Difference between purchase</a:t>
                      </a:r>
                      <a:r>
                        <a:rPr lang="en-IN" sz="1200" b="0" u="none" dirty="0">
                          <a:effectLst/>
                        </a:rPr>
                        <a:t> </a:t>
                      </a:r>
                    </a:p>
                    <a:p>
                      <a:endParaRPr lang="en-IN" sz="1200" b="0" u="none" baseline="0" dirty="0"/>
                    </a:p>
                    <a:p>
                      <a:endParaRPr lang="en-IN" sz="1200" b="0" u="none" baseline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u="none" baseline="0" dirty="0"/>
                        <a:t>The Mean difference between purchase determine stocks which have been bought frequently.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u="none" baseline="0" dirty="0"/>
                        <a:t>We can see both retail and wholesale buyers who buy frequently but only small-scale purchases are made occasionally.</a:t>
                      </a:r>
                      <a:endParaRPr lang="en-US" sz="1200" b="0" u="none" baseline="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1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Correlation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Two features, total quantity and frequency seems to have good correlation.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As the number of visits increase, purchase also increases.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Total quantity purchased per product is not much correlated with average sales which tells us both value of product is not high even when purchase is made.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slide7" descr="Purchase Behaviour ">
            <a:extLst>
              <a:ext uri="{FF2B5EF4-FFF2-40B4-BE49-F238E27FC236}">
                <a16:creationId xmlns:a16="http://schemas.microsoft.com/office/drawing/2014/main" id="{37E4AB80-FD3F-419D-BF43-30CCDBC0527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6" b="23909"/>
          <a:stretch/>
        </p:blipFill>
        <p:spPr>
          <a:xfrm>
            <a:off x="4327718" y="275964"/>
            <a:ext cx="4520369" cy="226887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200F2EA-0E85-436B-9B41-AA20754A7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8" r="1764"/>
          <a:stretch/>
        </p:blipFill>
        <p:spPr>
          <a:xfrm>
            <a:off x="4462585" y="2993167"/>
            <a:ext cx="429846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5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2" y="159441"/>
            <a:ext cx="7725310" cy="43349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Algorithm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6C549-3AD1-44B2-BA95-7E4C5A179F68}"/>
              </a:ext>
            </a:extLst>
          </p:cNvPr>
          <p:cNvSpPr txBox="1"/>
          <p:nvPr/>
        </p:nvSpPr>
        <p:spPr>
          <a:xfrm>
            <a:off x="347982" y="711199"/>
            <a:ext cx="79050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Agglomerative Clustering:</a:t>
            </a:r>
          </a:p>
          <a:p>
            <a:r>
              <a:rPr lang="en-GB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Stocks segmentation is done considering various features which are generated through feature engineering and the data is scaled as agglomerative also works on distance basis.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2865F-E548-4E7E-888B-49CB93AEF952}"/>
              </a:ext>
            </a:extLst>
          </p:cNvPr>
          <p:cNvSpPr txBox="1"/>
          <p:nvPr/>
        </p:nvSpPr>
        <p:spPr>
          <a:xfrm>
            <a:off x="5073967" y="2332940"/>
            <a:ext cx="350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Based on the dendrogram generated, we can see 2 clusters forming with minimal distance.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Therefore, we are going with 5 clusters which has clear separation and maximum distance between each 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We can see 2 subclusters on left and 3 subclusters on the right.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BBA04F-C726-4B58-9B6A-7C00B148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5" y="1803269"/>
            <a:ext cx="3842845" cy="30383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E7525-2FEE-4E82-AAAD-97A9B1250951}"/>
              </a:ext>
            </a:extLst>
          </p:cNvPr>
          <p:cNvCxnSpPr>
            <a:cxnSpLocks/>
          </p:cNvCxnSpPr>
          <p:nvPr/>
        </p:nvCxnSpPr>
        <p:spPr>
          <a:xfrm>
            <a:off x="789354" y="3705377"/>
            <a:ext cx="378264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7D08A2-7A63-4F83-87DB-9AE2A73D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2" y="159441"/>
            <a:ext cx="7725310" cy="43349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Solution Architecture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009756-B256-417A-9730-AD61CE8D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77" y="717978"/>
            <a:ext cx="4117242" cy="171889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F1CE86-6415-4B47-A2CB-95E82CD0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1" y="717978"/>
            <a:ext cx="3256131" cy="1718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B7DE72-8534-42D3-95CF-95AB8C9B9ADF}"/>
              </a:ext>
            </a:extLst>
          </p:cNvPr>
          <p:cNvSpPr txBox="1"/>
          <p:nvPr/>
        </p:nvSpPr>
        <p:spPr>
          <a:xfrm>
            <a:off x="715039" y="2476921"/>
            <a:ext cx="699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clusters have defined boundaries with respect to total quantity and total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Good inferences can be drawn in terms of hidden/underlying patterns which forms the subclusters.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BE12CC4-9A7E-4798-B52A-319F52AEC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44568"/>
              </p:ext>
            </p:extLst>
          </p:nvPr>
        </p:nvGraphicFramePr>
        <p:xfrm>
          <a:off x="1390443" y="3163298"/>
          <a:ext cx="5640387" cy="185417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45818">
                  <a:extLst>
                    <a:ext uri="{9D8B030D-6E8A-4147-A177-3AD203B41FA5}">
                      <a16:colId xmlns:a16="http://schemas.microsoft.com/office/drawing/2014/main" val="1599448586"/>
                    </a:ext>
                  </a:extLst>
                </a:gridCol>
                <a:gridCol w="1927234">
                  <a:extLst>
                    <a:ext uri="{9D8B030D-6E8A-4147-A177-3AD203B41FA5}">
                      <a16:colId xmlns:a16="http://schemas.microsoft.com/office/drawing/2014/main" val="1642999062"/>
                    </a:ext>
                  </a:extLst>
                </a:gridCol>
                <a:gridCol w="1867335">
                  <a:extLst>
                    <a:ext uri="{9D8B030D-6E8A-4147-A177-3AD203B41FA5}">
                      <a16:colId xmlns:a16="http://schemas.microsoft.com/office/drawing/2014/main" val="3807677545"/>
                    </a:ext>
                  </a:extLst>
                </a:gridCol>
              </a:tblGrid>
              <a:tr h="4387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K-Means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Agglomerative</a:t>
                      </a:r>
                      <a:endParaRPr lang="en-GB" sz="10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36910"/>
                  </a:ext>
                </a:extLst>
              </a:tr>
              <a:tr h="179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Inertia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4885.57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2757.85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6549"/>
                  </a:ext>
                </a:extLst>
              </a:tr>
              <a:tr h="187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Silhouette Score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0.685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0.5393</a:t>
                      </a:r>
                      <a:endParaRPr lang="en-GB" sz="11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88663"/>
                  </a:ext>
                </a:extLst>
              </a:tr>
              <a:tr h="1048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Cluster Value Counts</a:t>
                      </a:r>
                      <a:endParaRPr lang="en-GB" sz="100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358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3259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171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3: 11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0: 862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1: 7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2: 214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3: 2633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4: 83</a:t>
                      </a:r>
                      <a:endParaRPr lang="en-GB" sz="1100" dirty="0">
                        <a:effectLst/>
                        <a:latin typeface="Trebuchet MS" panose="020B0603020202020204" pitchFamily="34" charset="0"/>
                        <a:ea typeface="Meiryo" panose="020B060403050404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807" marR="628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14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8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11" y="653726"/>
            <a:ext cx="6531429" cy="7625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Problem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080" y="1662221"/>
            <a:ext cx="7803840" cy="1819057"/>
          </a:xfrm>
        </p:spPr>
        <p:txBody>
          <a:bodyPr/>
          <a:lstStyle/>
          <a:p>
            <a:pPr algn="just">
              <a:buClrTx/>
              <a:buFont typeface="+mj-lt"/>
              <a:buAutoNum type="arabicPeriod"/>
            </a:pPr>
            <a:r>
              <a:rPr lang="en-US" sz="1600" b="1" dirty="0">
                <a:latin typeface="+mn-lt"/>
                <a:cs typeface="Arial" panose="020B0604020202020204" pitchFamily="34" charset="0"/>
              </a:rPr>
              <a:t>Customer Congregation based on revenue made and frequency of purchase using clustering. </a:t>
            </a:r>
          </a:p>
          <a:p>
            <a:pPr algn="just">
              <a:buClrTx/>
              <a:buFont typeface="+mj-lt"/>
              <a:buAutoNum type="arabicPeriod"/>
            </a:pPr>
            <a:endParaRPr lang="en-US" sz="1600" b="1" dirty="0">
              <a:latin typeface="+mn-lt"/>
              <a:cs typeface="Arial" panose="020B0604020202020204" pitchFamily="34" charset="0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en-US" sz="1600" b="1" dirty="0">
                <a:latin typeface="+mn-lt"/>
                <a:cs typeface="Arial" panose="020B0604020202020204" pitchFamily="34" charset="0"/>
              </a:rPr>
              <a:t>Segmentation of stock based on the frequency of purchase, the quantity of purchase of stocks to enable better inventory management.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uk-UA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F50E86-F20D-492F-9C9A-0A63C2FEE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4594"/>
              </p:ext>
            </p:extLst>
          </p:nvPr>
        </p:nvGraphicFramePr>
        <p:xfrm>
          <a:off x="506278" y="935013"/>
          <a:ext cx="8131443" cy="3601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612">
                  <a:extLst>
                    <a:ext uri="{9D8B030D-6E8A-4147-A177-3AD203B41FA5}">
                      <a16:colId xmlns:a16="http://schemas.microsoft.com/office/drawing/2014/main" val="1356379711"/>
                    </a:ext>
                  </a:extLst>
                </a:gridCol>
                <a:gridCol w="1223588">
                  <a:extLst>
                    <a:ext uri="{9D8B030D-6E8A-4147-A177-3AD203B41FA5}">
                      <a16:colId xmlns:a16="http://schemas.microsoft.com/office/drawing/2014/main" val="1647249635"/>
                    </a:ext>
                  </a:extLst>
                </a:gridCol>
                <a:gridCol w="5715243">
                  <a:extLst>
                    <a:ext uri="{9D8B030D-6E8A-4147-A177-3AD203B41FA5}">
                      <a16:colId xmlns:a16="http://schemas.microsoft.com/office/drawing/2014/main" val="13375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4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</a:t>
                      </a:r>
                      <a:r>
                        <a:rPr lang="en-US" sz="1400" baseline="0" dirty="0"/>
                        <a:t>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Stocks bring in moderate income and inventory needs to be maintained to meet the demand to supply ratio.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2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&gt; 40K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Stocks which cater to large scaled market and bring in maximum income. A very large share of inventory must be invested in these products. This strategy can attract customers overseas due to high supply.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9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&lt; 10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Stocks with low frequency and very less income. These stocks can be omitted from future selling.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&lt; 500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Stocks which bring in low income but purchased once in a while. A small portion of inventory can be allocated as they cater to one set of customers.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8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</a:rPr>
                        <a:t>&gt; 10K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Stocks which bring in good sales and in demand. 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0841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145B0F8-7ED2-401F-9E99-4D74E05B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2" y="159441"/>
            <a:ext cx="7725310" cy="43349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669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55" y="236337"/>
            <a:ext cx="7870193" cy="48369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55" y="869409"/>
            <a:ext cx="8332170" cy="1584630"/>
          </a:xfrm>
        </p:spPr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+mn-lt"/>
              </a:rPr>
              <a:t>The cluster comprising the most loyal customers need to be given high attention and their purchase patterns must be individually assessed so that the company is always ready for them.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+mn-lt"/>
              </a:rPr>
              <a:t>These customers need to retained through efficient inventory management.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+mn-lt"/>
              </a:rPr>
              <a:t>Unit Price Standardization: Range of prices marked for a single product can be standardized.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+mn-lt"/>
                <a:ea typeface="Meiryo" panose="020B0604030504040204" pitchFamily="34" charset="-128"/>
                <a:cs typeface="Times New Roman" panose="02020603050405020304" pitchFamily="18" charset="0"/>
              </a:rPr>
              <a:t>Segment specific promotional</a:t>
            </a:r>
            <a:r>
              <a:rPr lang="en-IN" sz="1400" dirty="0">
                <a:solidFill>
                  <a:srgbClr val="000000"/>
                </a:solidFill>
                <a:latin typeface="+mn-lt"/>
                <a:ea typeface="Meiryo" panose="020B0604030504040204" pitchFamily="34" charset="-128"/>
                <a:cs typeface="Times New Roman" panose="02020603050405020304" pitchFamily="18" charset="0"/>
              </a:rPr>
              <a:t> and</a:t>
            </a:r>
            <a:r>
              <a:rPr lang="en-IN" sz="1400" dirty="0">
                <a:solidFill>
                  <a:srgbClr val="000000"/>
                </a:solidFill>
                <a:effectLst/>
                <a:latin typeface="+mn-lt"/>
                <a:ea typeface="Meiryo" panose="020B0604030504040204" pitchFamily="34" charset="-128"/>
                <a:cs typeface="Times New Roman" panose="02020603050405020304" pitchFamily="18" charset="0"/>
              </a:rPr>
              <a:t> marketing strategies can be developed.</a:t>
            </a:r>
            <a:endParaRPr lang="en-GB" sz="1400" dirty="0">
              <a:solidFill>
                <a:srgbClr val="000000"/>
              </a:solidFill>
              <a:effectLst/>
              <a:latin typeface="+mn-lt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9E7F6D-6FB6-4424-A661-0B9FD516CD9E}"/>
              </a:ext>
            </a:extLst>
          </p:cNvPr>
          <p:cNvSpPr txBox="1">
            <a:spLocks/>
          </p:cNvSpPr>
          <p:nvPr/>
        </p:nvSpPr>
        <p:spPr>
          <a:xfrm>
            <a:off x="316854" y="2846778"/>
            <a:ext cx="7870193" cy="48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3200" dirty="0">
                <a:latin typeface="+mj-lt"/>
              </a:rPr>
              <a:t>Follow ups - Capstone Project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CCC6F5-3575-4FF0-BFEF-49A52D1E42F5}"/>
              </a:ext>
            </a:extLst>
          </p:cNvPr>
          <p:cNvSpPr txBox="1">
            <a:spLocks/>
          </p:cNvSpPr>
          <p:nvPr/>
        </p:nvSpPr>
        <p:spPr>
          <a:xfrm>
            <a:off x="316854" y="3477170"/>
            <a:ext cx="8332170" cy="89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+mn-lt"/>
              </a:rPr>
              <a:t>Basket Analysis</a:t>
            </a:r>
            <a:r>
              <a:rPr lang="en-GB" sz="1400" dirty="0">
                <a:solidFill>
                  <a:srgbClr val="000000"/>
                </a:solidFill>
                <a:latin typeface="+mn-lt"/>
              </a:rPr>
              <a:t>: Association rule attempts to find common patterns of purchase in large datasets. This will help in finding unexpected patterns in purchase of an individual.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+mn-lt"/>
              </a:rPr>
              <a:t>Forecasting</a:t>
            </a:r>
            <a:r>
              <a:rPr lang="en-GB" sz="1400" dirty="0">
                <a:solidFill>
                  <a:srgbClr val="000000"/>
                </a:solidFill>
                <a:latin typeface="+mn-lt"/>
              </a:rPr>
              <a:t>: Revenue forecasting can be done using LSTM.</a:t>
            </a:r>
          </a:p>
        </p:txBody>
      </p:sp>
    </p:spTree>
    <p:extLst>
      <p:ext uri="{BB962C8B-B14F-4D97-AF65-F5344CB8AC3E}">
        <p14:creationId xmlns:p14="http://schemas.microsoft.com/office/powerpoint/2010/main" val="358054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dirty="0">
              <a:latin typeface="+mj-lt"/>
            </a:endParaRPr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+mj-lt"/>
              </a:rPr>
              <a:t>THANKS!</a:t>
            </a:r>
            <a:br>
              <a:rPr lang="en" sz="7200" dirty="0">
                <a:latin typeface="+mj-lt"/>
              </a:rPr>
            </a:br>
            <a:br>
              <a:rPr lang="en" sz="7200" dirty="0">
                <a:latin typeface="+mj-lt"/>
              </a:rPr>
            </a:br>
            <a:endParaRPr sz="7200" dirty="0">
              <a:latin typeface="+mj-lt"/>
            </a:endParaRPr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4000" dirty="0">
              <a:solidFill>
                <a:schemeClr val="accent1"/>
              </a:solidFill>
              <a:latin typeface="+mj-lt"/>
              <a:ea typeface="Barlow"/>
              <a:cs typeface="Raleway SemiBold" panose="020B0604020202020204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+mj-lt"/>
                <a:ea typeface="Barlow"/>
                <a:cs typeface="Raleway SemiBold" panose="020B0604020202020204" charset="0"/>
                <a:sym typeface="Barlow"/>
              </a:rPr>
              <a:t>Any questions</a:t>
            </a:r>
            <a:r>
              <a:rPr lang="en" sz="4000" dirty="0">
                <a:solidFill>
                  <a:schemeClr val="accent1"/>
                </a:solidFill>
                <a:latin typeface="+mj-lt"/>
                <a:ea typeface="Barlow"/>
                <a:cs typeface="Barlow"/>
                <a:sym typeface="Barlow"/>
              </a:rPr>
              <a:t>?</a:t>
            </a:r>
            <a:endParaRPr sz="4000" dirty="0">
              <a:solidFill>
                <a:schemeClr val="accent1"/>
              </a:solidFill>
              <a:latin typeface="+mj-lt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11" y="653726"/>
            <a:ext cx="7870193" cy="7625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Objective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55" y="1478998"/>
            <a:ext cx="7968935" cy="3204204"/>
          </a:xfrm>
        </p:spPr>
        <p:txBody>
          <a:bodyPr/>
          <a:lstStyle/>
          <a:p>
            <a:pPr marL="114300" indent="0" algn="just">
              <a:buClrTx/>
              <a:buNone/>
            </a:pPr>
            <a:r>
              <a:rPr lang="en-US" sz="1800" dirty="0">
                <a:latin typeface="+mn-lt"/>
              </a:rPr>
              <a:t>This study is about performing Stock Segmentation and Customer Congregation for an online retail service using analytics data. More than a year’s data has been collected by the retail which needs business strategies to increase their sales, deliver customer requirements, plan the inventory, and increase sales by widening the horizon.</a:t>
            </a:r>
          </a:p>
          <a:p>
            <a:pPr marL="114300" indent="0" algn="just">
              <a:buClrTx/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12" y="605600"/>
            <a:ext cx="5630587" cy="487555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Dataset</a:t>
            </a:r>
            <a:r>
              <a:rPr lang="en-US" sz="3600" dirty="0">
                <a:latin typeface="+mj-lt"/>
              </a:rPr>
              <a:t>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99" y="1222559"/>
            <a:ext cx="4957309" cy="1171246"/>
          </a:xfrm>
          <a:solidFill>
            <a:schemeClr val="bg1"/>
          </a:solidFill>
        </p:spPr>
        <p:txBody>
          <a:bodyPr/>
          <a:lstStyle/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en-IN" sz="1200" dirty="0">
                <a:latin typeface="+mn-lt"/>
              </a:rPr>
              <a:t>Numerical variables - 3 </a:t>
            </a:r>
            <a:endParaRPr lang="en-US" sz="1200" dirty="0">
              <a:latin typeface="+mn-lt"/>
            </a:endParaRP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en-IN" sz="1200" dirty="0">
                <a:latin typeface="+mn-lt"/>
              </a:rPr>
              <a:t>Categorical variable - 5</a:t>
            </a:r>
            <a:endParaRPr lang="en-US" sz="1200" dirty="0">
              <a:latin typeface="+mn-lt"/>
            </a:endParaRP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en-IN" sz="1200" dirty="0">
                <a:latin typeface="+mn-lt"/>
              </a:rPr>
              <a:t>There are 136149 null values in 532619 observations/rows</a:t>
            </a:r>
            <a:endParaRPr lang="en-US" sz="1200" dirty="0">
              <a:latin typeface="+mn-lt"/>
            </a:endParaRPr>
          </a:p>
          <a:p>
            <a:pPr lvl="1">
              <a:buClr>
                <a:schemeClr val="tx1"/>
              </a:buClr>
              <a:buFont typeface="Arial"/>
              <a:buChar char="•"/>
            </a:pPr>
            <a:r>
              <a:rPr lang="en-IN" sz="1200" dirty="0">
                <a:latin typeface="+mn-lt"/>
              </a:rPr>
              <a:t>There are no redundant columns in the dataset</a:t>
            </a:r>
            <a:endParaRPr lang="en-US" sz="12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8069"/>
              </p:ext>
            </p:extLst>
          </p:nvPr>
        </p:nvGraphicFramePr>
        <p:xfrm>
          <a:off x="1093304" y="2660119"/>
          <a:ext cx="6917635" cy="208721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Sr.No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Variable Name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Category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Info</a:t>
                      </a:r>
                      <a:endParaRPr lang="en-US" sz="1050" dirty="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InvoiceNo              </a:t>
                      </a:r>
                      <a:endParaRPr lang="en-US" sz="1050" dirty="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532619 non-null object</a:t>
                      </a:r>
                      <a:endParaRPr lang="en-US" sz="1050" dirty="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StockCode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532619 non-null object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 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200">
                          <a:effectLst/>
                        </a:rPr>
                        <a:t>531165 non-null object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Quantity         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Numerical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200">
                          <a:effectLst/>
                        </a:rPr>
                        <a:t>532619 non-null int64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InvoiceDate 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532619 non-null object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UnitPrice         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Numerical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200">
                          <a:effectLst/>
                        </a:rPr>
                        <a:t>532619 non-null float64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CustomerID    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Numerical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200" dirty="0">
                          <a:effectLst/>
                        </a:rPr>
                        <a:t>397924 non-null float64</a:t>
                      </a:r>
                      <a:endParaRPr lang="en-US" sz="1050" dirty="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8.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Country     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Categorical</a:t>
                      </a:r>
                      <a:endParaRPr lang="en-US" sz="105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532619 non-null object</a:t>
                      </a:r>
                      <a:endParaRPr lang="en-US" sz="1050" dirty="0">
                        <a:effectLst/>
                        <a:latin typeface="Trebuchet MS"/>
                        <a:ea typeface="Meiryo"/>
                        <a:cs typeface="Times New Roman"/>
                      </a:endParaRPr>
                    </a:p>
                  </a:txBody>
                  <a:tcPr marL="62568" marR="62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96214" y="355488"/>
            <a:ext cx="6740525" cy="503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b="1" dirty="0">
                <a:latin typeface="+mj-lt"/>
              </a:rPr>
              <a:t>Customer Congregation</a:t>
            </a:r>
            <a:endParaRPr sz="4000" b="1" dirty="0">
              <a:latin typeface="+mj-lt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+mj-lt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+mj-lt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10421" y="1085055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405;p15"/>
          <p:cNvSpPr txBox="1">
            <a:spLocks/>
          </p:cNvSpPr>
          <p:nvPr/>
        </p:nvSpPr>
        <p:spPr>
          <a:xfrm>
            <a:off x="953195" y="1985265"/>
            <a:ext cx="4484194" cy="94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3200" dirty="0">
                <a:latin typeface="+mj-lt"/>
              </a:rPr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1406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54229"/>
            <a:ext cx="6416211" cy="58020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Missing Value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88" y="1636778"/>
            <a:ext cx="440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0 and negative values in the unit price are removed since it denotes no purchase or returns/defective.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Removing the 0 and negative values of unit price has removed negative quantities too.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5068"/>
          <a:stretch/>
        </p:blipFill>
        <p:spPr>
          <a:xfrm>
            <a:off x="578100" y="3646971"/>
            <a:ext cx="3491851" cy="1236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9" y="1141893"/>
            <a:ext cx="2171638" cy="25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E81B24-D006-4B45-835B-B6E2E191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02715"/>
              </p:ext>
            </p:extLst>
          </p:nvPr>
        </p:nvGraphicFramePr>
        <p:xfrm>
          <a:off x="382953" y="534877"/>
          <a:ext cx="8362462" cy="4471594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3274647">
                  <a:extLst>
                    <a:ext uri="{9D8B030D-6E8A-4147-A177-3AD203B41FA5}">
                      <a16:colId xmlns:a16="http://schemas.microsoft.com/office/drawing/2014/main" val="1634750616"/>
                    </a:ext>
                  </a:extLst>
                </a:gridCol>
                <a:gridCol w="5087815">
                  <a:extLst>
                    <a:ext uri="{9D8B030D-6E8A-4147-A177-3AD203B41FA5}">
                      <a16:colId xmlns:a16="http://schemas.microsoft.com/office/drawing/2014/main" val="2518587158"/>
                    </a:ext>
                  </a:extLst>
                </a:gridCol>
              </a:tblGrid>
              <a:tr h="2235797">
                <a:tc>
                  <a:txBody>
                    <a:bodyPr/>
                    <a:lstStyle/>
                    <a:p>
                      <a:r>
                        <a:rPr lang="en-US" sz="1600" dirty="0"/>
                        <a:t>Revenue</a:t>
                      </a:r>
                    </a:p>
                    <a:p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From the Pareto chart, we can see that 80% of Revenue is generated by 1125 customers out of the 4334 customers.</a:t>
                      </a:r>
                    </a:p>
                    <a:p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We can conclude that 25% of customers contribute to the 80% of the Revenue generated, which follows the Pareto principle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61327"/>
                  </a:ext>
                </a:extLst>
              </a:tr>
              <a:tr h="2235797">
                <a:tc>
                  <a:txBody>
                    <a:bodyPr/>
                    <a:lstStyle/>
                    <a:p>
                      <a:r>
                        <a:rPr lang="en-US" sz="1600" dirty="0"/>
                        <a:t>Total Transactions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The sum of the number of transactions is made by the purchaser in the whole year gives us an idea as to how regular the customer is.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Range is from 206 to 62.</a:t>
                      </a:r>
                    </a:p>
                    <a:p>
                      <a:endParaRPr lang="en-US" sz="1600" dirty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735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6" y="137029"/>
            <a:ext cx="5640900" cy="479514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uk-UA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02" y="609767"/>
            <a:ext cx="4796246" cy="2083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97202" y="2809749"/>
            <a:ext cx="4796246" cy="21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430402-DFB8-4842-B3F7-DDBA7585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61545"/>
              </p:ext>
            </p:extLst>
          </p:nvPr>
        </p:nvGraphicFramePr>
        <p:xfrm>
          <a:off x="375138" y="145606"/>
          <a:ext cx="8487508" cy="4849193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3516924">
                  <a:extLst>
                    <a:ext uri="{9D8B030D-6E8A-4147-A177-3AD203B41FA5}">
                      <a16:colId xmlns:a16="http://schemas.microsoft.com/office/drawing/2014/main" val="3294225100"/>
                    </a:ext>
                  </a:extLst>
                </a:gridCol>
                <a:gridCol w="4970584">
                  <a:extLst>
                    <a:ext uri="{9D8B030D-6E8A-4147-A177-3AD203B41FA5}">
                      <a16:colId xmlns:a16="http://schemas.microsoft.com/office/drawing/2014/main" val="2012837509"/>
                    </a:ext>
                  </a:extLst>
                </a:gridCol>
              </a:tblGrid>
              <a:tr h="2288873">
                <a:tc>
                  <a:txBody>
                    <a:bodyPr/>
                    <a:lstStyle/>
                    <a:p>
                      <a:r>
                        <a:rPr lang="en-US" sz="1600" dirty="0"/>
                        <a:t>Unique Products</a:t>
                      </a:r>
                    </a:p>
                    <a:p>
                      <a:endParaRPr lang="en-US" sz="120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The shop sells a wide variety of products. Since most of the customers are retailers, it gives us a valuable insight to know how many of the products in the shop each retailer purchases.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66237"/>
                  </a:ext>
                </a:extLst>
              </a:tr>
              <a:tr h="2520475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products purchased is high in the month of November.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With Thanksgiving and Christmas around the corner, the sales of gift items skyrocket’s in this month.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shopkeepers purchase in bulk to keep their stocks ready for the two festivals and have some leftover for the subsequent months, hence we see a sharp dip right after November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2547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uk-UA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96" y="286278"/>
            <a:ext cx="4551929" cy="207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90" y="2597293"/>
            <a:ext cx="4607835" cy="21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uk-UA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06233"/>
              </p:ext>
            </p:extLst>
          </p:nvPr>
        </p:nvGraphicFramePr>
        <p:xfrm>
          <a:off x="385680" y="248416"/>
          <a:ext cx="8484781" cy="4651604"/>
        </p:xfrm>
        <a:graphic>
          <a:graphicData uri="http://schemas.openxmlformats.org/drawingml/2006/table">
            <a:tbl>
              <a:tblPr firstRow="1" bandRow="1">
                <a:tableStyleId>{783DF708-ADFA-4111-AE22-B5E3165473B7}</a:tableStyleId>
              </a:tblPr>
              <a:tblGrid>
                <a:gridCol w="382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5036">
                <a:tc>
                  <a:txBody>
                    <a:bodyPr/>
                    <a:lstStyle/>
                    <a:p>
                      <a:r>
                        <a:rPr lang="en-US" sz="1600" dirty="0"/>
                        <a:t>Retention</a:t>
                      </a:r>
                    </a:p>
                    <a:p>
                      <a:endParaRPr lang="en-US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retention factor here gives us an insight as to how many days in the year a customer has made a purchase.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 high retention value of 131 shows that on 131 days in a year the customer made a purchase, which is almost once in 3 days.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964">
                <a:tc>
                  <a:txBody>
                    <a:bodyPr/>
                    <a:lstStyle/>
                    <a:p>
                      <a:r>
                        <a:rPr lang="en-US" sz="1600" dirty="0"/>
                        <a:t>Correlation between Features</a:t>
                      </a:r>
                    </a:p>
                    <a:p>
                      <a:endParaRPr lang="en-US" sz="120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Customer Retention is strongly correlated with the Total transactions and Unique products purchased.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The more unique products the customer purchases the sooner he comes back to the shop.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43" y="303123"/>
            <a:ext cx="4217082" cy="1955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17B1E7-8604-42FB-904E-CBF8459F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47163" y="2879201"/>
            <a:ext cx="4186641" cy="14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077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1524</Words>
  <Application>Microsoft Office PowerPoint</Application>
  <PresentationFormat>On-screen Show (16:9)</PresentationFormat>
  <Paragraphs>271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Bahnschrift SemiBold</vt:lpstr>
      <vt:lpstr>Arial</vt:lpstr>
      <vt:lpstr>Raleway SemiBold</vt:lpstr>
      <vt:lpstr>Trebuchet MS</vt:lpstr>
      <vt:lpstr>Barlow Light</vt:lpstr>
      <vt:lpstr>Gaoler template</vt:lpstr>
      <vt:lpstr> Customer Congregation and Stock Segmentation for an online retail Service </vt:lpstr>
      <vt:lpstr>Problem Statements</vt:lpstr>
      <vt:lpstr>Objective</vt:lpstr>
      <vt:lpstr>Dataset Description</vt:lpstr>
      <vt:lpstr>Customer Congregation</vt:lpstr>
      <vt:lpstr>Missing Value treatment</vt:lpstr>
      <vt:lpstr>Feature Engineering</vt:lpstr>
      <vt:lpstr>PowerPoint Presentation</vt:lpstr>
      <vt:lpstr>PowerPoint Presentation</vt:lpstr>
      <vt:lpstr>Algorithm considered</vt:lpstr>
      <vt:lpstr>Solution Architecture - Sub-Clustering</vt:lpstr>
      <vt:lpstr>PowerPoint Presentation</vt:lpstr>
      <vt:lpstr>Stock Segmentation</vt:lpstr>
      <vt:lpstr>Missing Value Treatment</vt:lpstr>
      <vt:lpstr>Feature Engineering</vt:lpstr>
      <vt:lpstr>PowerPoint Presentation</vt:lpstr>
      <vt:lpstr>PowerPoint Presentation</vt:lpstr>
      <vt:lpstr>Algorithm considered</vt:lpstr>
      <vt:lpstr>Solution Architecture</vt:lpstr>
      <vt:lpstr>Conclusion</vt:lpstr>
      <vt:lpstr>Recommendations</vt:lpstr>
      <vt:lpstr>THANKS!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LIFETIME VALUE IN AUTO INSURANCE INDUSTRY</dc:title>
  <dc:creator>Karandas Kornaya</dc:creator>
  <cp:lastModifiedBy>Akula Satheesh Sahithi</cp:lastModifiedBy>
  <cp:revision>271</cp:revision>
  <dcterms:modified xsi:type="dcterms:W3CDTF">2020-12-02T06:00:28Z</dcterms:modified>
</cp:coreProperties>
</file>