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57" r:id="rId3"/>
    <p:sldId id="267" r:id="rId4"/>
    <p:sldId id="258" r:id="rId5"/>
    <p:sldId id="268" r:id="rId6"/>
    <p:sldId id="269" r:id="rId7"/>
    <p:sldId id="270" r:id="rId8"/>
    <p:sldId id="271" r:id="rId9"/>
    <p:sldId id="272" r:id="rId10"/>
    <p:sldId id="273" r:id="rId11"/>
    <p:sldId id="260" r:id="rId12"/>
    <p:sldId id="261" r:id="rId13"/>
    <p:sldId id="274" r:id="rId14"/>
    <p:sldId id="275" r:id="rId15"/>
    <p:sldId id="276" r:id="rId16"/>
    <p:sldId id="277" r:id="rId17"/>
    <p:sldId id="263" r:id="rId18"/>
    <p:sldId id="266"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599" autoAdjust="0"/>
  </p:normalViewPr>
  <p:slideViewPr>
    <p:cSldViewPr>
      <p:cViewPr varScale="1">
        <p:scale>
          <a:sx n="115" d="100"/>
          <a:sy n="115" d="100"/>
        </p:scale>
        <p:origin x="365" y="67"/>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12/29/2021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12/29/2021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12/29/2021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12/29/2021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12/29/2021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12/29/2021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12/29/2021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12/29/2021</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12/29/2021</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12/29/2021</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12/29/2021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12/29/2021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12/29/2021</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jarcce.com/wp-content/uploads/2015/03/IJARCCE4M.pdf" TargetMode="External"/><Relationship Id="rId7" Type="http://schemas.openxmlformats.org/officeDocument/2006/relationships/hyperlink" Target="https://dl.acm.org/doi/abs/10.1145/1031171.1031285" TargetMode="External"/><Relationship Id="rId2" Type="http://schemas.openxmlformats.org/officeDocument/2006/relationships/hyperlink" Target="https://www.ijrra.net/ICCUT2016/ICCUT2016_13.pdf" TargetMode="External"/><Relationship Id="rId1" Type="http://schemas.openxmlformats.org/officeDocument/2006/relationships/slideLayout" Target="../slideLayouts/slideLayout2.xml"/><Relationship Id="rId6" Type="http://schemas.openxmlformats.org/officeDocument/2006/relationships/hyperlink" Target="https://link.springer.com/chapter/10.1007/978-981-16-2406-3_64" TargetMode="External"/><Relationship Id="rId5" Type="http://schemas.openxmlformats.org/officeDocument/2006/relationships/hyperlink" Target="https://www.analyticssteps.com/blogs/what-stemming-and-lemmatization-nlp" TargetMode="External"/><Relationship Id="rId4" Type="http://schemas.openxmlformats.org/officeDocument/2006/relationships/hyperlink" Target="https://www.ijeit.com/Vol%209/Issue%2010/IJEIT1412202004_05.pdf"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Audio to Sign Language Conversion</a:t>
            </a:r>
            <a:endParaRPr lang="en-US" b="1" dirty="0"/>
          </a:p>
        </p:txBody>
      </p:sp>
      <p:sp>
        <p:nvSpPr>
          <p:cNvPr id="3" name="Subtitle 2"/>
          <p:cNvSpPr>
            <a:spLocks noGrp="1"/>
          </p:cNvSpPr>
          <p:nvPr>
            <p:ph type="subTitle" idx="1"/>
          </p:nvPr>
        </p:nvSpPr>
        <p:spPr/>
        <p:txBody>
          <a:bodyPr>
            <a:normAutofit lnSpcReduction="10000"/>
          </a:bodyPr>
          <a:lstStyle/>
          <a:p>
            <a:r>
              <a:rPr lang="en-IN" b="1" dirty="0"/>
              <a:t>SWE3999 – TECHNICAL ANSWERS FOR REAL WORLD </a:t>
            </a:r>
            <a:r>
              <a:rPr lang="en-IN" b="1" dirty="0" smtClean="0"/>
              <a:t>PROBLEMS</a:t>
            </a:r>
          </a:p>
          <a:p>
            <a:endParaRPr lang="en-IN" b="1" dirty="0"/>
          </a:p>
          <a:p>
            <a:r>
              <a:rPr lang="en-IN" b="1" dirty="0" smtClean="0"/>
              <a:t>J – COMPONENT </a:t>
            </a:r>
            <a:r>
              <a:rPr lang="en-IN" b="1" dirty="0" smtClean="0">
                <a:sym typeface="Wingdings" panose="05000000000000000000" pitchFamily="2" charset="2"/>
              </a:rPr>
              <a:t> </a:t>
            </a:r>
            <a:r>
              <a:rPr lang="en-IN" b="1" dirty="0" smtClean="0"/>
              <a:t>REVIEW 2 AND REVIEW 3</a:t>
            </a:r>
            <a:endParaRPr lang="en-US" b="1"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PROBLEM STATEMENT</a:t>
            </a:r>
            <a:endParaRPr lang="en-IN" b="1" dirty="0"/>
          </a:p>
        </p:txBody>
      </p:sp>
      <p:sp>
        <p:nvSpPr>
          <p:cNvPr id="3" name="Content Placeholder 2"/>
          <p:cNvSpPr>
            <a:spLocks noGrp="1"/>
          </p:cNvSpPr>
          <p:nvPr>
            <p:ph idx="1"/>
          </p:nvPr>
        </p:nvSpPr>
        <p:spPr/>
        <p:txBody>
          <a:bodyPr/>
          <a:lstStyle/>
          <a:p>
            <a:r>
              <a:rPr lang="en-IN" dirty="0" smtClean="0"/>
              <a:t>Audio to Sign Language Recognition System which would convert standard sign language audio to text then to sign language.</a:t>
            </a:r>
          </a:p>
          <a:p>
            <a:r>
              <a:rPr lang="en-IN" dirty="0" smtClean="0"/>
              <a:t>This system is developed for the deaf and dumb.</a:t>
            </a:r>
          </a:p>
          <a:p>
            <a:r>
              <a:rPr lang="en-IN" dirty="0" smtClean="0"/>
              <a:t>This system can be used in various places like Railway Stations, Online classes and so on.</a:t>
            </a:r>
          </a:p>
        </p:txBody>
      </p:sp>
    </p:spTree>
    <p:extLst>
      <p:ext uri="{BB962C8B-B14F-4D97-AF65-F5344CB8AC3E}">
        <p14:creationId xmlns:p14="http://schemas.microsoft.com/office/powerpoint/2010/main" val="95424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SOFTWARE AND HARDWARE </a:t>
            </a:r>
            <a:r>
              <a:rPr lang="en-IN" b="1" dirty="0" smtClean="0"/>
              <a:t>REQUIREMENTS</a:t>
            </a:r>
            <a:endParaRPr lang="en-US" dirty="0"/>
          </a:p>
        </p:txBody>
      </p:sp>
      <p:sp>
        <p:nvSpPr>
          <p:cNvPr id="7" name="Content Placeholder 6"/>
          <p:cNvSpPr>
            <a:spLocks noGrp="1"/>
          </p:cNvSpPr>
          <p:nvPr>
            <p:ph idx="1"/>
          </p:nvPr>
        </p:nvSpPr>
        <p:spPr/>
        <p:txBody>
          <a:bodyPr>
            <a:normAutofit fontScale="92500"/>
          </a:bodyPr>
          <a:lstStyle/>
          <a:p>
            <a:r>
              <a:rPr lang="en-IN" b="1" dirty="0"/>
              <a:t>HARDWARE REQUIREMENTS: </a:t>
            </a:r>
            <a:endParaRPr lang="en-IN" dirty="0"/>
          </a:p>
          <a:p>
            <a:pPr marL="0" indent="0">
              <a:buNone/>
            </a:pPr>
            <a:r>
              <a:rPr lang="en-IN" b="1" dirty="0"/>
              <a:t>	</a:t>
            </a:r>
            <a:r>
              <a:rPr lang="en-IN" b="1" dirty="0" smtClean="0"/>
              <a:t>Minimum </a:t>
            </a:r>
            <a:r>
              <a:rPr lang="en-IN" b="1" dirty="0"/>
              <a:t>requirements: </a:t>
            </a:r>
            <a:r>
              <a:rPr lang="en-IN" dirty="0"/>
              <a:t>4 GB of RAM and dual core processor.</a:t>
            </a:r>
          </a:p>
          <a:p>
            <a:pPr marL="0" indent="0">
              <a:buNone/>
            </a:pPr>
            <a:r>
              <a:rPr lang="en-IN" b="1" dirty="0" smtClean="0"/>
              <a:t>	Recommended </a:t>
            </a:r>
            <a:r>
              <a:rPr lang="en-IN" b="1" dirty="0"/>
              <a:t>requirements:</a:t>
            </a:r>
            <a:r>
              <a:rPr lang="en-IN" dirty="0"/>
              <a:t> 8 GB of RAM and quad core processor</a:t>
            </a:r>
            <a:r>
              <a:rPr lang="en-IN" dirty="0" smtClean="0"/>
              <a:t>.</a:t>
            </a:r>
          </a:p>
          <a:p>
            <a:pPr marL="0" indent="0">
              <a:buNone/>
            </a:pPr>
            <a:r>
              <a:rPr lang="en-IN" dirty="0"/>
              <a:t>	</a:t>
            </a:r>
            <a:r>
              <a:rPr lang="en-IN" dirty="0" smtClean="0"/>
              <a:t>Microphone, Speaker, Internet Connectivity</a:t>
            </a:r>
            <a:endParaRPr lang="en-IN" dirty="0"/>
          </a:p>
          <a:p>
            <a:r>
              <a:rPr lang="en-IN" b="1" dirty="0"/>
              <a:t>SOFTWARE REQUIREMENTS:</a:t>
            </a:r>
            <a:endParaRPr lang="en-IN" dirty="0"/>
          </a:p>
          <a:p>
            <a:pPr marL="0" indent="0">
              <a:buNone/>
            </a:pPr>
            <a:r>
              <a:rPr lang="en-IN" b="1" dirty="0" smtClean="0"/>
              <a:t>	Programming </a:t>
            </a:r>
            <a:r>
              <a:rPr lang="en-IN" b="1" dirty="0"/>
              <a:t>language:</a:t>
            </a:r>
            <a:r>
              <a:rPr lang="en-IN" dirty="0"/>
              <a:t> Python 2.7 or </a:t>
            </a:r>
            <a:r>
              <a:rPr lang="en-IN" dirty="0" smtClean="0"/>
              <a:t>above</a:t>
            </a:r>
          </a:p>
          <a:p>
            <a:pPr marL="0" indent="0">
              <a:buNone/>
            </a:pPr>
            <a:r>
              <a:rPr lang="en-IN" b="1" dirty="0"/>
              <a:t>	</a:t>
            </a:r>
            <a:r>
              <a:rPr lang="en-IN" b="1" dirty="0" smtClean="0"/>
              <a:t>Libraries Required: NLTK, Django</a:t>
            </a:r>
            <a:r>
              <a:rPr lang="en-IN" dirty="0" smtClean="0"/>
              <a:t> </a:t>
            </a:r>
            <a:endParaRPr lang="en-IN" dirty="0"/>
          </a:p>
          <a:p>
            <a:pPr marL="0" indent="0">
              <a:buNone/>
            </a:pPr>
            <a:r>
              <a:rPr lang="en-IN" b="1" dirty="0"/>
              <a:t>	Programming IDE: </a:t>
            </a:r>
            <a:r>
              <a:rPr lang="en-IN" dirty="0" smtClean="0"/>
              <a:t>Pycharm </a:t>
            </a:r>
            <a:r>
              <a:rPr lang="en-IN" dirty="0"/>
              <a:t>professional.</a:t>
            </a:r>
          </a:p>
          <a:p>
            <a:endParaRPr lang="en-IN" dirty="0"/>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SYSTEM</a:t>
            </a:r>
            <a:endParaRPr lang="en-US" b="1" dirty="0"/>
          </a:p>
        </p:txBody>
      </p:sp>
      <p:sp>
        <p:nvSpPr>
          <p:cNvPr id="3" name="Content Placeholder 2"/>
          <p:cNvSpPr>
            <a:spLocks noGrp="1"/>
          </p:cNvSpPr>
          <p:nvPr>
            <p:ph idx="1"/>
          </p:nvPr>
        </p:nvSpPr>
        <p:spPr/>
        <p:txBody>
          <a:bodyPr/>
          <a:lstStyle/>
          <a:p>
            <a:pPr lvl="0"/>
            <a:r>
              <a:rPr lang="en-IN" dirty="0" smtClean="0"/>
              <a:t>Getting Audio as input</a:t>
            </a:r>
          </a:p>
          <a:p>
            <a:pPr lvl="0"/>
            <a:r>
              <a:rPr lang="en-IN" dirty="0" smtClean="0"/>
              <a:t>Converting Audio to Text using </a:t>
            </a:r>
            <a:r>
              <a:rPr lang="en-IN" dirty="0" err="1" smtClean="0"/>
              <a:t>WebKit</a:t>
            </a:r>
            <a:r>
              <a:rPr lang="en-IN" dirty="0" smtClean="0"/>
              <a:t> Speech Recognition </a:t>
            </a:r>
            <a:r>
              <a:rPr lang="en-IN" dirty="0" smtClean="0"/>
              <a:t>API.</a:t>
            </a:r>
          </a:p>
          <a:p>
            <a:pPr lvl="0"/>
            <a:r>
              <a:rPr lang="en-IN" dirty="0" smtClean="0"/>
              <a:t>Dependency parser for analysing grammatical structure of the sentence and establishing relationship between words.</a:t>
            </a:r>
          </a:p>
          <a:p>
            <a:pPr lvl="0"/>
            <a:r>
              <a:rPr lang="en-IN" dirty="0" smtClean="0"/>
              <a:t>ISL Generation of input sentence using ISL grammar rules.</a:t>
            </a:r>
          </a:p>
          <a:p>
            <a:pPr lvl="0"/>
            <a:r>
              <a:rPr lang="en-IN" dirty="0" smtClean="0"/>
              <a:t>Generation of sign language with signing Avatar.</a:t>
            </a:r>
            <a:endParaRPr lang="en-IN" dirty="0"/>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ARCHITECTURE DIAGRAM</a:t>
            </a:r>
            <a:endParaRPr lang="en-IN" b="1" dirty="0"/>
          </a:p>
        </p:txBody>
      </p:sp>
      <p:sp>
        <p:nvSpPr>
          <p:cNvPr id="3" name="Content Placeholder 2"/>
          <p:cNvSpPr>
            <a:spLocks noGrp="1"/>
          </p:cNvSpPr>
          <p:nvPr>
            <p:ph idx="1"/>
          </p:nvPr>
        </p:nvSpPr>
        <p:spPr/>
        <p:txBody>
          <a:bodyPr/>
          <a:lstStyle/>
          <a:p>
            <a:endParaRPr lang="en-IN" dirty="0"/>
          </a:p>
        </p:txBody>
      </p:sp>
      <p:pic>
        <p:nvPicPr>
          <p:cNvPr id="1026" name="Picture 2" descr="WhatsApp Image 2021-11-14 at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939335" y="-511922"/>
            <a:ext cx="4310153" cy="914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356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OUTPUT SNAPSHOTS </a:t>
            </a:r>
            <a:r>
              <a:rPr lang="en-IN" b="1" dirty="0" smtClean="0">
                <a:sym typeface="Wingdings" panose="05000000000000000000" pitchFamily="2" charset="2"/>
              </a:rPr>
              <a:t> Home Page</a:t>
            </a:r>
            <a:endParaRPr lang="en-IN" b="1" dirty="0"/>
          </a:p>
        </p:txBody>
      </p:sp>
      <p:pic>
        <p:nvPicPr>
          <p:cNvPr id="5" name="Picture 4"/>
          <p:cNvPicPr>
            <a:picLocks noChangeAspect="1"/>
          </p:cNvPicPr>
          <p:nvPr/>
        </p:nvPicPr>
        <p:blipFill>
          <a:blip r:embed="rId2"/>
          <a:stretch>
            <a:fillRect/>
          </a:stretch>
        </p:blipFill>
        <p:spPr>
          <a:xfrm>
            <a:off x="1892633" y="1772816"/>
            <a:ext cx="8773779" cy="4715906"/>
          </a:xfrm>
          <a:prstGeom prst="rect">
            <a:avLst/>
          </a:prstGeom>
        </p:spPr>
      </p:pic>
    </p:spTree>
    <p:extLst>
      <p:ext uri="{BB962C8B-B14F-4D97-AF65-F5344CB8AC3E}">
        <p14:creationId xmlns:p14="http://schemas.microsoft.com/office/powerpoint/2010/main" val="314595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OUTPUT SNAPSHOT </a:t>
            </a:r>
            <a:r>
              <a:rPr lang="en-IN" b="1" dirty="0" smtClean="0">
                <a:sym typeface="Wingdings" panose="05000000000000000000" pitchFamily="2" charset="2"/>
              </a:rPr>
              <a:t> Conversion </a:t>
            </a:r>
            <a:r>
              <a:rPr lang="en-IN" b="1" dirty="0" err="1" smtClean="0">
                <a:sym typeface="Wingdings" panose="05000000000000000000" pitchFamily="2" charset="2"/>
              </a:rPr>
              <a:t>WebPage</a:t>
            </a:r>
            <a:endParaRPr lang="en-IN" b="1" dirty="0"/>
          </a:p>
        </p:txBody>
      </p:sp>
      <p:pic>
        <p:nvPicPr>
          <p:cNvPr id="4" name="Picture 3"/>
          <p:cNvPicPr>
            <a:picLocks noChangeAspect="1"/>
          </p:cNvPicPr>
          <p:nvPr/>
        </p:nvPicPr>
        <p:blipFill>
          <a:blip r:embed="rId2"/>
          <a:stretch>
            <a:fillRect/>
          </a:stretch>
        </p:blipFill>
        <p:spPr>
          <a:xfrm>
            <a:off x="1773932" y="1628800"/>
            <a:ext cx="9478788" cy="5089912"/>
          </a:xfrm>
          <a:prstGeom prst="rect">
            <a:avLst/>
          </a:prstGeom>
        </p:spPr>
      </p:pic>
    </p:spTree>
    <p:extLst>
      <p:ext uri="{BB962C8B-B14F-4D97-AF65-F5344CB8AC3E}">
        <p14:creationId xmlns:p14="http://schemas.microsoft.com/office/powerpoint/2010/main" val="35701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OUTPUT SNAPSHOT </a:t>
            </a:r>
            <a:r>
              <a:rPr lang="en-IN" b="1" dirty="0" smtClean="0">
                <a:sym typeface="Wingdings" panose="05000000000000000000" pitchFamily="2" charset="2"/>
              </a:rPr>
              <a:t> Sign Language Result</a:t>
            </a:r>
            <a:endParaRPr lang="en-IN" b="1" dirty="0"/>
          </a:p>
        </p:txBody>
      </p:sp>
      <p:pic>
        <p:nvPicPr>
          <p:cNvPr id="4" name="Picture 3"/>
          <p:cNvPicPr>
            <a:picLocks noChangeAspect="1"/>
          </p:cNvPicPr>
          <p:nvPr/>
        </p:nvPicPr>
        <p:blipFill>
          <a:blip r:embed="rId2"/>
          <a:stretch>
            <a:fillRect/>
          </a:stretch>
        </p:blipFill>
        <p:spPr>
          <a:xfrm>
            <a:off x="1629916" y="1772816"/>
            <a:ext cx="9118748" cy="4887079"/>
          </a:xfrm>
          <a:prstGeom prst="rect">
            <a:avLst/>
          </a:prstGeom>
        </p:spPr>
      </p:pic>
    </p:spTree>
    <p:extLst>
      <p:ext uri="{BB962C8B-B14F-4D97-AF65-F5344CB8AC3E}">
        <p14:creationId xmlns:p14="http://schemas.microsoft.com/office/powerpoint/2010/main" val="225517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normAutofit lnSpcReduction="10000"/>
          </a:bodyPr>
          <a:lstStyle/>
          <a:p>
            <a:r>
              <a:rPr lang="en-IN" dirty="0" smtClean="0"/>
              <a:t>Generating </a:t>
            </a:r>
            <a:r>
              <a:rPr lang="en-IN" dirty="0"/>
              <a:t>Indian Sign Language Text Using English/Hindi Text - </a:t>
            </a:r>
            <a:r>
              <a:rPr lang="en-IN" dirty="0">
                <a:hlinkClick r:id="rId2"/>
              </a:rPr>
              <a:t>https://</a:t>
            </a:r>
            <a:r>
              <a:rPr lang="en-IN" dirty="0" smtClean="0">
                <a:hlinkClick r:id="rId2"/>
              </a:rPr>
              <a:t>www.ijrra.net/ICCUT2016/ICCUT2016_13.pdf</a:t>
            </a:r>
            <a:endParaRPr lang="en-IN" dirty="0"/>
          </a:p>
          <a:p>
            <a:r>
              <a:rPr lang="en-IN" dirty="0" smtClean="0"/>
              <a:t>Study </a:t>
            </a:r>
            <a:r>
              <a:rPr lang="en-IN" dirty="0"/>
              <a:t>of Sign Language Translation using Gesture Recognition - </a:t>
            </a:r>
            <a:r>
              <a:rPr lang="en-IN" dirty="0">
                <a:hlinkClick r:id="rId3"/>
              </a:rPr>
              <a:t>h</a:t>
            </a:r>
            <a:r>
              <a:rPr lang="en-IN" dirty="0" smtClean="0">
                <a:hlinkClick r:id="rId3"/>
              </a:rPr>
              <a:t>ttps</a:t>
            </a:r>
            <a:r>
              <a:rPr lang="en-IN" dirty="0">
                <a:hlinkClick r:id="rId3"/>
              </a:rPr>
              <a:t>://</a:t>
            </a:r>
            <a:r>
              <a:rPr lang="en-IN" dirty="0" smtClean="0">
                <a:hlinkClick r:id="rId3"/>
              </a:rPr>
              <a:t>ijarcce.com/wp-content/uploads/2015/03/IJARCCE4M.pdf</a:t>
            </a:r>
            <a:endParaRPr lang="en-IN" dirty="0"/>
          </a:p>
          <a:p>
            <a:r>
              <a:rPr lang="en-IN" dirty="0" smtClean="0"/>
              <a:t>Audio </a:t>
            </a:r>
            <a:r>
              <a:rPr lang="en-IN" dirty="0"/>
              <a:t>to Sign Language Translation for Deaf People - </a:t>
            </a:r>
            <a:r>
              <a:rPr lang="en-IN" dirty="0">
                <a:hlinkClick r:id="rId4"/>
              </a:rPr>
              <a:t>https://</a:t>
            </a:r>
            <a:r>
              <a:rPr lang="en-IN" dirty="0" smtClean="0">
                <a:hlinkClick r:id="rId4"/>
              </a:rPr>
              <a:t>www.ijeit.com/Vol%209/Issue%2010/IJEIT1412202004_05.pdf</a:t>
            </a:r>
            <a:endParaRPr lang="en-IN" dirty="0"/>
          </a:p>
          <a:p>
            <a:r>
              <a:rPr lang="en-IN" u="sng" dirty="0">
                <a:hlinkClick r:id="rId5"/>
              </a:rPr>
              <a:t>https://www.analyticssteps.com/blogs/what-stemming-and-lemmatization-nlp</a:t>
            </a:r>
            <a:endParaRPr lang="en-IN" dirty="0"/>
          </a:p>
          <a:p>
            <a:r>
              <a:rPr lang="en-IN" u="sng" dirty="0">
                <a:hlinkClick r:id="rId6"/>
              </a:rPr>
              <a:t>https://link.springer.com/chapter/10.1007/978-981-16-2406-3_64</a:t>
            </a:r>
            <a:endParaRPr lang="en-IN" dirty="0"/>
          </a:p>
          <a:p>
            <a:r>
              <a:rPr lang="en-IN" u="sng" dirty="0">
                <a:hlinkClick r:id="rId7"/>
              </a:rPr>
              <a:t>https://</a:t>
            </a:r>
            <a:r>
              <a:rPr lang="en-IN" u="sng" dirty="0" smtClean="0">
                <a:hlinkClick r:id="rId7"/>
              </a:rPr>
              <a:t>dl.acm.org/doi/abs/10.1145/1031171.1031285</a:t>
            </a:r>
            <a:endParaRPr lang="en-IN" dirty="0"/>
          </a:p>
          <a:p>
            <a:endParaRPr lang="en-IN" dirty="0"/>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rcRect l="3351" r="3351"/>
          <a:stretch>
            <a:fillRect/>
          </a:stretch>
        </p:blipFill>
        <p:spPr>
          <a:xfrm>
            <a:off x="1773932" y="1916832"/>
            <a:ext cx="5670550" cy="4041775"/>
          </a:xfrm>
        </p:spPr>
      </p:pic>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TEAM MEMBERS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59968923"/>
              </p:ext>
            </p:extLst>
          </p:nvPr>
        </p:nvGraphicFramePr>
        <p:xfrm>
          <a:off x="1701924" y="1916832"/>
          <a:ext cx="9324528" cy="3396210"/>
        </p:xfrm>
        <a:graphic>
          <a:graphicData uri="http://schemas.openxmlformats.org/drawingml/2006/table">
            <a:tbl>
              <a:tblPr firstRow="1" bandRow="1">
                <a:tableStyleId>{8EC20E35-A176-4012-BC5E-935CFFF8708E}</a:tableStyleId>
              </a:tblPr>
              <a:tblGrid>
                <a:gridCol w="1043609"/>
                <a:gridCol w="2880320"/>
                <a:gridCol w="2520280"/>
                <a:gridCol w="2880319"/>
              </a:tblGrid>
              <a:tr h="566035">
                <a:tc>
                  <a:txBody>
                    <a:bodyPr/>
                    <a:lstStyle/>
                    <a:p>
                      <a:pPr algn="ctr"/>
                      <a:r>
                        <a:rPr lang="en-IN" dirty="0" smtClean="0"/>
                        <a:t>S.NO</a:t>
                      </a:r>
                      <a:endParaRPr lang="en-IN" dirty="0"/>
                    </a:p>
                  </a:txBody>
                  <a:tcPr anchor="ctr"/>
                </a:tc>
                <a:tc>
                  <a:txBody>
                    <a:bodyPr/>
                    <a:lstStyle/>
                    <a:p>
                      <a:pPr algn="ctr"/>
                      <a:r>
                        <a:rPr lang="en-IN" dirty="0" smtClean="0"/>
                        <a:t>NAME</a:t>
                      </a:r>
                      <a:endParaRPr lang="en-IN" dirty="0"/>
                    </a:p>
                  </a:txBody>
                  <a:tcPr anchor="ctr"/>
                </a:tc>
                <a:tc>
                  <a:txBody>
                    <a:bodyPr/>
                    <a:lstStyle/>
                    <a:p>
                      <a:pPr algn="ctr"/>
                      <a:r>
                        <a:rPr lang="en-IN" dirty="0" smtClean="0"/>
                        <a:t>REGISTER NUMBER</a:t>
                      </a:r>
                      <a:endParaRPr lang="en-IN" dirty="0"/>
                    </a:p>
                  </a:txBody>
                  <a:tcPr anchor="ctr"/>
                </a:tc>
                <a:tc>
                  <a:txBody>
                    <a:bodyPr/>
                    <a:lstStyle/>
                    <a:p>
                      <a:pPr algn="ctr"/>
                      <a:r>
                        <a:rPr lang="en-IN" dirty="0" smtClean="0"/>
                        <a:t>FACULTY NAME</a:t>
                      </a:r>
                      <a:endParaRPr lang="en-IN" dirty="0"/>
                    </a:p>
                  </a:txBody>
                  <a:tcPr anchor="ctr"/>
                </a:tc>
              </a:tr>
              <a:tr h="566035">
                <a:tc>
                  <a:txBody>
                    <a:bodyPr/>
                    <a:lstStyle/>
                    <a:p>
                      <a:pPr algn="ctr"/>
                      <a:r>
                        <a:rPr lang="en-IN" dirty="0" smtClean="0"/>
                        <a:t>1.</a:t>
                      </a:r>
                      <a:endParaRPr lang="en-IN" dirty="0"/>
                    </a:p>
                  </a:txBody>
                  <a:tcPr anchor="ctr"/>
                </a:tc>
                <a:tc>
                  <a:txBody>
                    <a:bodyPr/>
                    <a:lstStyle/>
                    <a:p>
                      <a:pPr algn="ctr"/>
                      <a:r>
                        <a:rPr lang="en-IN" dirty="0" smtClean="0"/>
                        <a:t>UDAYAKIRAN N S</a:t>
                      </a:r>
                      <a:endParaRPr lang="en-IN" dirty="0"/>
                    </a:p>
                  </a:txBody>
                  <a:tcPr anchor="ctr"/>
                </a:tc>
                <a:tc>
                  <a:txBody>
                    <a:bodyPr/>
                    <a:lstStyle/>
                    <a:p>
                      <a:pPr algn="ctr"/>
                      <a:r>
                        <a:rPr lang="en-IN" dirty="0" smtClean="0"/>
                        <a:t>18MIS1040</a:t>
                      </a:r>
                      <a:endParaRPr lang="en-IN" dirty="0"/>
                    </a:p>
                  </a:txBody>
                  <a:tcPr anchor="ctr"/>
                </a:tc>
                <a:tc>
                  <a:txBody>
                    <a:bodyPr/>
                    <a:lstStyle/>
                    <a:p>
                      <a:pPr algn="ctr"/>
                      <a:r>
                        <a:rPr lang="en-IN" dirty="0" smtClean="0"/>
                        <a:t>Dr.</a:t>
                      </a:r>
                      <a:r>
                        <a:rPr lang="en-IN" baseline="0" dirty="0" smtClean="0"/>
                        <a:t> Asnath Victy Phamila Y</a:t>
                      </a:r>
                      <a:endParaRPr lang="en-IN" dirty="0"/>
                    </a:p>
                  </a:txBody>
                  <a:tcPr anchor="ctr"/>
                </a:tc>
              </a:tr>
              <a:tr h="566035">
                <a:tc>
                  <a:txBody>
                    <a:bodyPr/>
                    <a:lstStyle/>
                    <a:p>
                      <a:pPr algn="ctr"/>
                      <a:r>
                        <a:rPr lang="en-IN" dirty="0" smtClean="0"/>
                        <a:t>2.</a:t>
                      </a:r>
                      <a:endParaRPr lang="en-IN" dirty="0"/>
                    </a:p>
                  </a:txBody>
                  <a:tcPr anchor="ctr"/>
                </a:tc>
                <a:tc>
                  <a:txBody>
                    <a:bodyPr/>
                    <a:lstStyle/>
                    <a:p>
                      <a:pPr algn="ctr"/>
                      <a:r>
                        <a:rPr lang="en-IN" dirty="0" smtClean="0"/>
                        <a:t>VADAPALLI AKARSH</a:t>
                      </a:r>
                      <a:endParaRPr lang="en-IN" dirty="0"/>
                    </a:p>
                  </a:txBody>
                  <a:tcPr anchor="ctr"/>
                </a:tc>
                <a:tc>
                  <a:txBody>
                    <a:bodyPr/>
                    <a:lstStyle/>
                    <a:p>
                      <a:pPr algn="ctr"/>
                      <a:r>
                        <a:rPr lang="en-IN" dirty="0" smtClean="0"/>
                        <a:t>18MIS1006</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Dr.</a:t>
                      </a:r>
                      <a:r>
                        <a:rPr lang="en-IN" baseline="0" dirty="0" smtClean="0"/>
                        <a:t> Asnath Victy Phamila Y</a:t>
                      </a:r>
                      <a:endParaRPr lang="en-IN" dirty="0" smtClean="0"/>
                    </a:p>
                  </a:txBody>
                  <a:tcPr anchor="ctr"/>
                </a:tc>
              </a:tr>
              <a:tr h="566035">
                <a:tc>
                  <a:txBody>
                    <a:bodyPr/>
                    <a:lstStyle/>
                    <a:p>
                      <a:pPr algn="ctr"/>
                      <a:r>
                        <a:rPr lang="en-IN" dirty="0" smtClean="0"/>
                        <a:t>3.</a:t>
                      </a:r>
                      <a:endParaRPr lang="en-IN" dirty="0"/>
                    </a:p>
                  </a:txBody>
                  <a:tcPr anchor="ctr"/>
                </a:tc>
                <a:tc>
                  <a:txBody>
                    <a:bodyPr/>
                    <a:lstStyle/>
                    <a:p>
                      <a:pPr algn="ctr"/>
                      <a:r>
                        <a:rPr lang="en-IN" dirty="0" smtClean="0"/>
                        <a:t>SAI</a:t>
                      </a:r>
                      <a:r>
                        <a:rPr lang="en-IN" baseline="0" dirty="0" smtClean="0"/>
                        <a:t> CHARAN B</a:t>
                      </a:r>
                      <a:endParaRPr lang="en-IN" dirty="0"/>
                    </a:p>
                  </a:txBody>
                  <a:tcPr anchor="ctr"/>
                </a:tc>
                <a:tc>
                  <a:txBody>
                    <a:bodyPr/>
                    <a:lstStyle/>
                    <a:p>
                      <a:pPr algn="ctr"/>
                      <a:r>
                        <a:rPr lang="en-IN" dirty="0" smtClean="0"/>
                        <a:t>18MIS1099</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Dr.</a:t>
                      </a:r>
                      <a:r>
                        <a:rPr lang="en-IN" baseline="0" dirty="0" smtClean="0"/>
                        <a:t> Asnath Victy Phamila Y</a:t>
                      </a:r>
                      <a:endParaRPr lang="en-IN" dirty="0" smtClean="0"/>
                    </a:p>
                  </a:txBody>
                  <a:tcPr anchor="ctr"/>
                </a:tc>
              </a:tr>
              <a:tr h="566035">
                <a:tc>
                  <a:txBody>
                    <a:bodyPr/>
                    <a:lstStyle/>
                    <a:p>
                      <a:pPr algn="ctr"/>
                      <a:r>
                        <a:rPr lang="en-IN" dirty="0" smtClean="0"/>
                        <a:t>4.</a:t>
                      </a:r>
                      <a:endParaRPr lang="en-IN" dirty="0"/>
                    </a:p>
                  </a:txBody>
                  <a:tcPr anchor="ctr"/>
                </a:tc>
                <a:tc>
                  <a:txBody>
                    <a:bodyPr/>
                    <a:lstStyle/>
                    <a:p>
                      <a:pPr algn="ctr"/>
                      <a:r>
                        <a:rPr lang="en-IN" dirty="0" smtClean="0"/>
                        <a:t>SATHVIK M</a:t>
                      </a:r>
                      <a:endParaRPr lang="en-IN" dirty="0"/>
                    </a:p>
                  </a:txBody>
                  <a:tcPr anchor="ctr"/>
                </a:tc>
                <a:tc>
                  <a:txBody>
                    <a:bodyPr/>
                    <a:lstStyle/>
                    <a:p>
                      <a:pPr algn="ctr"/>
                      <a:r>
                        <a:rPr lang="en-IN" dirty="0" smtClean="0"/>
                        <a:t>18MIS1039</a:t>
                      </a:r>
                      <a:endParaRPr lang="en-IN" dirty="0"/>
                    </a:p>
                  </a:txBody>
                  <a:tcPr anchor="ctr"/>
                </a:tc>
                <a:tc>
                  <a:txBody>
                    <a:bodyPr/>
                    <a:lstStyle/>
                    <a:p>
                      <a:pPr algn="ctr"/>
                      <a:r>
                        <a:rPr lang="en-IN" dirty="0" smtClean="0"/>
                        <a:t>Dr. Geetha</a:t>
                      </a:r>
                      <a:r>
                        <a:rPr lang="en-IN" baseline="0" dirty="0" smtClean="0"/>
                        <a:t> S</a:t>
                      </a:r>
                      <a:endParaRPr lang="en-IN" dirty="0"/>
                    </a:p>
                  </a:txBody>
                  <a:tcPr anchor="ctr"/>
                </a:tc>
              </a:tr>
              <a:tr h="566035">
                <a:tc>
                  <a:txBody>
                    <a:bodyPr/>
                    <a:lstStyle/>
                    <a:p>
                      <a:pPr algn="ctr"/>
                      <a:r>
                        <a:rPr lang="en-IN" dirty="0" smtClean="0"/>
                        <a:t>5.</a:t>
                      </a:r>
                      <a:endParaRPr lang="en-IN" dirty="0"/>
                    </a:p>
                  </a:txBody>
                  <a:tcPr anchor="ctr"/>
                </a:tc>
                <a:tc>
                  <a:txBody>
                    <a:bodyPr/>
                    <a:lstStyle/>
                    <a:p>
                      <a:pPr algn="ctr"/>
                      <a:r>
                        <a:rPr lang="en-IN" dirty="0" smtClean="0"/>
                        <a:t>GOLLA NOBUL KUMAR</a:t>
                      </a:r>
                      <a:endParaRPr lang="en-IN" dirty="0"/>
                    </a:p>
                  </a:txBody>
                  <a:tcPr anchor="ctr"/>
                </a:tc>
                <a:tc>
                  <a:txBody>
                    <a:bodyPr/>
                    <a:lstStyle/>
                    <a:p>
                      <a:pPr algn="ctr"/>
                      <a:r>
                        <a:rPr lang="en-IN" dirty="0" smtClean="0"/>
                        <a:t>18MIS1027</a:t>
                      </a:r>
                      <a:endParaRPr lang="en-IN" dirty="0"/>
                    </a:p>
                  </a:txBody>
                  <a:tcPr anchor="ctr"/>
                </a:tc>
                <a:tc>
                  <a:txBody>
                    <a:bodyPr/>
                    <a:lstStyle/>
                    <a:p>
                      <a:pPr algn="ctr"/>
                      <a:r>
                        <a:rPr lang="en-IN" dirty="0" smtClean="0"/>
                        <a:t>Dr. Nithyadarisini P S</a:t>
                      </a:r>
                      <a:endParaRPr lang="en-IN" dirty="0"/>
                    </a:p>
                  </a:txBody>
                  <a:tcPr anchor="ctr"/>
                </a:tc>
              </a:tr>
            </a:tbl>
          </a:graphicData>
        </a:graphic>
      </p:graphicFrame>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a:xfrm>
            <a:off x="1522414" y="1700808"/>
            <a:ext cx="9684566" cy="4608512"/>
          </a:xfrm>
        </p:spPr>
        <p:txBody>
          <a:bodyPr>
            <a:normAutofit fontScale="85000" lnSpcReduction="10000"/>
          </a:bodyPr>
          <a:lstStyle/>
          <a:p>
            <a:pPr algn="just"/>
            <a:r>
              <a:rPr lang="en-IN" dirty="0"/>
              <a:t>Sign language is a visual language that deaf and dumb people use as their first language. Sign language, as opposed to acoustically transmitted sound patterns, employs body language and physical communication to convey a person's thoughts. </a:t>
            </a:r>
            <a:endParaRPr lang="en-IN" dirty="0" smtClean="0"/>
          </a:p>
          <a:p>
            <a:pPr algn="just"/>
            <a:r>
              <a:rPr lang="en-IN" dirty="0" smtClean="0"/>
              <a:t>It </a:t>
            </a:r>
            <a:r>
              <a:rPr lang="en-IN" dirty="0"/>
              <a:t>can be used by someone who has difficulty speaking, or by someone who can hear but cannot talk, and it can also be used by non-hearing handicapped individuals to communicate with hearing disabled people</a:t>
            </a:r>
            <a:r>
              <a:rPr lang="en-IN" dirty="0" smtClean="0"/>
              <a:t>.</a:t>
            </a:r>
          </a:p>
          <a:p>
            <a:pPr algn="just"/>
            <a:r>
              <a:rPr lang="en-IN" dirty="0" smtClean="0"/>
              <a:t> </a:t>
            </a:r>
            <a:r>
              <a:rPr lang="en-IN" dirty="0"/>
              <a:t>Access to a sign language is critical for a deaf person's social, emotional, and linguistic development.</a:t>
            </a:r>
          </a:p>
          <a:p>
            <a:pPr algn="just"/>
            <a:r>
              <a:rPr lang="en-IN" dirty="0" smtClean="0"/>
              <a:t>Deaf </a:t>
            </a:r>
            <a:r>
              <a:rPr lang="en-IN" dirty="0"/>
              <a:t>and hard of hearing people from India use Indian Sign Language to communicate by making signs with different parts of their bodies. </a:t>
            </a:r>
            <a:endParaRPr lang="en-IN" dirty="0" smtClean="0"/>
          </a:p>
          <a:p>
            <a:pPr algn="just"/>
            <a:r>
              <a:rPr lang="en-IN" dirty="0" smtClean="0"/>
              <a:t>ISL </a:t>
            </a:r>
            <a:r>
              <a:rPr lang="en-IN" dirty="0"/>
              <a:t>signs are divided into three categories: one handed, two handed, and non-manual signs. One handed and two handed signs are sometimes known as manual signs since the signer makes the signs using his or her hands to transmit information. Non-manual signals are produced by altering body position and facial expressions.</a:t>
            </a:r>
          </a:p>
          <a:p>
            <a:pPr algn="just"/>
            <a:endParaRPr lang="en-IN"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4" name="Content Placeholder 3"/>
          <p:cNvSpPr>
            <a:spLocks noGrp="1"/>
          </p:cNvSpPr>
          <p:nvPr>
            <p:ph idx="1"/>
          </p:nvPr>
        </p:nvSpPr>
        <p:spPr>
          <a:xfrm>
            <a:off x="1522414" y="1905000"/>
            <a:ext cx="9828582" cy="4267200"/>
          </a:xfrm>
        </p:spPr>
        <p:txBody>
          <a:bodyPr>
            <a:normAutofit fontScale="92500" lnSpcReduction="20000"/>
          </a:bodyPr>
          <a:lstStyle/>
          <a:p>
            <a:pPr algn="just"/>
            <a:r>
              <a:rPr lang="en-IN" dirty="0"/>
              <a:t>With the introduction of new technologies such as web applications, machine learning, and natural language processing, our research will try to bridge the gap between these Deaf individuals and regular people. </a:t>
            </a:r>
            <a:endParaRPr lang="en-IN" dirty="0" smtClean="0"/>
          </a:p>
          <a:p>
            <a:pPr algn="just"/>
            <a:r>
              <a:rPr lang="en-IN" dirty="0" smtClean="0"/>
              <a:t>The </a:t>
            </a:r>
            <a:r>
              <a:rPr lang="en-IN" dirty="0"/>
              <a:t>primary goal of this project is to provide an interface that takes audio/voice input and transforms it to matching Sign Language for Deaf individuals. </a:t>
            </a:r>
            <a:endParaRPr lang="en-IN" dirty="0" smtClean="0"/>
          </a:p>
          <a:p>
            <a:pPr algn="just"/>
            <a:r>
              <a:rPr lang="en-IN" dirty="0" smtClean="0"/>
              <a:t>It </a:t>
            </a:r>
            <a:r>
              <a:rPr lang="en-IN" dirty="0"/>
              <a:t>is accomplished by integrating hand forms, orientation, and movement of the hands, arms, or body at the same time. </a:t>
            </a:r>
          </a:p>
          <a:p>
            <a:pPr algn="just"/>
            <a:r>
              <a:rPr lang="en-IN" dirty="0" smtClean="0"/>
              <a:t>The </a:t>
            </a:r>
            <a:r>
              <a:rPr lang="en-IN" dirty="0"/>
              <a:t>interface operates in two stages, first converting audio to text using voice to text API (python modules or Google API), and then representing the text using Parse Trees and using Natural Language Processing semantics (NLTK particularly) for lexical analysis of Sign Language Grammar. </a:t>
            </a:r>
            <a:endParaRPr lang="en-IN" dirty="0" smtClean="0"/>
          </a:p>
          <a:p>
            <a:pPr algn="just"/>
            <a:r>
              <a:rPr lang="en-IN" dirty="0" smtClean="0"/>
              <a:t>The </a:t>
            </a:r>
            <a:r>
              <a:rPr lang="en-IN" dirty="0"/>
              <a:t>work is based on the norms of ISL (Indian Sign Language) and refers to the grammar standards of ISL.</a:t>
            </a:r>
          </a:p>
          <a:p>
            <a:pPr algn="just"/>
            <a:endParaRPr lang="en-IN" dirty="0"/>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MOTIVATION (SOCIETAL IMPACT)</a:t>
            </a:r>
            <a:endParaRPr lang="en-US" b="1" dirty="0"/>
          </a:p>
        </p:txBody>
      </p:sp>
      <p:sp>
        <p:nvSpPr>
          <p:cNvPr id="5" name="Content Placeholder 4"/>
          <p:cNvSpPr>
            <a:spLocks noGrp="1"/>
          </p:cNvSpPr>
          <p:nvPr>
            <p:ph idx="1"/>
          </p:nvPr>
        </p:nvSpPr>
        <p:spPr>
          <a:xfrm>
            <a:off x="1522412" y="1844824"/>
            <a:ext cx="9828584" cy="4267200"/>
          </a:xfrm>
        </p:spPr>
        <p:txBody>
          <a:bodyPr>
            <a:normAutofit fontScale="92500" lnSpcReduction="10000"/>
          </a:bodyPr>
          <a:lstStyle/>
          <a:p>
            <a:pPr algn="just"/>
            <a:r>
              <a:rPr lang="en-IN" dirty="0"/>
              <a:t>There are roughly 5.07 million persons in India who are deaf. More than a third of them are under the age of 20, with the remainder falling between the ages of 20 and 60. Because these people are typically unable to talk correctly, they interact with others using sign language. </a:t>
            </a:r>
            <a:endParaRPr lang="en-IN" dirty="0" smtClean="0"/>
          </a:p>
          <a:p>
            <a:pPr algn="just"/>
            <a:r>
              <a:rPr lang="en-IN" dirty="0" smtClean="0"/>
              <a:t>Because </a:t>
            </a:r>
            <a:r>
              <a:rPr lang="en-IN" dirty="0"/>
              <a:t>sign languages lack a well-defined structure or grammar, these signs have no or very little acceptance outside of the limited community of these differently abled persons. </a:t>
            </a:r>
            <a:endParaRPr lang="en-IN" dirty="0" smtClean="0"/>
          </a:p>
          <a:p>
            <a:pPr algn="just"/>
            <a:r>
              <a:rPr lang="en-IN" dirty="0" smtClean="0"/>
              <a:t>Communication </a:t>
            </a:r>
            <a:r>
              <a:rPr lang="en-IN" dirty="0"/>
              <a:t>is difficult for hearing-impaired persons in public areas such as train stations, bus stops, banks, and hospitals because a hearing person may not comprehend the sign language used by the deaf person to communicate. </a:t>
            </a:r>
            <a:endParaRPr lang="en-IN" dirty="0" smtClean="0"/>
          </a:p>
          <a:p>
            <a:pPr algn="just"/>
            <a:r>
              <a:rPr lang="en-IN" dirty="0" smtClean="0"/>
              <a:t>Furthermore</a:t>
            </a:r>
            <a:r>
              <a:rPr lang="en-IN" dirty="0"/>
              <a:t>, a hearing person cannot transmit any message to a deaf person since he or she may not be familiar with sign language. </a:t>
            </a:r>
            <a:endParaRPr lang="en-US" dirty="0"/>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(SOCIETAL IMPACT)</a:t>
            </a:r>
            <a:endParaRPr lang="en-US" dirty="0"/>
          </a:p>
        </p:txBody>
      </p:sp>
      <p:sp>
        <p:nvSpPr>
          <p:cNvPr id="3" name="Content Placeholder 2"/>
          <p:cNvSpPr>
            <a:spLocks noGrp="1"/>
          </p:cNvSpPr>
          <p:nvPr>
            <p:ph idx="1"/>
          </p:nvPr>
        </p:nvSpPr>
        <p:spPr>
          <a:xfrm>
            <a:off x="1522414" y="1905000"/>
            <a:ext cx="9684566" cy="4267200"/>
          </a:xfrm>
        </p:spPr>
        <p:txBody>
          <a:bodyPr>
            <a:normAutofit fontScale="92500" lnSpcReduction="10000"/>
          </a:bodyPr>
          <a:lstStyle/>
          <a:p>
            <a:pPr algn="just"/>
            <a:r>
              <a:rPr lang="en-IN" dirty="0"/>
              <a:t>Language translation is required to facilitate communication between the deaf and non-deaf communities. </a:t>
            </a:r>
            <a:endParaRPr lang="en-IN" dirty="0" smtClean="0"/>
          </a:p>
          <a:p>
            <a:pPr algn="just"/>
            <a:r>
              <a:rPr lang="en-IN" dirty="0" smtClean="0"/>
              <a:t>Communication </a:t>
            </a:r>
            <a:r>
              <a:rPr lang="en-IN" dirty="0"/>
              <a:t>is difficult for the deaf people in common areas such as railways, banks, and hospitals due to their inability</a:t>
            </a:r>
            <a:r>
              <a:rPr lang="en-IN" dirty="0" smtClean="0"/>
              <a:t>.</a:t>
            </a:r>
          </a:p>
          <a:p>
            <a:pPr algn="just"/>
            <a:r>
              <a:rPr lang="en-IN" dirty="0" smtClean="0"/>
              <a:t> </a:t>
            </a:r>
            <a:r>
              <a:rPr lang="en-IN" dirty="0"/>
              <a:t>To assist them communicate more effectively with the rest of the world, a system that converts text to Indian Sign Language and vice versa is required. </a:t>
            </a:r>
            <a:endParaRPr lang="en-IN" dirty="0" smtClean="0"/>
          </a:p>
          <a:p>
            <a:pPr algn="just"/>
            <a:r>
              <a:rPr lang="en-IN" dirty="0" smtClean="0"/>
              <a:t>These </a:t>
            </a:r>
            <a:r>
              <a:rPr lang="en-IN" dirty="0"/>
              <a:t>systems will improve the community's standard of living. Sign languages have not received as much attention as spoken languages, and there is still much to learn about them. </a:t>
            </a:r>
            <a:endParaRPr lang="en-IN" dirty="0" smtClean="0"/>
          </a:p>
          <a:p>
            <a:pPr algn="just"/>
            <a:r>
              <a:rPr lang="en-IN" dirty="0" smtClean="0"/>
              <a:t>It </a:t>
            </a:r>
            <a:r>
              <a:rPr lang="en-IN" dirty="0"/>
              <a:t>is the notion of individuals showing up at a predetermined place, either individually or as a group, for a previously arranged event.</a:t>
            </a:r>
          </a:p>
          <a:p>
            <a:pPr algn="just"/>
            <a:endParaRPr lang="en-IN" dirty="0"/>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LITERATURE SURVEY</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0371198"/>
              </p:ext>
            </p:extLst>
          </p:nvPr>
        </p:nvGraphicFramePr>
        <p:xfrm>
          <a:off x="693812" y="1628799"/>
          <a:ext cx="10945218" cy="5120640"/>
        </p:xfrm>
        <a:graphic>
          <a:graphicData uri="http://schemas.openxmlformats.org/drawingml/2006/table">
            <a:tbl>
              <a:tblPr firstRow="1" bandRow="1">
                <a:tableStyleId>{8EC20E35-A176-4012-BC5E-935CFFF8708E}</a:tableStyleId>
              </a:tblPr>
              <a:tblGrid>
                <a:gridCol w="701366"/>
                <a:gridCol w="1839727"/>
                <a:gridCol w="1626606"/>
                <a:gridCol w="1841969"/>
                <a:gridCol w="1820121"/>
                <a:gridCol w="3115429"/>
              </a:tblGrid>
              <a:tr h="638954">
                <a:tc>
                  <a:txBody>
                    <a:bodyPr/>
                    <a:lstStyle/>
                    <a:p>
                      <a:pPr algn="ctr"/>
                      <a:r>
                        <a:rPr lang="en-IN" dirty="0" smtClean="0"/>
                        <a:t>S.NO</a:t>
                      </a:r>
                      <a:endParaRPr lang="en-IN" dirty="0"/>
                    </a:p>
                  </a:txBody>
                  <a:tcPr anchor="ctr"/>
                </a:tc>
                <a:tc>
                  <a:txBody>
                    <a:bodyPr/>
                    <a:lstStyle/>
                    <a:p>
                      <a:pPr algn="ctr"/>
                      <a:r>
                        <a:rPr lang="en-IN" dirty="0" smtClean="0"/>
                        <a:t>TITLE</a:t>
                      </a:r>
                      <a:endParaRPr lang="en-IN" dirty="0"/>
                    </a:p>
                  </a:txBody>
                  <a:tcPr anchor="ctr"/>
                </a:tc>
                <a:tc>
                  <a:txBody>
                    <a:bodyPr/>
                    <a:lstStyle/>
                    <a:p>
                      <a:pPr algn="ctr"/>
                      <a:r>
                        <a:rPr lang="en-IN" dirty="0" smtClean="0"/>
                        <a:t>AUTHOR</a:t>
                      </a:r>
                      <a:endParaRPr lang="en-IN" dirty="0"/>
                    </a:p>
                  </a:txBody>
                  <a:tcPr anchor="ctr"/>
                </a:tc>
                <a:tc>
                  <a:txBody>
                    <a:bodyPr/>
                    <a:lstStyle/>
                    <a:p>
                      <a:pPr algn="ctr"/>
                      <a:r>
                        <a:rPr lang="en-IN" dirty="0" smtClean="0"/>
                        <a:t>JOURNEL</a:t>
                      </a:r>
                      <a:endParaRPr lang="en-IN" dirty="0"/>
                    </a:p>
                  </a:txBody>
                  <a:tcPr anchor="ctr"/>
                </a:tc>
                <a:tc>
                  <a:txBody>
                    <a:bodyPr/>
                    <a:lstStyle/>
                    <a:p>
                      <a:pPr algn="ctr"/>
                      <a:r>
                        <a:rPr lang="en-IN" dirty="0" smtClean="0"/>
                        <a:t>YEAR PUBLISHED</a:t>
                      </a:r>
                      <a:endParaRPr lang="en-IN" dirty="0"/>
                    </a:p>
                  </a:txBody>
                  <a:tcPr anchor="ctr"/>
                </a:tc>
                <a:tc>
                  <a:txBody>
                    <a:bodyPr/>
                    <a:lstStyle/>
                    <a:p>
                      <a:pPr algn="ctr"/>
                      <a:r>
                        <a:rPr lang="en-IN" dirty="0" smtClean="0"/>
                        <a:t>DESCRIPTION</a:t>
                      </a:r>
                      <a:endParaRPr lang="en-IN" dirty="0"/>
                    </a:p>
                  </a:txBody>
                  <a:tcPr anchor="ctr"/>
                </a:tc>
              </a:tr>
              <a:tr h="4257591">
                <a:tc>
                  <a:txBody>
                    <a:bodyPr/>
                    <a:lstStyle/>
                    <a:p>
                      <a:pPr algn="ctr"/>
                      <a:r>
                        <a:rPr lang="en-IN" dirty="0" smtClean="0"/>
                        <a:t>1.</a:t>
                      </a:r>
                      <a:endParaRPr lang="en-IN" dirty="0"/>
                    </a:p>
                  </a:txBody>
                  <a:tcPr anchor="ctr"/>
                </a:tc>
                <a:tc>
                  <a:txBody>
                    <a:bodyPr/>
                    <a:lstStyle/>
                    <a:p>
                      <a:pPr algn="ctr"/>
                      <a:r>
                        <a:rPr lang="en-IN" dirty="0" smtClean="0"/>
                        <a:t>Study of Sign Language Translation using Gesture Recognition</a:t>
                      </a:r>
                      <a:endParaRPr lang="en-IN" dirty="0"/>
                    </a:p>
                  </a:txBody>
                  <a:tcPr anchor="ctr"/>
                </a:tc>
                <a:tc>
                  <a:txBody>
                    <a:bodyPr/>
                    <a:lstStyle/>
                    <a:p>
                      <a:pPr algn="ctr"/>
                      <a:r>
                        <a:rPr lang="en-IN" dirty="0" smtClean="0"/>
                        <a:t>Neha </a:t>
                      </a:r>
                      <a:r>
                        <a:rPr lang="en-IN" dirty="0" err="1" smtClean="0"/>
                        <a:t>Poddar</a:t>
                      </a:r>
                      <a:r>
                        <a:rPr lang="en-IN" dirty="0" smtClean="0"/>
                        <a:t>,</a:t>
                      </a:r>
                    </a:p>
                    <a:p>
                      <a:pPr algn="ctr"/>
                      <a:r>
                        <a:rPr lang="en-IN" dirty="0" err="1" smtClean="0"/>
                        <a:t>Shrushti</a:t>
                      </a:r>
                      <a:r>
                        <a:rPr lang="en-IN" dirty="0" smtClean="0"/>
                        <a:t> Rao,</a:t>
                      </a:r>
                    </a:p>
                    <a:p>
                      <a:pPr algn="ctr"/>
                      <a:r>
                        <a:rPr lang="en-IN" dirty="0" err="1" smtClean="0"/>
                        <a:t>Shruti</a:t>
                      </a:r>
                      <a:r>
                        <a:rPr lang="en-IN" dirty="0" smtClean="0"/>
                        <a:t> </a:t>
                      </a:r>
                      <a:r>
                        <a:rPr lang="en-IN" dirty="0" err="1" smtClean="0"/>
                        <a:t>Sawant</a:t>
                      </a:r>
                      <a:r>
                        <a:rPr lang="en-IN" dirty="0" smtClean="0"/>
                        <a:t>,</a:t>
                      </a:r>
                      <a:r>
                        <a:rPr lang="en-IN" baseline="0" dirty="0" smtClean="0"/>
                        <a:t> </a:t>
                      </a:r>
                      <a:r>
                        <a:rPr lang="en-IN" dirty="0" err="1" smtClean="0"/>
                        <a:t>Vrushali</a:t>
                      </a:r>
                      <a:r>
                        <a:rPr lang="en-IN" dirty="0" smtClean="0"/>
                        <a:t> </a:t>
                      </a:r>
                      <a:r>
                        <a:rPr lang="en-IN" dirty="0" err="1" smtClean="0"/>
                        <a:t>Somavanshi</a:t>
                      </a:r>
                      <a:endParaRPr lang="en-IN" dirty="0" smtClean="0"/>
                    </a:p>
                    <a:p>
                      <a:pPr algn="ctr"/>
                      <a:endParaRPr lang="en-IN" dirty="0"/>
                    </a:p>
                  </a:txBody>
                  <a:tcPr anchor="ctr"/>
                </a:tc>
                <a:tc>
                  <a:txBody>
                    <a:bodyPr/>
                    <a:lstStyle/>
                    <a:p>
                      <a:pPr algn="ctr"/>
                      <a:r>
                        <a:rPr lang="en-IN" dirty="0" smtClean="0"/>
                        <a:t>IJARCCE</a:t>
                      </a:r>
                      <a:endParaRPr lang="en-IN" dirty="0"/>
                    </a:p>
                  </a:txBody>
                  <a:tcPr anchor="ctr"/>
                </a:tc>
                <a:tc>
                  <a:txBody>
                    <a:bodyPr/>
                    <a:lstStyle/>
                    <a:p>
                      <a:pPr algn="ctr"/>
                      <a:r>
                        <a:rPr lang="en-IN" dirty="0" smtClean="0"/>
                        <a:t>2015</a:t>
                      </a:r>
                      <a:endParaRPr lang="en-IN" dirty="0"/>
                    </a:p>
                  </a:txBody>
                  <a:tcPr anchor="ctr"/>
                </a:tc>
                <a:tc>
                  <a:txBody>
                    <a:bodyPr/>
                    <a:lstStyle/>
                    <a:p>
                      <a:pPr algn="ctr"/>
                      <a:endParaRPr lang="en-IN" dirty="0" smtClean="0"/>
                    </a:p>
                    <a:p>
                      <a:pPr algn="ctr"/>
                      <a:r>
                        <a:rPr lang="en-IN" dirty="0" smtClean="0"/>
                        <a:t>This project is a small step towards helping a physically challenged people and lot more can be done to make the product more sophisticated, user friendly &amp; efficient. Using more memory and powerful microprocessor, more languages can be covered. This project can be modified to make it compatible with mobile phones. We can increase the range of product by using more powerful trans-receiver module.</a:t>
                      </a:r>
                      <a:endParaRPr lang="en-IN" dirty="0"/>
                    </a:p>
                  </a:txBody>
                  <a:tcPr anchor="ctr"/>
                </a:tc>
              </a:tr>
            </a:tbl>
          </a:graphicData>
        </a:graphic>
      </p:graphicFrame>
    </p:spTree>
    <p:extLst>
      <p:ext uri="{BB962C8B-B14F-4D97-AF65-F5344CB8AC3E}">
        <p14:creationId xmlns:p14="http://schemas.microsoft.com/office/powerpoint/2010/main" val="31366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LITERATURE SURVEY</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4428732"/>
              </p:ext>
            </p:extLst>
          </p:nvPr>
        </p:nvGraphicFramePr>
        <p:xfrm>
          <a:off x="549796" y="1628800"/>
          <a:ext cx="11233248" cy="4023360"/>
        </p:xfrm>
        <a:graphic>
          <a:graphicData uri="http://schemas.openxmlformats.org/drawingml/2006/table">
            <a:tbl>
              <a:tblPr firstRow="1" bandRow="1">
                <a:tableStyleId>{8EC20E35-A176-4012-BC5E-935CFFF8708E}</a:tableStyleId>
              </a:tblPr>
              <a:tblGrid>
                <a:gridCol w="675183"/>
                <a:gridCol w="1958457"/>
                <a:gridCol w="1958457"/>
                <a:gridCol w="1958457"/>
                <a:gridCol w="1064249"/>
                <a:gridCol w="3618445"/>
              </a:tblGrid>
              <a:tr h="652873">
                <a:tc>
                  <a:txBody>
                    <a:bodyPr/>
                    <a:lstStyle/>
                    <a:p>
                      <a:pPr algn="ctr"/>
                      <a:r>
                        <a:rPr lang="en-IN" dirty="0" smtClean="0"/>
                        <a:t>SNO</a:t>
                      </a:r>
                      <a:endParaRPr lang="en-IN" dirty="0"/>
                    </a:p>
                  </a:txBody>
                  <a:tcPr anchor="ctr"/>
                </a:tc>
                <a:tc>
                  <a:txBody>
                    <a:bodyPr/>
                    <a:lstStyle/>
                    <a:p>
                      <a:pPr algn="ctr"/>
                      <a:r>
                        <a:rPr lang="en-IN" dirty="0" smtClean="0"/>
                        <a:t>TITLE</a:t>
                      </a:r>
                      <a:endParaRPr lang="en-IN" dirty="0"/>
                    </a:p>
                  </a:txBody>
                  <a:tcPr anchor="ctr"/>
                </a:tc>
                <a:tc>
                  <a:txBody>
                    <a:bodyPr/>
                    <a:lstStyle/>
                    <a:p>
                      <a:pPr algn="ctr"/>
                      <a:r>
                        <a:rPr lang="en-IN" dirty="0" smtClean="0"/>
                        <a:t>AUTHOR</a:t>
                      </a:r>
                      <a:endParaRPr lang="en-IN" dirty="0"/>
                    </a:p>
                  </a:txBody>
                  <a:tcPr anchor="ctr"/>
                </a:tc>
                <a:tc>
                  <a:txBody>
                    <a:bodyPr/>
                    <a:lstStyle/>
                    <a:p>
                      <a:pPr algn="ctr"/>
                      <a:r>
                        <a:rPr lang="en-IN" dirty="0" smtClean="0"/>
                        <a:t>JOURNEL</a:t>
                      </a:r>
                      <a:endParaRPr lang="en-IN" dirty="0"/>
                    </a:p>
                  </a:txBody>
                  <a:tcPr anchor="ctr"/>
                </a:tc>
                <a:tc>
                  <a:txBody>
                    <a:bodyPr/>
                    <a:lstStyle/>
                    <a:p>
                      <a:pPr algn="ctr"/>
                      <a:r>
                        <a:rPr lang="en-IN" dirty="0" smtClean="0"/>
                        <a:t>YEAR PUBLISHED</a:t>
                      </a:r>
                      <a:endParaRPr lang="en-IN" dirty="0"/>
                    </a:p>
                  </a:txBody>
                  <a:tcPr anchor="ctr"/>
                </a:tc>
                <a:tc>
                  <a:txBody>
                    <a:bodyPr/>
                    <a:lstStyle/>
                    <a:p>
                      <a:pPr algn="ctr"/>
                      <a:r>
                        <a:rPr lang="en-IN" dirty="0" smtClean="0"/>
                        <a:t>DESCRIPTION</a:t>
                      </a:r>
                      <a:endParaRPr lang="en-IN" dirty="0"/>
                    </a:p>
                  </a:txBody>
                  <a:tcPr anchor="ctr"/>
                </a:tc>
              </a:tr>
              <a:tr h="2397968">
                <a:tc>
                  <a:txBody>
                    <a:bodyPr/>
                    <a:lstStyle/>
                    <a:p>
                      <a:pPr algn="ctr"/>
                      <a:r>
                        <a:rPr lang="en-IN" dirty="0" smtClean="0"/>
                        <a:t>2.</a:t>
                      </a:r>
                      <a:endParaRPr lang="en-IN" dirty="0"/>
                    </a:p>
                  </a:txBody>
                  <a:tcPr anchor="ctr"/>
                </a:tc>
                <a:tc>
                  <a:txBody>
                    <a:bodyPr/>
                    <a:lstStyle/>
                    <a:p>
                      <a:pPr algn="ctr"/>
                      <a:r>
                        <a:rPr lang="en-IN" dirty="0" smtClean="0"/>
                        <a:t>Generating Indian Sign Language Text </a:t>
                      </a:r>
                    </a:p>
                    <a:p>
                      <a:pPr algn="ctr"/>
                      <a:r>
                        <a:rPr lang="en-IN" dirty="0" smtClean="0"/>
                        <a:t>Using English/Hindi Text</a:t>
                      </a:r>
                      <a:endParaRPr lang="en-IN" dirty="0"/>
                    </a:p>
                  </a:txBody>
                  <a:tcPr anchor="ctr"/>
                </a:tc>
                <a:tc>
                  <a:txBody>
                    <a:bodyPr/>
                    <a:lstStyle/>
                    <a:p>
                      <a:pPr algn="ctr"/>
                      <a:r>
                        <a:rPr lang="en-IN" dirty="0" err="1" smtClean="0"/>
                        <a:t>Pawan</a:t>
                      </a:r>
                      <a:r>
                        <a:rPr lang="en-IN" dirty="0" smtClean="0"/>
                        <a:t> Kumar, Savita Khatri</a:t>
                      </a:r>
                      <a:endParaRPr lang="en-IN" dirty="0"/>
                    </a:p>
                  </a:txBody>
                  <a:tcPr anchor="ctr"/>
                </a:tc>
                <a:tc>
                  <a:txBody>
                    <a:bodyPr/>
                    <a:lstStyle/>
                    <a:p>
                      <a:pPr algn="ctr"/>
                      <a:r>
                        <a:rPr lang="en-IN" dirty="0" smtClean="0"/>
                        <a:t>IJRRA</a:t>
                      </a:r>
                      <a:endParaRPr lang="en-IN" dirty="0"/>
                    </a:p>
                  </a:txBody>
                  <a:tcPr anchor="ctr"/>
                </a:tc>
                <a:tc>
                  <a:txBody>
                    <a:bodyPr/>
                    <a:lstStyle/>
                    <a:p>
                      <a:pPr algn="ctr"/>
                      <a:r>
                        <a:rPr lang="en-IN" dirty="0" smtClean="0"/>
                        <a:t>2016</a:t>
                      </a:r>
                      <a:endParaRPr lang="en-IN" dirty="0"/>
                    </a:p>
                  </a:txBody>
                  <a:tcPr anchor="ctr"/>
                </a:tc>
                <a:tc>
                  <a:txBody>
                    <a:bodyPr/>
                    <a:lstStyle/>
                    <a:p>
                      <a:pPr algn="just"/>
                      <a:r>
                        <a:rPr lang="en-IN" dirty="0" smtClean="0"/>
                        <a:t>In this paper, they have compared the existing models for the conversion of plain English/Hindi Text into the Indian Sign Language Text. Most of the systems which have been developed so far are meant to work only for a single domain. A unified system is needed for the deaf-mute community to help them interact with the normal people in their day to day lives.</a:t>
                      </a:r>
                      <a:endParaRPr lang="en-IN" dirty="0"/>
                    </a:p>
                  </a:txBody>
                  <a:tcPr anchor="ctr"/>
                </a:tc>
              </a:tr>
            </a:tbl>
          </a:graphicData>
        </a:graphic>
      </p:graphicFrame>
    </p:spTree>
    <p:extLst>
      <p:ext uri="{BB962C8B-B14F-4D97-AF65-F5344CB8AC3E}">
        <p14:creationId xmlns:p14="http://schemas.microsoft.com/office/powerpoint/2010/main" val="19738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LITERATUR SURVEY</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44092629"/>
              </p:ext>
            </p:extLst>
          </p:nvPr>
        </p:nvGraphicFramePr>
        <p:xfrm>
          <a:off x="1522413" y="1905000"/>
          <a:ext cx="9144000" cy="3749040"/>
        </p:xfrm>
        <a:graphic>
          <a:graphicData uri="http://schemas.openxmlformats.org/drawingml/2006/table">
            <a:tbl>
              <a:tblPr firstRow="1" bandRow="1">
                <a:tableStyleId>{8EC20E35-A176-4012-BC5E-935CFFF8708E}</a:tableStyleId>
              </a:tblPr>
              <a:tblGrid>
                <a:gridCol w="755575"/>
                <a:gridCol w="2016224"/>
                <a:gridCol w="1296144"/>
                <a:gridCol w="1296144"/>
                <a:gridCol w="1512168"/>
                <a:gridCol w="2267745"/>
              </a:tblGrid>
              <a:tr h="370840">
                <a:tc>
                  <a:txBody>
                    <a:bodyPr/>
                    <a:lstStyle/>
                    <a:p>
                      <a:pPr algn="ctr"/>
                      <a:r>
                        <a:rPr lang="en-IN" dirty="0" smtClean="0"/>
                        <a:t>SNO</a:t>
                      </a:r>
                      <a:endParaRPr lang="en-IN" dirty="0"/>
                    </a:p>
                  </a:txBody>
                  <a:tcPr anchor="ctr"/>
                </a:tc>
                <a:tc>
                  <a:txBody>
                    <a:bodyPr/>
                    <a:lstStyle/>
                    <a:p>
                      <a:pPr algn="ctr"/>
                      <a:r>
                        <a:rPr lang="en-IN" dirty="0" smtClean="0"/>
                        <a:t>TITLE</a:t>
                      </a:r>
                      <a:endParaRPr lang="en-IN" dirty="0"/>
                    </a:p>
                  </a:txBody>
                  <a:tcPr anchor="ctr"/>
                </a:tc>
                <a:tc>
                  <a:txBody>
                    <a:bodyPr/>
                    <a:lstStyle/>
                    <a:p>
                      <a:pPr algn="ctr"/>
                      <a:r>
                        <a:rPr lang="en-IN" dirty="0" smtClean="0"/>
                        <a:t>AUTHOR</a:t>
                      </a:r>
                      <a:endParaRPr lang="en-IN" dirty="0"/>
                    </a:p>
                  </a:txBody>
                  <a:tcPr anchor="ctr"/>
                </a:tc>
                <a:tc>
                  <a:txBody>
                    <a:bodyPr/>
                    <a:lstStyle/>
                    <a:p>
                      <a:pPr algn="ctr"/>
                      <a:r>
                        <a:rPr lang="en-IN" dirty="0" smtClean="0"/>
                        <a:t>JOURNEL</a:t>
                      </a:r>
                      <a:endParaRPr lang="en-IN" dirty="0"/>
                    </a:p>
                  </a:txBody>
                  <a:tcPr anchor="ctr"/>
                </a:tc>
                <a:tc>
                  <a:txBody>
                    <a:bodyPr/>
                    <a:lstStyle/>
                    <a:p>
                      <a:pPr algn="ctr"/>
                      <a:r>
                        <a:rPr lang="en-IN" dirty="0" smtClean="0"/>
                        <a:t>YEAR PUBLISHED</a:t>
                      </a:r>
                      <a:endParaRPr lang="en-IN" dirty="0"/>
                    </a:p>
                  </a:txBody>
                  <a:tcPr anchor="ctr"/>
                </a:tc>
                <a:tc>
                  <a:txBody>
                    <a:bodyPr/>
                    <a:lstStyle/>
                    <a:p>
                      <a:pPr algn="ctr"/>
                      <a:r>
                        <a:rPr lang="en-IN" dirty="0" smtClean="0"/>
                        <a:t>DESCRIPTION</a:t>
                      </a:r>
                      <a:endParaRPr lang="en-IN" dirty="0"/>
                    </a:p>
                  </a:txBody>
                  <a:tcPr anchor="ctr"/>
                </a:tc>
              </a:tr>
              <a:tr h="370840">
                <a:tc>
                  <a:txBody>
                    <a:bodyPr/>
                    <a:lstStyle/>
                    <a:p>
                      <a:pPr algn="ctr"/>
                      <a:r>
                        <a:rPr lang="en-IN" dirty="0" smtClean="0"/>
                        <a:t>3.</a:t>
                      </a:r>
                      <a:endParaRPr lang="en-IN" dirty="0"/>
                    </a:p>
                  </a:txBody>
                  <a:tcPr anchor="ctr"/>
                </a:tc>
                <a:tc>
                  <a:txBody>
                    <a:bodyPr/>
                    <a:lstStyle/>
                    <a:p>
                      <a:pPr algn="ctr"/>
                      <a:r>
                        <a:rPr lang="en-IN" dirty="0" smtClean="0"/>
                        <a:t>Audio to Sign Language Translation for Deaf </a:t>
                      </a:r>
                    </a:p>
                    <a:p>
                      <a:pPr algn="ctr"/>
                      <a:r>
                        <a:rPr lang="en-IN" dirty="0" smtClean="0"/>
                        <a:t>People</a:t>
                      </a:r>
                      <a:endParaRPr lang="en-IN" dirty="0"/>
                    </a:p>
                  </a:txBody>
                  <a:tcPr anchor="ctr"/>
                </a:tc>
                <a:tc>
                  <a:txBody>
                    <a:bodyPr/>
                    <a:lstStyle/>
                    <a:p>
                      <a:pPr algn="ctr"/>
                      <a:r>
                        <a:rPr lang="fi-FI" dirty="0" smtClean="0"/>
                        <a:t>Ankita Harkude, Sarika Namade, Shefali Patil, Anita Morey</a:t>
                      </a:r>
                      <a:endParaRPr lang="en-IN" dirty="0"/>
                    </a:p>
                  </a:txBody>
                  <a:tcPr anchor="ctr"/>
                </a:tc>
                <a:tc>
                  <a:txBody>
                    <a:bodyPr/>
                    <a:lstStyle/>
                    <a:p>
                      <a:pPr algn="ctr"/>
                      <a:r>
                        <a:rPr lang="en-IN" dirty="0" smtClean="0"/>
                        <a:t>IJEIT</a:t>
                      </a:r>
                      <a:endParaRPr lang="en-IN" dirty="0"/>
                    </a:p>
                  </a:txBody>
                  <a:tcPr anchor="ctr"/>
                </a:tc>
                <a:tc>
                  <a:txBody>
                    <a:bodyPr/>
                    <a:lstStyle/>
                    <a:p>
                      <a:pPr algn="ctr"/>
                      <a:r>
                        <a:rPr lang="en-IN" dirty="0" smtClean="0"/>
                        <a:t>2020</a:t>
                      </a:r>
                      <a:endParaRPr lang="en-IN" dirty="0"/>
                    </a:p>
                  </a:txBody>
                  <a:tcPr anchor="ctr"/>
                </a:tc>
                <a:tc>
                  <a:txBody>
                    <a:bodyPr/>
                    <a:lstStyle/>
                    <a:p>
                      <a:pPr algn="ctr"/>
                      <a:r>
                        <a:rPr lang="en-IN" dirty="0" smtClean="0"/>
                        <a:t>In this paper, they have implemented translation from input audio to sign language. It translate each and every letter in the audio message and it displays each sign language letter. But it is not efficient in future purpose</a:t>
                      </a:r>
                      <a:endParaRPr lang="en-IN" dirty="0"/>
                    </a:p>
                  </a:txBody>
                  <a:tcPr anchor="ctr"/>
                </a:tc>
              </a:tr>
            </a:tbl>
          </a:graphicData>
        </a:graphic>
      </p:graphicFrame>
    </p:spTree>
    <p:extLst>
      <p:ext uri="{BB962C8B-B14F-4D97-AF65-F5344CB8AC3E}">
        <p14:creationId xmlns:p14="http://schemas.microsoft.com/office/powerpoint/2010/main" val="31236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338</TotalTime>
  <Words>1010</Words>
  <Application>Microsoft Office PowerPoint</Application>
  <PresentationFormat>Custom</PresentationFormat>
  <Paragraphs>126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Consolas</vt:lpstr>
      <vt:lpstr>Corbel</vt:lpstr>
      <vt:lpstr>Wingdings</vt:lpstr>
      <vt:lpstr>Chalkboard 16x9</vt:lpstr>
      <vt:lpstr>Audio to Sign Language Conversion</vt:lpstr>
      <vt:lpstr>TEAM MEMBERS</vt:lpstr>
      <vt:lpstr>INTRODUCTION</vt:lpstr>
      <vt:lpstr>OBJECTIVES</vt:lpstr>
      <vt:lpstr>MOTIVATION (SOCIETAL IMPACT)</vt:lpstr>
      <vt:lpstr>MOTIVATION (SOCIETAL IMPACT)</vt:lpstr>
      <vt:lpstr>LITERATURE SURVEY</vt:lpstr>
      <vt:lpstr>LITERATURE SURVEY</vt:lpstr>
      <vt:lpstr>LITERATUR SURVEY</vt:lpstr>
      <vt:lpstr>PROBLEM STATEMENT</vt:lpstr>
      <vt:lpstr>SOFTWARE AND HARDWARE REQUIREMENTS</vt:lpstr>
      <vt:lpstr>PROPOSED SYSTEM</vt:lpstr>
      <vt:lpstr>ARCHITECTURE DIAGRAM</vt:lpstr>
      <vt:lpstr>OUTPUT SNAPSHOTS  Home Page</vt:lpstr>
      <vt:lpstr>OUTPUT SNAPSHOT  Conversion WebPage</vt:lpstr>
      <vt:lpstr>OUTPUT SNAPSHOT  Sign Language Result</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to Sign Language Conversion</dc:title>
  <dc:creator>Uday Kiran</dc:creator>
  <cp:lastModifiedBy>Uday Kiran</cp:lastModifiedBy>
  <cp:revision>18</cp:revision>
  <dcterms:created xsi:type="dcterms:W3CDTF">2021-09-09T05:20:06Z</dcterms:created>
  <dcterms:modified xsi:type="dcterms:W3CDTF">2021-12-29T08:19:09Z</dcterms:modified>
</cp:coreProperties>
</file>