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8" r:id="rId5"/>
    <p:sldId id="269" r:id="rId6"/>
    <p:sldId id="259" r:id="rId7"/>
    <p:sldId id="261" r:id="rId8"/>
    <p:sldId id="262" r:id="rId9"/>
    <p:sldId id="263" r:id="rId10"/>
    <p:sldId id="266"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vik A" initials="SA" lastIdx="1" clrIdx="0">
    <p:extLst>
      <p:ext uri="{19B8F6BF-5375-455C-9EA6-DF929625EA0E}">
        <p15:presenceInfo xmlns:p15="http://schemas.microsoft.com/office/powerpoint/2012/main" userId="a30866c9178acc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t>2</a:t>
            </a:fld>
            <a:endParaRPr lang="en-IN"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452AD32-911E-486F-9270-A526B98A87F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DDA37EA-D300-4FB4-B924-0AF8143C325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2253833-BD73-47AF-A538-57E569CD1B1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683EE4E-190B-4D9D-88B3-AECEAFA0ACA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7CC9415-F1B3-49D1-938E-216FF04B5295}"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F07CE59-E3C6-47FF-9222-3E9DE8D7922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359EDB4-76BE-41EE-A370-2735EEBE0DD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CD568C7-8AD1-48EF-B232-F9F18ACDED2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97BA743-15D1-4E42-B073-1A769C9A0CB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2D25B5D-7AC9-4F96-8EFD-66E15B79F4F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4CFB96C-1C83-4A47-AFFC-3E0AE7128AD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040FF60-7D0D-447C-A2C4-8E22B727583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5"/>
          <p:cNvPicPr/>
          <p:nvPr/>
        </p:nvPicPr>
        <p:blipFill>
          <a:blip r:embed="rId14"/>
          <a:stretch/>
        </p:blipFill>
        <p:spPr>
          <a:xfrm>
            <a:off x="11140920" y="304920"/>
            <a:ext cx="669600" cy="990360"/>
          </a:xfrm>
          <a:prstGeom prst="rect">
            <a:avLst/>
          </a:prstGeom>
          <a:ln w="0">
            <a:noFill/>
          </a:ln>
        </p:spPr>
      </p:pic>
      <p:sp>
        <p:nvSpPr>
          <p:cNvPr id="7"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Arial"/>
                <a:ea typeface="Arial"/>
              </a:defRPr>
            </a:lvl1pPr>
          </a:lstStyle>
          <a:p>
            <a:pPr algn="r">
              <a:lnSpc>
                <a:spcPct val="100000"/>
              </a:lnSpc>
              <a:buNone/>
              <a:tabLst>
                <a:tab pos="0" algn="l"/>
              </a:tabLst>
            </a:pPr>
            <a:fld id="{76FDB807-4E73-4FC0-B195-1A3F16133D09}" type="slidenum">
              <a:rPr lang="en-US" sz="1200" b="0" strike="noStrike" spc="-1">
                <a:solidFill>
                  <a:srgbClr val="888888"/>
                </a:solidFill>
                <a:latin typeface="Arial"/>
                <a:ea typeface="Arial"/>
              </a:rPr>
              <a:t>‹#›</a:t>
            </a:fld>
            <a:endParaRPr lang="en-IN" sz="1200" b="0" strike="noStrike" spc="-1">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2133720" y="2070720"/>
            <a:ext cx="7924320" cy="440120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2800" b="0" strike="noStrike" spc="-1" dirty="0">
                <a:solidFill>
                  <a:srgbClr val="000000"/>
                </a:solidFill>
                <a:latin typeface="Trebuchet MS"/>
                <a:ea typeface="Trebuchet MS"/>
              </a:rPr>
              <a:t>Data Analytics </a:t>
            </a:r>
            <a:endParaRPr lang="en-IN" sz="2800" b="0" strike="noStrike" spc="-1" dirty="0">
              <a:latin typeface="Arial"/>
            </a:endParaRPr>
          </a:p>
          <a:p>
            <a:pPr algn="ctr">
              <a:lnSpc>
                <a:spcPct val="100000"/>
              </a:lnSpc>
              <a:buNone/>
              <a:tabLst>
                <a:tab pos="0" algn="l"/>
              </a:tabLst>
            </a:pPr>
            <a:endParaRPr lang="en-IN" sz="28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Project Presentation</a:t>
            </a:r>
          </a:p>
          <a:p>
            <a:pPr algn="ctr">
              <a:lnSpc>
                <a:spcPct val="100000"/>
              </a:lnSpc>
              <a:buNone/>
              <a:tabLst>
                <a:tab pos="0" algn="l"/>
              </a:tabLst>
            </a:pPr>
            <a:r>
              <a:rPr lang="en-US" sz="3200" b="1" spc="-1" dirty="0">
                <a:solidFill>
                  <a:schemeClr val="accent5">
                    <a:lumMod val="60000"/>
                    <a:lumOff val="40000"/>
                  </a:schemeClr>
                </a:solidFill>
                <a:latin typeface="Trebuchet MS"/>
              </a:rPr>
              <a:t>CUSTOMER PERSONALITY ANALYSIS</a:t>
            </a:r>
            <a:endParaRPr lang="en-IN" sz="3200" spc="-1" dirty="0">
              <a:solidFill>
                <a:schemeClr val="accent5">
                  <a:lumMod val="60000"/>
                  <a:lumOff val="40000"/>
                </a:schemeClr>
              </a:solidFill>
              <a:latin typeface="Arial"/>
            </a:endParaRPr>
          </a:p>
          <a:p>
            <a:pPr algn="ctr">
              <a:lnSpc>
                <a:spcPct val="100000"/>
              </a:lnSpc>
              <a:buNone/>
              <a:tabLst>
                <a:tab pos="0" algn="l"/>
              </a:tabLst>
            </a:pPr>
            <a:endParaRPr lang="en-IN" sz="3200" b="1" strike="noStrike" spc="-1" dirty="0">
              <a:solidFill>
                <a:schemeClr val="accent5">
                  <a:lumMod val="60000"/>
                  <a:lumOff val="40000"/>
                </a:schemeClr>
              </a:solidFill>
              <a:latin typeface="Arial"/>
              <a:ea typeface="Trebuchet MS"/>
            </a:endParaRPr>
          </a:p>
          <a:p>
            <a:pPr algn="ctr">
              <a:lnSpc>
                <a:spcPct val="100000"/>
              </a:lnSpc>
              <a:buNone/>
              <a:tabLst>
                <a:tab pos="0" algn="l"/>
              </a:tabLst>
            </a:pPr>
            <a:r>
              <a:rPr lang="en-US" sz="3200" b="1" strike="noStrike" spc="-1" dirty="0">
                <a:solidFill>
                  <a:srgbClr val="FF0000"/>
                </a:solidFill>
                <a:latin typeface="Trebuchet MS"/>
                <a:ea typeface="Trebuchet MS"/>
              </a:rPr>
              <a:t>Name :  </a:t>
            </a:r>
            <a:r>
              <a:rPr lang="en-US" sz="3200" b="1" strike="noStrike" spc="-1" dirty="0" err="1">
                <a:solidFill>
                  <a:srgbClr val="FF0000"/>
                </a:solidFill>
                <a:latin typeface="Trebuchet MS"/>
                <a:ea typeface="Trebuchet MS"/>
              </a:rPr>
              <a:t>Sathvik</a:t>
            </a:r>
            <a:r>
              <a:rPr lang="en-US" sz="3200" b="1" strike="noStrike" spc="-1" dirty="0">
                <a:solidFill>
                  <a:srgbClr val="FF0000"/>
                </a:solidFill>
                <a:latin typeface="Trebuchet MS"/>
                <a:ea typeface="Trebuchet MS"/>
              </a:rPr>
              <a:t> A  PES1UG20CS493</a:t>
            </a:r>
            <a:endParaRPr lang="en-IN" sz="3200"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Name : Jeevan R  PES1UG20CS179             </a:t>
            </a:r>
            <a:endParaRPr lang="en-IN" sz="32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Name : Sankalp Kundu  PES1IG20CS383</a:t>
            </a:r>
            <a:endParaRPr lang="en-IN" sz="3200" b="0" strike="noStrike" spc="-1" dirty="0">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1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r">
              <a:lnSpc>
                <a:spcPct val="100000"/>
              </a:lnSpc>
              <a:buNone/>
              <a:tabLst>
                <a:tab pos="0" algn="l"/>
              </a:tabLst>
            </a:pPr>
            <a:r>
              <a:rPr lang="en-US" sz="4000" b="0" strike="noStrike" spc="-1">
                <a:solidFill>
                  <a:srgbClr val="FF0000"/>
                </a:solidFill>
                <a:latin typeface="Trebuchet MS"/>
                <a:ea typeface="Trebuchet MS"/>
              </a:rPr>
              <a:t>Thank You</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1849120" y="1475840"/>
            <a:ext cx="8285240" cy="4924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pPr>
            <a:endParaRPr lang="en-IN" sz="2400" b="0" strike="noStrike" spc="-1" dirty="0">
              <a:latin typeface="Arial"/>
            </a:endParaRPr>
          </a:p>
          <a:p>
            <a:pPr algn="l" fontAlgn="base"/>
            <a:r>
              <a:rPr lang="en-US" sz="2400" b="0" i="0" dirty="0">
                <a:effectLst/>
                <a:latin typeface="Inter"/>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a:t>
            </a:r>
          </a:p>
          <a:p>
            <a:pPr algn="l" fontAlgn="base"/>
            <a:r>
              <a:rPr lang="en-US" sz="2400" b="0" i="0" dirty="0">
                <a:effectLst/>
                <a:latin typeface="Inter"/>
              </a:rPr>
              <a:t>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a:t>
            </a:r>
          </a:p>
          <a:p>
            <a:pPr marL="685800" indent="-190440" algn="just">
              <a:lnSpc>
                <a:spcPct val="100000"/>
              </a:lnSpc>
              <a:buNone/>
              <a:tabLst>
                <a:tab pos="0" algn="l"/>
              </a:tabLst>
            </a:pPr>
            <a:endParaRPr lang="en-IN" sz="2400" b="0" strike="noStrike" spc="-1" dirty="0">
              <a:latin typeface="Arial"/>
            </a:endParaRPr>
          </a:p>
          <a:p>
            <a:pPr marL="685800" indent="-190440" algn="just">
              <a:lnSpc>
                <a:spcPct val="100000"/>
              </a:lnSpc>
              <a:buNone/>
              <a:tabLst>
                <a:tab pos="0" algn="l"/>
              </a:tabLst>
            </a:pPr>
            <a:endParaRPr lang="en-IN" sz="2400" b="0" strike="noStrike" spc="-1" dirty="0">
              <a:latin typeface="Arial"/>
            </a:endParaRPr>
          </a:p>
          <a:p>
            <a:pPr marL="342720" algn="just">
              <a:lnSpc>
                <a:spcPct val="100000"/>
              </a:lnSpc>
              <a:buClr>
                <a:srgbClr val="0033CC"/>
              </a:buClr>
              <a:tabLst>
                <a:tab pos="0" algn="l"/>
              </a:tabLst>
            </a:pPr>
            <a:endParaRPr lang="en-IN" sz="2400"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a:solidFill>
                  <a:srgbClr val="FF0000"/>
                </a:solidFill>
                <a:latin typeface="Trebuchet MS"/>
                <a:ea typeface="Trebuchet MS"/>
              </a:rPr>
              <a:t>Abstract and Scope</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1128000" y="1617120"/>
            <a:ext cx="9936000" cy="481932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tabLst>
                <a:tab pos="0" algn="l"/>
              </a:tabLst>
            </a:pPr>
            <a:r>
              <a:rPr lang="en-IN" sz="2400" b="1" u="sng" strike="noStrike" spc="-1" dirty="0">
                <a:latin typeface="Arial"/>
              </a:rPr>
              <a:t>Modules/Packages used :</a:t>
            </a:r>
          </a:p>
          <a:p>
            <a:pPr marL="685620" indent="-342900" algn="just">
              <a:lnSpc>
                <a:spcPct val="100000"/>
              </a:lnSpc>
              <a:buClr>
                <a:srgbClr val="0033CC"/>
              </a:buClr>
              <a:buAutoNum type="arabicParenR"/>
              <a:tabLst>
                <a:tab pos="0" algn="l"/>
              </a:tabLst>
            </a:pPr>
            <a:r>
              <a:rPr lang="en-IN" u="sng" spc="-1" dirty="0" err="1"/>
              <a:t>Numpy</a:t>
            </a:r>
            <a:r>
              <a:rPr lang="en-IN" spc="-1" dirty="0"/>
              <a:t> : python library used for working with arrays.</a:t>
            </a:r>
          </a:p>
          <a:p>
            <a:pPr marL="685620" indent="-342900" algn="just">
              <a:lnSpc>
                <a:spcPct val="100000"/>
              </a:lnSpc>
              <a:buClr>
                <a:srgbClr val="0033CC"/>
              </a:buClr>
              <a:buAutoNum type="arabicParenR"/>
              <a:tabLst>
                <a:tab pos="0" algn="l"/>
              </a:tabLst>
            </a:pPr>
            <a:r>
              <a:rPr lang="en-IN" u="sng" spc="-1" dirty="0"/>
              <a:t>Pandas</a:t>
            </a:r>
            <a:r>
              <a:rPr lang="en-IN" spc="-1" dirty="0"/>
              <a:t> : </a:t>
            </a:r>
            <a:r>
              <a:rPr lang="en-US" i="0" dirty="0">
                <a:effectLst/>
                <a:cs typeface="Arial" panose="020B0604020202020204" pitchFamily="34" charset="0"/>
              </a:rPr>
              <a:t>It provides ready to use high-performance data structures and data analysis tools.</a:t>
            </a:r>
          </a:p>
          <a:p>
            <a:pPr marL="685620" indent="-342900" algn="just">
              <a:lnSpc>
                <a:spcPct val="100000"/>
              </a:lnSpc>
              <a:buClr>
                <a:srgbClr val="0033CC"/>
              </a:buClr>
              <a:buAutoNum type="arabicParenR"/>
              <a:tabLst>
                <a:tab pos="0" algn="l"/>
              </a:tabLst>
            </a:pPr>
            <a:r>
              <a:rPr lang="en-US" i="0" u="sng" dirty="0">
                <a:effectLst/>
              </a:rPr>
              <a:t>Matplotlib</a:t>
            </a:r>
            <a:r>
              <a:rPr lang="en-US" i="0" dirty="0">
                <a:effectLst/>
              </a:rPr>
              <a:t>: Matplotlib is a cross-platform, data visualization and graphical plotting library for Python.</a:t>
            </a:r>
          </a:p>
          <a:p>
            <a:pPr marL="685620" indent="-342900" algn="just">
              <a:lnSpc>
                <a:spcPct val="100000"/>
              </a:lnSpc>
              <a:buClr>
                <a:srgbClr val="0033CC"/>
              </a:buClr>
              <a:buAutoNum type="arabicParenR"/>
              <a:tabLst>
                <a:tab pos="0" algn="l"/>
              </a:tabLst>
            </a:pPr>
            <a:r>
              <a:rPr lang="en-US" u="sng" dirty="0"/>
              <a:t>S</a:t>
            </a:r>
            <a:r>
              <a:rPr lang="en-US" i="0" u="sng" dirty="0">
                <a:effectLst/>
              </a:rPr>
              <a:t>eaborn : </a:t>
            </a:r>
            <a:r>
              <a:rPr lang="en-US" i="0" dirty="0">
                <a:effectLst/>
              </a:rPr>
              <a:t>Seaborn is a python data visualization library based on matplotlib. It provides a high-level interface for drawing attractive and informative statistical graphics.</a:t>
            </a:r>
          </a:p>
          <a:p>
            <a:pPr marL="685620" indent="-342900" algn="just">
              <a:buClr>
                <a:srgbClr val="0033CC"/>
              </a:buClr>
              <a:buFontTx/>
              <a:buAutoNum type="arabicParenR"/>
              <a:tabLst>
                <a:tab pos="0" algn="l"/>
              </a:tabLst>
            </a:pPr>
            <a:r>
              <a:rPr lang="en-US" b="0" u="sng" dirty="0" err="1">
                <a:effectLst/>
              </a:rPr>
              <a:t>sklearn.preprocessing</a:t>
            </a:r>
            <a:r>
              <a:rPr lang="en-US" b="0" u="sng" dirty="0">
                <a:effectLst/>
              </a:rPr>
              <a:t>:</a:t>
            </a:r>
            <a:r>
              <a:rPr lang="en-US" b="0" dirty="0">
                <a:effectLst/>
              </a:rPr>
              <a:t> helps in normalization of given data so that it can benefit the learning algorithms.</a:t>
            </a:r>
          </a:p>
          <a:p>
            <a:pPr marL="685620" indent="-342900" algn="just">
              <a:buClr>
                <a:srgbClr val="0033CC"/>
              </a:buClr>
              <a:buFontTx/>
              <a:buAutoNum type="arabicParenR"/>
              <a:tabLst>
                <a:tab pos="0" algn="l"/>
              </a:tabLst>
            </a:pPr>
            <a:r>
              <a:rPr lang="en-US" b="0" u="sng" dirty="0" err="1">
                <a:effectLst/>
              </a:rPr>
              <a:t>sklearn.decomposition.PCA</a:t>
            </a:r>
            <a:r>
              <a:rPr lang="en-US" b="0" u="sng" dirty="0">
                <a:effectLst/>
              </a:rPr>
              <a:t> : </a:t>
            </a:r>
            <a:r>
              <a:rPr lang="en-US" b="0" i="0" dirty="0">
                <a:effectLst/>
              </a:rPr>
              <a:t>Linear dimensionality reduction using Singular Value Decomposition of the data to project it to a lower dimensional space.</a:t>
            </a:r>
          </a:p>
          <a:p>
            <a:pPr marL="685620" indent="-342900" algn="just">
              <a:buClr>
                <a:srgbClr val="0033CC"/>
              </a:buClr>
              <a:buFontTx/>
              <a:buAutoNum type="arabicParenR"/>
              <a:tabLst>
                <a:tab pos="0" algn="l"/>
              </a:tabLst>
            </a:pPr>
            <a:r>
              <a:rPr lang="en-US" b="0" u="sng" dirty="0" err="1">
                <a:effectLst/>
              </a:rPr>
              <a:t>yellowbrick.cluster</a:t>
            </a:r>
            <a:r>
              <a:rPr lang="en-US" dirty="0"/>
              <a:t> </a:t>
            </a:r>
            <a:r>
              <a:rPr lang="en-US" dirty="0">
                <a:latin typeface="Consolas" panose="020B0609020204030204" pitchFamily="49" charset="0"/>
              </a:rPr>
              <a:t>: </a:t>
            </a:r>
            <a:r>
              <a:rPr lang="en-US" dirty="0"/>
              <a:t>to </a:t>
            </a:r>
            <a:r>
              <a:rPr lang="en-US" b="0" i="0" dirty="0">
                <a:effectLst/>
              </a:rPr>
              <a:t>visualize and evaluate clustering behavior.</a:t>
            </a:r>
          </a:p>
          <a:p>
            <a:pPr marL="685620" indent="-342900" algn="just">
              <a:buClr>
                <a:srgbClr val="0033CC"/>
              </a:buClr>
              <a:buFontTx/>
              <a:buAutoNum type="arabicParenR"/>
              <a:tabLst>
                <a:tab pos="0" algn="l"/>
              </a:tabLst>
            </a:pPr>
            <a:r>
              <a:rPr lang="en-US" b="0" u="sng" dirty="0">
                <a:effectLst/>
              </a:rPr>
              <a:t>mpl_toolkits.mplot3d : </a:t>
            </a:r>
            <a:r>
              <a:rPr lang="en-US" b="0" dirty="0">
                <a:effectLst/>
              </a:rPr>
              <a:t>used to generate 3D plots.</a:t>
            </a:r>
          </a:p>
          <a:p>
            <a:pPr marL="685620" indent="-342900" algn="just">
              <a:buClr>
                <a:srgbClr val="0033CC"/>
              </a:buClr>
              <a:buFontTx/>
              <a:buAutoNum type="arabicParenR"/>
              <a:tabLst>
                <a:tab pos="0" algn="l"/>
              </a:tabLst>
            </a:pPr>
            <a:r>
              <a:rPr lang="en-US" u="sng" dirty="0"/>
              <a:t>Warnings </a:t>
            </a:r>
            <a:r>
              <a:rPr lang="en-US" dirty="0"/>
              <a:t>: </a:t>
            </a:r>
            <a:r>
              <a:rPr lang="en-US" b="0" i="0" dirty="0">
                <a:effectLst/>
              </a:rPr>
              <a:t>Warning messages are typically issued in situations where it is useful to alert the user of some condition in a program, where that condition (normally) doesn’t warrant raising an exception and terminating the program.</a:t>
            </a:r>
            <a:endParaRPr lang="en-US" b="0" u="sng" dirty="0">
              <a:effectLst/>
            </a:endParaRPr>
          </a:p>
          <a:p>
            <a:pPr marL="685620" indent="-342900" algn="just">
              <a:buClr>
                <a:srgbClr val="0033CC"/>
              </a:buClr>
              <a:buFontTx/>
              <a:buAutoNum type="arabicParenR"/>
              <a:tabLst>
                <a:tab pos="0" algn="l"/>
              </a:tabLst>
            </a:pPr>
            <a:endParaRPr lang="en-US" b="0" u="sng" dirty="0">
              <a:effectLst/>
            </a:endParaRPr>
          </a:p>
          <a:p>
            <a:pPr marL="685620" indent="-342900" algn="just">
              <a:buClr>
                <a:srgbClr val="0033CC"/>
              </a:buClr>
              <a:buFontTx/>
              <a:buAutoNum type="arabicParenR"/>
              <a:tabLst>
                <a:tab pos="0" algn="l"/>
              </a:tabLst>
            </a:pPr>
            <a:endParaRPr lang="en-US" b="0" u="sng" dirty="0">
              <a:effectLst/>
            </a:endParaRPr>
          </a:p>
          <a:p>
            <a:pPr marL="685620" indent="-342900" algn="just">
              <a:buClr>
                <a:srgbClr val="0033CC"/>
              </a:buClr>
              <a:buFontTx/>
              <a:buAutoNum type="arabicParenR"/>
              <a:tabLst>
                <a:tab pos="0" algn="l"/>
              </a:tabLst>
            </a:pPr>
            <a:endParaRPr lang="en-US" b="0" u="sng" dirty="0">
              <a:effectLst/>
            </a:endParaRPr>
          </a:p>
          <a:p>
            <a:pPr marL="685620" indent="-342900" algn="just">
              <a:buClr>
                <a:srgbClr val="0033CC"/>
              </a:buClr>
              <a:buFontTx/>
              <a:buAutoNum type="arabicParenR"/>
              <a:tabLst>
                <a:tab pos="0" algn="l"/>
              </a:tabLst>
            </a:pPr>
            <a:endParaRPr lang="en-US" b="0" u="sng" dirty="0">
              <a:effectLst/>
            </a:endParaRPr>
          </a:p>
          <a:p>
            <a:pPr marL="685620" indent="-342900" algn="just">
              <a:lnSpc>
                <a:spcPct val="100000"/>
              </a:lnSpc>
              <a:buClr>
                <a:srgbClr val="0033CC"/>
              </a:buClr>
              <a:buAutoNum type="arabicParenR"/>
              <a:tabLst>
                <a:tab pos="0" algn="l"/>
              </a:tabLst>
            </a:pPr>
            <a:endParaRPr lang="en-US" i="0" u="sng" dirty="0">
              <a:effectLst/>
            </a:endParaRPr>
          </a:p>
          <a:p>
            <a:pPr marL="685620" indent="-342900" algn="just">
              <a:lnSpc>
                <a:spcPct val="100000"/>
              </a:lnSpc>
              <a:buClr>
                <a:srgbClr val="0033CC"/>
              </a:buClr>
              <a:buAutoNum type="arabicParenR"/>
              <a:tabLst>
                <a:tab pos="0" algn="l"/>
              </a:tabLst>
            </a:pPr>
            <a:endParaRPr lang="en-IN" strike="noStrike" spc="-1" dirty="0">
              <a:cs typeface="Arial" panose="020B0604020202020204" pitchFamily="34" charset="0"/>
            </a:endParaRPr>
          </a:p>
          <a:p>
            <a:pPr marL="342720" algn="just">
              <a:lnSpc>
                <a:spcPct val="100000"/>
              </a:lnSpc>
              <a:buClr>
                <a:srgbClr val="0033CC"/>
              </a:buCl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E4BC68-C5A6-9EA4-000A-7C1A1D144285}"/>
              </a:ext>
            </a:extLst>
          </p:cNvPr>
          <p:cNvSpPr>
            <a:spLocks noGrp="1"/>
          </p:cNvSpPr>
          <p:nvPr>
            <p:ph type="subTitle"/>
          </p:nvPr>
        </p:nvSpPr>
        <p:spPr/>
        <p:txBody>
          <a:bodyPr/>
          <a:lstStyle/>
          <a:p>
            <a:pPr marL="0" indent="0">
              <a:buNone/>
            </a:pPr>
            <a:r>
              <a:rPr lang="en-US" sz="2400" b="1" u="sng" dirty="0"/>
              <a:t>Techniques Used</a:t>
            </a:r>
          </a:p>
          <a:p>
            <a:pPr marL="0" indent="0" algn="l">
              <a:buNone/>
            </a:pPr>
            <a:r>
              <a:rPr lang="en-US" sz="1800" dirty="0"/>
              <a:t>1) </a:t>
            </a:r>
            <a:r>
              <a:rPr lang="en-US" sz="1800" b="1" u="sng" dirty="0"/>
              <a:t>K-means </a:t>
            </a:r>
            <a:r>
              <a:rPr lang="en-US" sz="1800" dirty="0"/>
              <a:t>: </a:t>
            </a:r>
            <a:r>
              <a:rPr lang="en-US" sz="1800" b="0" i="0" dirty="0">
                <a:effectLst/>
              </a:rPr>
              <a:t>K-Means clustering is an unsupervised machine learning algorithm that divides the given data into the given number of clusters. Here, the “K” is the given number of predefined clusters, that need to be created. It is a centroid based algorithm in which each cluster is associated with a centroid. The main idea is to reduce the distance between the data points and their respective cluster centroid. The algorithm takes raw </a:t>
            </a:r>
            <a:r>
              <a:rPr lang="en-US" sz="1800" b="0" i="0" dirty="0" err="1">
                <a:effectLst/>
              </a:rPr>
              <a:t>unlabelled</a:t>
            </a:r>
            <a:r>
              <a:rPr lang="en-US" sz="1800" b="0" i="0" dirty="0">
                <a:effectLst/>
              </a:rPr>
              <a:t> data as an input and divides the dataset into clusters and the process is repeated until the best clusters are found. Hence , this technique could be used to group customers with similarities into one cluster.  </a:t>
            </a:r>
          </a:p>
          <a:p>
            <a:pPr marL="0" indent="0">
              <a:buNone/>
            </a:pPr>
            <a:r>
              <a:rPr lang="en-US" sz="1800" dirty="0"/>
              <a:t>2)</a:t>
            </a:r>
            <a:r>
              <a:rPr lang="en-US" sz="1800" b="1" u="sng" dirty="0"/>
              <a:t>Agglomerative clustering </a:t>
            </a:r>
            <a:r>
              <a:rPr lang="en-US" sz="1800" dirty="0"/>
              <a:t>: it is an unsupervised ML algorithm that groups similar objects into clusters. We start with individual clusters for each data point and merge the clusters in a ranked manner based on their closeness. The final cluster contains all the data points. Here , the number of iterations required can be derived from a </a:t>
            </a:r>
            <a:r>
              <a:rPr lang="en-US" sz="1800" dirty="0" err="1"/>
              <a:t>dendogram</a:t>
            </a:r>
            <a:r>
              <a:rPr lang="en-US" sz="1800" dirty="0"/>
              <a:t>.</a:t>
            </a:r>
          </a:p>
          <a:p>
            <a:pPr marL="0" indent="0" algn="l">
              <a:buNone/>
            </a:pPr>
            <a:r>
              <a:rPr lang="en-US" sz="1800" dirty="0"/>
              <a:t>3) </a:t>
            </a:r>
            <a:r>
              <a:rPr lang="en-US" sz="1800" b="1" u="sng" dirty="0"/>
              <a:t>DBSCAN</a:t>
            </a:r>
            <a:r>
              <a:rPr lang="en-US" sz="1800" dirty="0"/>
              <a:t> : </a:t>
            </a:r>
            <a:r>
              <a:rPr lang="en-US" sz="1800" b="0" i="0" dirty="0">
                <a:effectLst/>
              </a:rPr>
              <a:t>There are two parameters that play a vital role in the algorithm. </a:t>
            </a:r>
          </a:p>
          <a:p>
            <a:pPr marL="0" indent="0" algn="l">
              <a:buNone/>
            </a:pPr>
            <a:r>
              <a:rPr lang="en-US" sz="1800" dirty="0"/>
              <a:t>	</a:t>
            </a:r>
            <a:r>
              <a:rPr lang="en-US" sz="1800" b="0" i="0" dirty="0">
                <a:effectLst/>
              </a:rPr>
              <a:t>1) Min points  : </a:t>
            </a:r>
            <a:r>
              <a:rPr lang="en-US" sz="1800" b="0" i="0" dirty="0" err="1">
                <a:solidFill>
                  <a:srgbClr val="292929"/>
                </a:solidFill>
                <a:effectLst/>
              </a:rPr>
              <a:t>MinPoints</a:t>
            </a:r>
            <a:r>
              <a:rPr lang="en-US" sz="1800" b="0" i="0" dirty="0">
                <a:solidFill>
                  <a:srgbClr val="292929"/>
                </a:solidFill>
                <a:effectLst/>
              </a:rPr>
              <a:t> are the number of points that must exist within ɛ distance from the point.</a:t>
            </a:r>
            <a:endParaRPr lang="en-US" sz="1800" b="0" i="0" dirty="0">
              <a:effectLst/>
            </a:endParaRPr>
          </a:p>
          <a:p>
            <a:pPr marL="0" indent="0" algn="l">
              <a:buNone/>
            </a:pPr>
            <a:r>
              <a:rPr lang="en-US" sz="1800" dirty="0"/>
              <a:t>	</a:t>
            </a:r>
            <a:r>
              <a:rPr lang="en-US" sz="1800" b="0" i="0" dirty="0">
                <a:effectLst/>
              </a:rPr>
              <a:t>2) Epsilon : It is the distance or radius around each object.</a:t>
            </a:r>
          </a:p>
          <a:p>
            <a:pPr marL="0" indent="0" algn="l">
              <a:buNone/>
            </a:pPr>
            <a:r>
              <a:rPr lang="en-US" sz="1800" b="0" i="0" dirty="0">
                <a:effectLst/>
              </a:rPr>
              <a:t>The algorithm works by processing each and every data point individually in particular for each point. It will construct a kind of a circle with the point being in the center and having the radius equal to the Epsilon.</a:t>
            </a:r>
          </a:p>
          <a:p>
            <a:pPr marL="0" indent="0" algn="l">
              <a:buNone/>
            </a:pPr>
            <a:endParaRPr lang="en-US" sz="1800" b="0" i="0" dirty="0">
              <a:effectLst/>
            </a:endParaRPr>
          </a:p>
          <a:p>
            <a:pPr marL="0" indent="0">
              <a:buNone/>
            </a:pPr>
            <a:endParaRPr lang="en-US" sz="1800" dirty="0"/>
          </a:p>
        </p:txBody>
      </p:sp>
    </p:spTree>
    <p:extLst>
      <p:ext uri="{BB962C8B-B14F-4D97-AF65-F5344CB8AC3E}">
        <p14:creationId xmlns:p14="http://schemas.microsoft.com/office/powerpoint/2010/main" val="33749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799996-F84B-0298-B261-E7580CA06937}"/>
              </a:ext>
            </a:extLst>
          </p:cNvPr>
          <p:cNvSpPr>
            <a:spLocks noGrp="1"/>
          </p:cNvSpPr>
          <p:nvPr>
            <p:ph type="subTitle"/>
          </p:nvPr>
        </p:nvSpPr>
        <p:spPr/>
        <p:txBody>
          <a:bodyPr/>
          <a:lstStyle/>
          <a:p>
            <a:pPr marL="0" indent="0">
              <a:buNone/>
            </a:pPr>
            <a:r>
              <a:rPr lang="en-US" sz="1800" dirty="0"/>
              <a:t>4)</a:t>
            </a:r>
            <a:r>
              <a:rPr lang="en-US" sz="1800" b="1" u="sng" dirty="0"/>
              <a:t>Gradient boosting classifier :</a:t>
            </a:r>
            <a:r>
              <a:rPr lang="en-US" sz="1800" dirty="0"/>
              <a:t> </a:t>
            </a:r>
            <a:r>
              <a:rPr lang="en-US" sz="1800" b="0" i="0" dirty="0">
                <a:effectLst/>
              </a:rPr>
              <a:t>are a group of machine learning algorithms that combine many weak learning models together to create a strong predictive model. Decision trees are usually used when doing gradient boosting. Gradient boosting models are becoming popular because of their effectiveness at classifying complex datasets. They provide really high accuracies in the final results.</a:t>
            </a:r>
            <a:endParaRPr lang="en-US" sz="1800" b="1" u="sng" dirty="0"/>
          </a:p>
          <a:p>
            <a:pPr marL="0" indent="0">
              <a:buNone/>
            </a:pPr>
            <a:r>
              <a:rPr lang="en-US" sz="1800" dirty="0"/>
              <a:t>5) </a:t>
            </a:r>
            <a:r>
              <a:rPr lang="en-US" sz="1800" b="1" u="sng" dirty="0"/>
              <a:t>PCA </a:t>
            </a:r>
            <a:r>
              <a:rPr lang="en-US" sz="1800" dirty="0"/>
              <a:t>: </a:t>
            </a:r>
            <a:r>
              <a:rPr lang="en-US" sz="1800" b="0" i="0" dirty="0">
                <a:solidFill>
                  <a:srgbClr val="292929"/>
                </a:solidFill>
                <a:effectLst/>
              </a:rPr>
              <a:t>The main idea of principal component analysis (PCA) is to reduce the dimensionality of a data set consisting of many variables correlated with each other while retaining the variation present in the dataset.</a:t>
            </a:r>
          </a:p>
          <a:p>
            <a:pPr marL="0" indent="0">
              <a:buNone/>
            </a:pPr>
            <a:r>
              <a:rPr lang="en-US" sz="1800" dirty="0">
                <a:solidFill>
                  <a:srgbClr val="292929"/>
                </a:solidFill>
              </a:rPr>
              <a:t>6) </a:t>
            </a:r>
            <a:r>
              <a:rPr lang="en-US" sz="1800" b="1" u="sng" dirty="0">
                <a:solidFill>
                  <a:srgbClr val="292929"/>
                </a:solidFill>
              </a:rPr>
              <a:t>Label encoding :</a:t>
            </a:r>
            <a:r>
              <a:rPr lang="en-US" sz="1800" dirty="0">
                <a:solidFill>
                  <a:srgbClr val="292929"/>
                </a:solidFill>
              </a:rPr>
              <a:t> </a:t>
            </a:r>
            <a:r>
              <a:rPr lang="en-US" sz="1800" b="0" i="0" dirty="0">
                <a:effectLst/>
              </a:rPr>
              <a:t>refers to converting the labels into a numeric form so as to convert them into the machine-readable form. Machine learning algorithms can then decide in a better way how those labels must be operated.</a:t>
            </a:r>
            <a:endParaRPr lang="en-US" sz="1800" b="1" u="sng" dirty="0"/>
          </a:p>
          <a:p>
            <a:pPr marL="0" indent="0">
              <a:buNone/>
            </a:pPr>
            <a:r>
              <a:rPr lang="en-US" sz="1800" dirty="0">
                <a:solidFill>
                  <a:srgbClr val="292929"/>
                </a:solidFill>
              </a:rPr>
              <a:t>7) </a:t>
            </a:r>
            <a:r>
              <a:rPr lang="en-US" sz="1800" b="1" u="sng" dirty="0">
                <a:solidFill>
                  <a:srgbClr val="292929"/>
                </a:solidFill>
              </a:rPr>
              <a:t>Standard scaling : </a:t>
            </a:r>
            <a:r>
              <a:rPr lang="en-US" sz="1800" i="0" dirty="0">
                <a:effectLst/>
              </a:rPr>
              <a:t>It's a common practice to apply standard scaling to the data before training these machine learning algorithms on the dataset. In standard scaling, a feature is scaled by subtracting the mean from all the data points and dividing the resultant values by the standard deviation of the data.</a:t>
            </a:r>
            <a:endParaRPr lang="en-US" sz="1800" u="sng" dirty="0"/>
          </a:p>
        </p:txBody>
      </p:sp>
    </p:spTree>
    <p:extLst>
      <p:ext uri="{BB962C8B-B14F-4D97-AF65-F5344CB8AC3E}">
        <p14:creationId xmlns:p14="http://schemas.microsoft.com/office/powerpoint/2010/main" val="169625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3048120" y="1905120"/>
            <a:ext cx="792432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685800" indent="-343080"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
        <p:nvSpPr>
          <p:cNvPr id="2" name="TextBox 1">
            <a:extLst>
              <a:ext uri="{FF2B5EF4-FFF2-40B4-BE49-F238E27FC236}">
                <a16:creationId xmlns:a16="http://schemas.microsoft.com/office/drawing/2014/main" id="{3A2BB799-FF7F-4D25-A209-F78E66E43E15}"/>
              </a:ext>
            </a:extLst>
          </p:cNvPr>
          <p:cNvSpPr txBox="1"/>
          <p:nvPr/>
        </p:nvSpPr>
        <p:spPr>
          <a:xfrm>
            <a:off x="1070709" y="2485292"/>
            <a:ext cx="3876430" cy="2585323"/>
          </a:xfrm>
          <a:prstGeom prst="rect">
            <a:avLst/>
          </a:prstGeom>
          <a:noFill/>
        </p:spPr>
        <p:txBody>
          <a:bodyPr wrap="square" rtlCol="0">
            <a:spAutoFit/>
          </a:bodyPr>
          <a:lstStyle/>
          <a:p>
            <a:r>
              <a:rPr lang="en-US" dirty="0"/>
              <a:t>Our User Interface of our project is deployed on </a:t>
            </a:r>
            <a:r>
              <a:rPr lang="en-US" dirty="0" err="1"/>
              <a:t>Streamlit</a:t>
            </a:r>
            <a:r>
              <a:rPr lang="en-US" dirty="0"/>
              <a:t>.</a:t>
            </a:r>
          </a:p>
          <a:p>
            <a:endParaRPr lang="en-US" dirty="0"/>
          </a:p>
          <a:p>
            <a:r>
              <a:rPr lang="en-US" dirty="0"/>
              <a:t>Based on the characteristics of the customer, the customer is classified into the cluster, so that a particular strategy can be used to market a particular product, to save the company’s time and money.</a:t>
            </a:r>
            <a:endParaRPr lang="en-IN" dirty="0"/>
          </a:p>
        </p:txBody>
      </p:sp>
      <p:pic>
        <p:nvPicPr>
          <p:cNvPr id="4" name="Picture 3">
            <a:extLst>
              <a:ext uri="{FF2B5EF4-FFF2-40B4-BE49-F238E27FC236}">
                <a16:creationId xmlns:a16="http://schemas.microsoft.com/office/drawing/2014/main" id="{FBCBBF62-9244-4F97-A917-4E4EF5667719}"/>
              </a:ext>
            </a:extLst>
          </p:cNvPr>
          <p:cNvPicPr>
            <a:picLocks noChangeAspect="1"/>
          </p:cNvPicPr>
          <p:nvPr/>
        </p:nvPicPr>
        <p:blipFill>
          <a:blip r:embed="rId2"/>
          <a:stretch>
            <a:fillRect/>
          </a:stretch>
        </p:blipFill>
        <p:spPr>
          <a:xfrm>
            <a:off x="6781500" y="2183816"/>
            <a:ext cx="3797177" cy="43031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129;p8"/>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2" name="Google Shape;130;p8"/>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Results and Discussion</a:t>
            </a:r>
            <a:endParaRPr lang="en-IN" sz="2400" b="0" strike="noStrike" spc="-1" dirty="0">
              <a:latin typeface="Arial"/>
            </a:endParaRPr>
          </a:p>
        </p:txBody>
      </p:sp>
      <p:sp>
        <p:nvSpPr>
          <p:cNvPr id="63" name="Google Shape;131;p8"/>
          <p:cNvSpPr/>
          <p:nvPr/>
        </p:nvSpPr>
        <p:spPr>
          <a:xfrm>
            <a:off x="1905120" y="1905120"/>
            <a:ext cx="9067320" cy="83099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B6D425FB-1C80-4F08-B6DB-94D4DC8878FB}"/>
              </a:ext>
            </a:extLst>
          </p:cNvPr>
          <p:cNvPicPr>
            <a:picLocks noChangeAspect="1"/>
          </p:cNvPicPr>
          <p:nvPr/>
        </p:nvPicPr>
        <p:blipFill>
          <a:blip r:embed="rId2"/>
          <a:stretch>
            <a:fillRect/>
          </a:stretch>
        </p:blipFill>
        <p:spPr>
          <a:xfrm>
            <a:off x="0" y="2008963"/>
            <a:ext cx="4483478" cy="4849037"/>
          </a:xfrm>
          <a:prstGeom prst="rect">
            <a:avLst/>
          </a:prstGeom>
        </p:spPr>
      </p:pic>
      <p:sp>
        <p:nvSpPr>
          <p:cNvPr id="4" name="TextBox 3">
            <a:extLst>
              <a:ext uri="{FF2B5EF4-FFF2-40B4-BE49-F238E27FC236}">
                <a16:creationId xmlns:a16="http://schemas.microsoft.com/office/drawing/2014/main" id="{8D154E7B-F236-4B4C-B7FE-1C59C6A53B06}"/>
              </a:ext>
            </a:extLst>
          </p:cNvPr>
          <p:cNvSpPr txBox="1"/>
          <p:nvPr/>
        </p:nvSpPr>
        <p:spPr>
          <a:xfrm>
            <a:off x="23567" y="1617120"/>
            <a:ext cx="2141296" cy="369332"/>
          </a:xfrm>
          <a:prstGeom prst="rect">
            <a:avLst/>
          </a:prstGeom>
          <a:noFill/>
        </p:spPr>
        <p:txBody>
          <a:bodyPr wrap="square" rtlCol="0">
            <a:spAutoFit/>
          </a:bodyPr>
          <a:lstStyle/>
          <a:p>
            <a:r>
              <a:rPr lang="en-US" dirty="0"/>
              <a:t>The User Interface</a:t>
            </a:r>
            <a:endParaRPr lang="en-IN" dirty="0"/>
          </a:p>
        </p:txBody>
      </p:sp>
      <p:pic>
        <p:nvPicPr>
          <p:cNvPr id="7" name="Picture 6">
            <a:extLst>
              <a:ext uri="{FF2B5EF4-FFF2-40B4-BE49-F238E27FC236}">
                <a16:creationId xmlns:a16="http://schemas.microsoft.com/office/drawing/2014/main" id="{93C911FD-D4B3-4024-BBEE-1454C664E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478" y="2385053"/>
            <a:ext cx="7570409" cy="4096856"/>
          </a:xfrm>
          <a:prstGeom prst="rect">
            <a:avLst/>
          </a:prstGeom>
        </p:spPr>
      </p:pic>
      <p:sp>
        <p:nvSpPr>
          <p:cNvPr id="8" name="TextBox 7">
            <a:extLst>
              <a:ext uri="{FF2B5EF4-FFF2-40B4-BE49-F238E27FC236}">
                <a16:creationId xmlns:a16="http://schemas.microsoft.com/office/drawing/2014/main" id="{BCD3693A-E8C6-4496-BF91-9A527721F4A5}"/>
              </a:ext>
            </a:extLst>
          </p:cNvPr>
          <p:cNvSpPr txBox="1"/>
          <p:nvPr/>
        </p:nvSpPr>
        <p:spPr>
          <a:xfrm>
            <a:off x="4518647" y="1986452"/>
            <a:ext cx="2710999" cy="369332"/>
          </a:xfrm>
          <a:prstGeom prst="rect">
            <a:avLst/>
          </a:prstGeom>
          <a:noFill/>
        </p:spPr>
        <p:txBody>
          <a:bodyPr wrap="none" rtlCol="0">
            <a:spAutoFit/>
          </a:bodyPr>
          <a:lstStyle/>
          <a:p>
            <a:r>
              <a:rPr lang="en-US" dirty="0"/>
              <a:t>Characteristics of cluster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Conclusion and Future work</a:t>
            </a:r>
            <a:endParaRPr lang="en-IN" sz="2400" b="0" strike="noStrike" spc="-1">
              <a:latin typeface="Arial"/>
            </a:endParaRPr>
          </a:p>
        </p:txBody>
      </p:sp>
      <p:sp>
        <p:nvSpPr>
          <p:cNvPr id="66" name="Google Shape;145;p10"/>
          <p:cNvSpPr/>
          <p:nvPr/>
        </p:nvSpPr>
        <p:spPr>
          <a:xfrm>
            <a:off x="2133720" y="1905120"/>
            <a:ext cx="8838720" cy="378565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tabLst>
                <a:tab pos="0" algn="l"/>
              </a:tabLst>
            </a:pPr>
            <a:r>
              <a:rPr lang="en-IN" sz="2400" b="0" strike="noStrike" spc="-1" dirty="0">
                <a:latin typeface="Arial"/>
              </a:rPr>
              <a:t>The customers are clustered into four clusters based on the properties like the Household income and expenses with the company, Kids and Teenagers present at home and the family size.</a:t>
            </a: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IN" sz="2400" spc="-1" dirty="0">
                <a:latin typeface="Arial"/>
              </a:rPr>
              <a:t>The classification can be enhanced.</a:t>
            </a:r>
          </a:p>
          <a:p>
            <a:pPr algn="just">
              <a:lnSpc>
                <a:spcPct val="100000"/>
              </a:lnSpc>
              <a:buNone/>
              <a:tabLst>
                <a:tab pos="0" algn="l"/>
              </a:tabLst>
            </a:pPr>
            <a:r>
              <a:rPr lang="en-IN" sz="2400" b="0" strike="noStrike" spc="-1" dirty="0">
                <a:latin typeface="Arial"/>
              </a:rPr>
              <a:t>It can be further used to provide the customer life time value and RFM values.</a:t>
            </a: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2133720" y="1905120"/>
            <a:ext cx="8838720" cy="553997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tabLst>
                <a:tab pos="0" algn="l"/>
              </a:tabLst>
            </a:pPr>
            <a:r>
              <a:rPr lang="en-US" dirty="0"/>
              <a:t>[1] C. </a:t>
            </a:r>
            <a:r>
              <a:rPr lang="en-US" dirty="0" err="1"/>
              <a:t>Stachl</a:t>
            </a:r>
            <a:r>
              <a:rPr lang="en-US" dirty="0"/>
              <a:t>, G. Harari, S. Hilbert and R. </a:t>
            </a:r>
            <a:r>
              <a:rPr lang="en-US" dirty="0" err="1"/>
              <a:t>Schoedel</a:t>
            </a:r>
            <a:r>
              <a:rPr lang="en-US" dirty="0"/>
              <a:t>, "Personality Research and Assessment in the Era of Machine Learning". </a:t>
            </a:r>
          </a:p>
          <a:p>
            <a:pPr algn="just">
              <a:lnSpc>
                <a:spcPct val="100000"/>
              </a:lnSpc>
              <a:buNone/>
              <a:tabLst>
                <a:tab pos="0" algn="l"/>
              </a:tabLst>
            </a:pPr>
            <a:r>
              <a:rPr lang="en-US" dirty="0"/>
              <a:t>[2] O. </a:t>
            </a:r>
            <a:r>
              <a:rPr lang="en-US" dirty="0" err="1"/>
              <a:t>Ejimogu</a:t>
            </a:r>
            <a:r>
              <a:rPr lang="en-US" dirty="0"/>
              <a:t> and S. </a:t>
            </a:r>
            <a:r>
              <a:rPr lang="en-US" dirty="0" err="1"/>
              <a:t>Basaran</a:t>
            </a:r>
            <a:r>
              <a:rPr lang="en-US" dirty="0"/>
              <a:t>, "A Neural Network Approach for Predicting Personality From Facebook Data“</a:t>
            </a:r>
          </a:p>
          <a:p>
            <a:pPr algn="just">
              <a:lnSpc>
                <a:spcPct val="100000"/>
              </a:lnSpc>
              <a:buNone/>
              <a:tabLst>
                <a:tab pos="0" algn="l"/>
              </a:tabLst>
            </a:pPr>
            <a:r>
              <a:rPr lang="en-US" dirty="0"/>
              <a:t> [3] D. </a:t>
            </a:r>
            <a:r>
              <a:rPr lang="en-US" dirty="0" err="1"/>
              <a:t>Suhartono</a:t>
            </a:r>
            <a:r>
              <a:rPr lang="en-US" dirty="0"/>
              <a:t>, E. W. </a:t>
            </a:r>
            <a:r>
              <a:rPr lang="en-US" dirty="0" err="1"/>
              <a:t>Andangsari</a:t>
            </a:r>
            <a:r>
              <a:rPr lang="en-US" dirty="0"/>
              <a:t>, V. Ong and M. N. </a:t>
            </a:r>
            <a:r>
              <a:rPr lang="en-US" dirty="0" err="1"/>
              <a:t>Suprayogi</a:t>
            </a:r>
            <a:r>
              <a:rPr lang="en-US" dirty="0"/>
              <a:t>, "Personality Prediction Based on Twitter Information in Bahasa Indonesia". </a:t>
            </a:r>
          </a:p>
          <a:p>
            <a:pPr algn="just">
              <a:lnSpc>
                <a:spcPct val="100000"/>
              </a:lnSpc>
              <a:buNone/>
              <a:tabLst>
                <a:tab pos="0" algn="l"/>
              </a:tabLst>
            </a:pPr>
            <a:r>
              <a:rPr lang="en-US" dirty="0"/>
              <a:t>[4] R. Bin </a:t>
            </a:r>
            <a:r>
              <a:rPr lang="en-US" dirty="0" err="1"/>
              <a:t>Tareaf</a:t>
            </a:r>
            <a:r>
              <a:rPr lang="en-US" dirty="0"/>
              <a:t>, P. Berger, P. Hennig and C. </a:t>
            </a:r>
            <a:r>
              <a:rPr lang="en-US" dirty="0" err="1"/>
              <a:t>Meinel</a:t>
            </a:r>
            <a:r>
              <a:rPr lang="en-US" dirty="0"/>
              <a:t>, "Personality Exploration System for Online Social Networks: Facebook Brands As a Use Case," 2018 IEEE/WIC/ACM International Conference on Web Intelligence (WI), 2018, pp. 301-309, </a:t>
            </a:r>
            <a:r>
              <a:rPr lang="en-US" dirty="0" err="1"/>
              <a:t>doi</a:t>
            </a:r>
            <a:r>
              <a:rPr lang="en-US" dirty="0"/>
              <a:t>: 10.1109/WI.2018.00-76. </a:t>
            </a:r>
          </a:p>
          <a:p>
            <a:pPr algn="just">
              <a:lnSpc>
                <a:spcPct val="100000"/>
              </a:lnSpc>
              <a:buNone/>
              <a:tabLst>
                <a:tab pos="0" algn="l"/>
              </a:tabLst>
            </a:pPr>
            <a:r>
              <a:rPr lang="en-US" dirty="0"/>
              <a:t>[5] K. </a:t>
            </a:r>
            <a:r>
              <a:rPr lang="en-US" dirty="0" err="1"/>
              <a:t>Maheswari</a:t>
            </a:r>
            <a:r>
              <a:rPr lang="en-US" dirty="0"/>
              <a:t> and P. P. A. Priya, "Predicting customer behavior in online shopping using SVM classifier," 2017 IEEE International Conference on Intelligent Techniques in Control, Optimization and Signal Processing (INCOS), 2017, pp. 1-5, </a:t>
            </a:r>
            <a:r>
              <a:rPr lang="en-US" dirty="0" err="1"/>
              <a:t>doi</a:t>
            </a:r>
            <a:r>
              <a:rPr lang="en-US" dirty="0"/>
              <a:t>: 10.1109/ITCOSP.2017.8303085. </a:t>
            </a:r>
          </a:p>
          <a:p>
            <a:pPr algn="just">
              <a:lnSpc>
                <a:spcPct val="100000"/>
              </a:lnSpc>
              <a:buNone/>
              <a:tabLst>
                <a:tab pos="0" algn="l"/>
              </a:tabLst>
            </a:pPr>
            <a:r>
              <a:rPr lang="en-US" dirty="0"/>
              <a:t>[6] P. Cong, G. Xu, J. Zhou, M. Chen, T. Wei and M. </a:t>
            </a:r>
            <a:r>
              <a:rPr lang="en-US" dirty="0" err="1"/>
              <a:t>Qiu</a:t>
            </a:r>
            <a:r>
              <a:rPr lang="en-US" dirty="0"/>
              <a:t>, "Personality and Value-aware Scheduling of User Requests in Cloud for Profit Maximization," in IEEE Transactions on Cloud Computing, </a:t>
            </a:r>
            <a:r>
              <a:rPr lang="en-US" dirty="0" err="1"/>
              <a:t>doi</a:t>
            </a:r>
            <a:r>
              <a:rPr lang="en-US" dirty="0"/>
              <a:t>: 10.1109/TCC.2020.3000792.</a:t>
            </a:r>
            <a:endParaRPr lang="en-IN"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1189</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Inter</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Sathvik A</cp:lastModifiedBy>
  <cp:revision>11</cp:revision>
  <dcterms:created xsi:type="dcterms:W3CDTF">2020-11-22T08:14:37Z</dcterms:created>
  <dcterms:modified xsi:type="dcterms:W3CDTF">2022-11-15T03:39:30Z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