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5" r:id="rId18"/>
    <p:sldId id="276" r:id="rId19"/>
    <p:sldId id="273" r:id="rId20"/>
    <p:sldId id="274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6" d="100"/>
          <a:sy n="96" d="100"/>
        </p:scale>
        <p:origin x="13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B69DA9D-43B3-45C9-B07F-6D5A7549F6F2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E1DDC71-05AB-4320-8517-65EBEDEFC0A0}">
      <dgm:prSet/>
      <dgm:spPr/>
      <dgm:t>
        <a:bodyPr/>
        <a:lstStyle/>
        <a:p>
          <a:pPr rtl="0"/>
          <a:r>
            <a:rPr lang="en-US" b="0" i="0" dirty="0"/>
            <a:t>Data Cleaning Steps:</a:t>
          </a:r>
        </a:p>
      </dgm:t>
    </dgm:pt>
    <dgm:pt modelId="{F981F82A-1A08-49D0-BE1F-34543DB55AAE}" type="parTrans" cxnId="{37C4A368-3625-4F0F-8537-CFCDE6B94C35}">
      <dgm:prSet/>
      <dgm:spPr/>
      <dgm:t>
        <a:bodyPr/>
        <a:lstStyle/>
        <a:p>
          <a:endParaRPr lang="en-US"/>
        </a:p>
      </dgm:t>
    </dgm:pt>
    <dgm:pt modelId="{3448A873-5162-45E3-BD6B-5A8EF02F7132}" type="sibTrans" cxnId="{37C4A368-3625-4F0F-8537-CFCDE6B94C35}">
      <dgm:prSet/>
      <dgm:spPr/>
      <dgm:t>
        <a:bodyPr/>
        <a:lstStyle/>
        <a:p>
          <a:endParaRPr lang="en-US"/>
        </a:p>
      </dgm:t>
    </dgm:pt>
    <dgm:pt modelId="{7C7C15FF-6315-48D4-8EA0-172C9442F9D3}" type="pres">
      <dgm:prSet presAssocID="{8B69DA9D-43B3-45C9-B07F-6D5A7549F6F2}" presName="CompostProcess" presStyleCnt="0">
        <dgm:presLayoutVars>
          <dgm:dir/>
          <dgm:resizeHandles val="exact"/>
        </dgm:presLayoutVars>
      </dgm:prSet>
      <dgm:spPr/>
    </dgm:pt>
    <dgm:pt modelId="{176D7B1B-4D21-4788-9DBC-30CBEEF7979D}" type="pres">
      <dgm:prSet presAssocID="{8B69DA9D-43B3-45C9-B07F-6D5A7549F6F2}" presName="arrow" presStyleLbl="bgShp" presStyleIdx="0" presStyleCnt="1" custLinFactNeighborX="8824" custLinFactNeighborY="-621"/>
      <dgm:spPr/>
    </dgm:pt>
    <dgm:pt modelId="{D8B74958-4A47-42C6-B009-5FBEC01A0469}" type="pres">
      <dgm:prSet presAssocID="{8B69DA9D-43B3-45C9-B07F-6D5A7549F6F2}" presName="linearProcess" presStyleCnt="0"/>
      <dgm:spPr/>
    </dgm:pt>
    <dgm:pt modelId="{A5E9BE3B-B779-4118-AE45-F27C10A40FAD}" type="pres">
      <dgm:prSet presAssocID="{3E1DDC71-05AB-4320-8517-65EBEDEFC0A0}" presName="textNode" presStyleLbl="node1" presStyleIdx="0" presStyleCnt="1" custScaleX="119069" custScaleY="145262">
        <dgm:presLayoutVars>
          <dgm:bulletEnabled val="1"/>
        </dgm:presLayoutVars>
      </dgm:prSet>
      <dgm:spPr/>
    </dgm:pt>
  </dgm:ptLst>
  <dgm:cxnLst>
    <dgm:cxn modelId="{CA7F3F01-9E41-477F-BA7E-F5525BAC3E6E}" type="presOf" srcId="{8B69DA9D-43B3-45C9-B07F-6D5A7549F6F2}" destId="{7C7C15FF-6315-48D4-8EA0-172C9442F9D3}" srcOrd="0" destOrd="0" presId="urn:microsoft.com/office/officeart/2005/8/layout/hProcess9"/>
    <dgm:cxn modelId="{4EC6991A-08B1-4A33-8F82-F06F75D45B3D}" type="presOf" srcId="{3E1DDC71-05AB-4320-8517-65EBEDEFC0A0}" destId="{A5E9BE3B-B779-4118-AE45-F27C10A40FAD}" srcOrd="0" destOrd="0" presId="urn:microsoft.com/office/officeart/2005/8/layout/hProcess9"/>
    <dgm:cxn modelId="{37C4A368-3625-4F0F-8537-CFCDE6B94C35}" srcId="{8B69DA9D-43B3-45C9-B07F-6D5A7549F6F2}" destId="{3E1DDC71-05AB-4320-8517-65EBEDEFC0A0}" srcOrd="0" destOrd="0" parTransId="{F981F82A-1A08-49D0-BE1F-34543DB55AAE}" sibTransId="{3448A873-5162-45E3-BD6B-5A8EF02F7132}"/>
    <dgm:cxn modelId="{039976B3-0A01-4BDE-9013-6DB9E01451C1}" type="presParOf" srcId="{7C7C15FF-6315-48D4-8EA0-172C9442F9D3}" destId="{176D7B1B-4D21-4788-9DBC-30CBEEF7979D}" srcOrd="0" destOrd="0" presId="urn:microsoft.com/office/officeart/2005/8/layout/hProcess9"/>
    <dgm:cxn modelId="{F99F9B9B-97A4-4EBF-91D8-8DE123070AB5}" type="presParOf" srcId="{7C7C15FF-6315-48D4-8EA0-172C9442F9D3}" destId="{D8B74958-4A47-42C6-B009-5FBEC01A0469}" srcOrd="1" destOrd="0" presId="urn:microsoft.com/office/officeart/2005/8/layout/hProcess9"/>
    <dgm:cxn modelId="{62AADBC9-44F6-46BE-89BA-3A01552E3034}" type="presParOf" srcId="{D8B74958-4A47-42C6-B009-5FBEC01A0469}" destId="{A5E9BE3B-B779-4118-AE45-F27C10A40FAD}" srcOrd="0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DB943E0-4E4B-4593-BAFA-731CB39E516D}" type="doc">
      <dgm:prSet loTypeId="urn:microsoft.com/office/officeart/2005/8/layout/cycle2" loCatId="cycle" qsTypeId="urn:microsoft.com/office/officeart/2005/8/quickstyle/3d9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2CC22EC-F550-42E2-AF36-02E3F73F34FE}">
      <dgm:prSet/>
      <dgm:spPr/>
      <dgm:t>
        <a:bodyPr/>
        <a:lstStyle/>
        <a:p>
          <a:pPr rtl="0"/>
          <a:r>
            <a:rPr lang="en-US" b="0" i="0" dirty="0">
              <a:latin typeface="Bahnschrift Light Condensed" pitchFamily="34" charset="0"/>
            </a:rPr>
            <a:t>Q &amp; A Slide</a:t>
          </a:r>
        </a:p>
      </dgm:t>
    </dgm:pt>
    <dgm:pt modelId="{3110C40B-8E01-4596-BB28-4D227FF06CF4}" type="parTrans" cxnId="{4070577D-0C19-4114-8D86-53DCD23125FC}">
      <dgm:prSet/>
      <dgm:spPr/>
      <dgm:t>
        <a:bodyPr/>
        <a:lstStyle/>
        <a:p>
          <a:endParaRPr lang="en-US"/>
        </a:p>
      </dgm:t>
    </dgm:pt>
    <dgm:pt modelId="{1DCF1D66-1BC0-4539-A993-C612657F9766}" type="sibTrans" cxnId="{4070577D-0C19-4114-8D86-53DCD23125FC}">
      <dgm:prSet/>
      <dgm:spPr/>
      <dgm:t>
        <a:bodyPr/>
        <a:lstStyle/>
        <a:p>
          <a:endParaRPr lang="en-US"/>
        </a:p>
      </dgm:t>
    </dgm:pt>
    <dgm:pt modelId="{6396FA8D-C9D3-42E8-B271-AFF6FE4694C5}" type="pres">
      <dgm:prSet presAssocID="{4DB943E0-4E4B-4593-BAFA-731CB39E516D}" presName="cycle" presStyleCnt="0">
        <dgm:presLayoutVars>
          <dgm:dir/>
          <dgm:resizeHandles val="exact"/>
        </dgm:presLayoutVars>
      </dgm:prSet>
      <dgm:spPr/>
    </dgm:pt>
    <dgm:pt modelId="{5E336461-B16F-4388-BE28-BA57B08CC8EB}" type="pres">
      <dgm:prSet presAssocID="{22CC22EC-F550-42E2-AF36-02E3F73F34FE}" presName="node" presStyleLbl="node1" presStyleIdx="0" presStyleCnt="1" custScaleX="299415" custRadScaleRad="91639" custRadScaleInc="-1325">
        <dgm:presLayoutVars>
          <dgm:bulletEnabled val="1"/>
        </dgm:presLayoutVars>
      </dgm:prSet>
      <dgm:spPr/>
    </dgm:pt>
  </dgm:ptLst>
  <dgm:cxnLst>
    <dgm:cxn modelId="{4070577D-0C19-4114-8D86-53DCD23125FC}" srcId="{4DB943E0-4E4B-4593-BAFA-731CB39E516D}" destId="{22CC22EC-F550-42E2-AF36-02E3F73F34FE}" srcOrd="0" destOrd="0" parTransId="{3110C40B-8E01-4596-BB28-4D227FF06CF4}" sibTransId="{1DCF1D66-1BC0-4539-A993-C612657F9766}"/>
    <dgm:cxn modelId="{B3405FC9-6D2A-490E-BB12-4F4003DEAAC7}" type="presOf" srcId="{4DB943E0-4E4B-4593-BAFA-731CB39E516D}" destId="{6396FA8D-C9D3-42E8-B271-AFF6FE4694C5}" srcOrd="0" destOrd="0" presId="urn:microsoft.com/office/officeart/2005/8/layout/cycle2"/>
    <dgm:cxn modelId="{C011C1EC-0D67-4D08-8FCB-D68A4B1509CC}" type="presOf" srcId="{22CC22EC-F550-42E2-AF36-02E3F73F34FE}" destId="{5E336461-B16F-4388-BE28-BA57B08CC8EB}" srcOrd="0" destOrd="0" presId="urn:microsoft.com/office/officeart/2005/8/layout/cycle2"/>
    <dgm:cxn modelId="{C89F0201-F2ED-4C26-A534-84723D0F1EBA}" type="presParOf" srcId="{6396FA8D-C9D3-42E8-B271-AFF6FE4694C5}" destId="{5E336461-B16F-4388-BE28-BA57B08CC8EB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6D7B1B-4D21-4788-9DBC-30CBEEF7979D}">
      <dsp:nvSpPr>
        <dsp:cNvPr id="0" name=""/>
        <dsp:cNvSpPr/>
      </dsp:nvSpPr>
      <dsp:spPr>
        <a:xfrm>
          <a:off x="1577339" y="0"/>
          <a:ext cx="8938260" cy="1325563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E9BE3B-B779-4118-AE45-F27C10A40FAD}">
      <dsp:nvSpPr>
        <dsp:cNvPr id="0" name=""/>
        <dsp:cNvSpPr/>
      </dsp:nvSpPr>
      <dsp:spPr>
        <a:xfrm>
          <a:off x="2968837" y="277673"/>
          <a:ext cx="4577924" cy="7702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b="0" i="0" kern="1200" dirty="0"/>
            <a:t>Data Cleaning Steps:</a:t>
          </a:r>
        </a:p>
      </dsp:txBody>
      <dsp:txXfrm>
        <a:off x="3006436" y="315272"/>
        <a:ext cx="4502726" cy="69501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336461-B16F-4388-BE28-BA57B08CC8EB}">
      <dsp:nvSpPr>
        <dsp:cNvPr id="0" name=""/>
        <dsp:cNvSpPr/>
      </dsp:nvSpPr>
      <dsp:spPr>
        <a:xfrm>
          <a:off x="162388" y="3097"/>
          <a:ext cx="8381426" cy="279926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0" tIns="82550" rIns="82550" bIns="82550" numCol="1" spcCol="1270" anchor="ctr" anchorCtr="0">
          <a:noAutofit/>
          <a:sp3d extrusionH="28000" prstMaterial="matte"/>
        </a:bodyPr>
        <a:lstStyle/>
        <a:p>
          <a:pPr marL="0" lvl="0" indent="0" algn="ctr" defTabSz="2889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b="0" i="0" kern="1200" dirty="0">
              <a:latin typeface="Bahnschrift Light Condensed" pitchFamily="34" charset="0"/>
            </a:rPr>
            <a:t>Q &amp; A Slide</a:t>
          </a:r>
        </a:p>
      </dsp:txBody>
      <dsp:txXfrm>
        <a:off x="1389819" y="413040"/>
        <a:ext cx="5926564" cy="19793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9">
  <dgm:title val=""/>
  <dgm:desc val=""/>
  <dgm:catLst>
    <dgm:cat type="3D" pri="11900"/>
  </dgm:catLst>
  <dgm:scene3d>
    <a:camera prst="perspectiveRelaxed">
      <a:rot lat="19149996" lon="20104178" rev="1577324"/>
    </a:camera>
    <a:lightRig rig="soft" dir="t"/>
    <a:backdrop>
      <a:anchor x="0" y="0" z="-210000"/>
      <a:norm dx="0" dy="0" dz="914400"/>
      <a:up dx="0" dy="914400" dz="0"/>
    </a:backdrop>
  </dgm:scene3d>
  <dgm:styleLbl name="node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>
      <a:sp3d extrusionH="28000" prstMaterial="matte"/>
    </dgm:txPr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5CDDE-825C-4DF3-92C2-1007E701EB1E}" type="datetimeFigureOut">
              <a:rPr lang="en-IN" smtClean="0"/>
              <a:t>01-10-2023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50F181E5-F407-4AEC-B4A6-01B8CEB11C08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1859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5CDDE-825C-4DF3-92C2-1007E701EB1E}" type="datetimeFigureOut">
              <a:rPr lang="en-IN" smtClean="0"/>
              <a:t>01-10-2023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181E5-F407-4AEC-B4A6-01B8CEB11C08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6065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5CDDE-825C-4DF3-92C2-1007E701EB1E}" type="datetimeFigureOut">
              <a:rPr lang="en-IN" smtClean="0"/>
              <a:t>01-10-2023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181E5-F407-4AEC-B4A6-01B8CEB11C08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4775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5CDDE-825C-4DF3-92C2-1007E701EB1E}" type="datetimeFigureOut">
              <a:rPr lang="en-IN" smtClean="0"/>
              <a:t>01-10-2023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181E5-F407-4AEC-B4A6-01B8CEB11C08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072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5CDDE-825C-4DF3-92C2-1007E701EB1E}" type="datetimeFigureOut">
              <a:rPr lang="en-IN" smtClean="0"/>
              <a:t>01-10-2023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181E5-F407-4AEC-B4A6-01B8CEB11C08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1148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5CDDE-825C-4DF3-92C2-1007E701EB1E}" type="datetimeFigureOut">
              <a:rPr lang="en-IN" smtClean="0"/>
              <a:t>01-10-2023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181E5-F407-4AEC-B4A6-01B8CEB11C08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9912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5CDDE-825C-4DF3-92C2-1007E701EB1E}" type="datetimeFigureOut">
              <a:rPr lang="en-IN" smtClean="0"/>
              <a:t>01-10-2023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181E5-F407-4AEC-B4A6-01B8CEB11C08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9249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5CDDE-825C-4DF3-92C2-1007E701EB1E}" type="datetimeFigureOut">
              <a:rPr lang="en-IN" smtClean="0"/>
              <a:t>01-10-2023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181E5-F407-4AEC-B4A6-01B8CEB11C08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4074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5CDDE-825C-4DF3-92C2-1007E701EB1E}" type="datetimeFigureOut">
              <a:rPr lang="en-IN" smtClean="0"/>
              <a:t>01-10-2023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181E5-F407-4AEC-B4A6-01B8CEB11C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8278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5CDDE-825C-4DF3-92C2-1007E701EB1E}" type="datetimeFigureOut">
              <a:rPr lang="en-IN" smtClean="0"/>
              <a:t>01-10-2023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181E5-F407-4AEC-B4A6-01B8CEB11C08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3310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F315CDDE-825C-4DF3-92C2-1007E701EB1E}" type="datetimeFigureOut">
              <a:rPr lang="en-IN" smtClean="0"/>
              <a:t>01-10-2023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181E5-F407-4AEC-B4A6-01B8CEB11C08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3882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15CDDE-825C-4DF3-92C2-1007E701EB1E}" type="datetimeFigureOut">
              <a:rPr lang="en-IN" smtClean="0"/>
              <a:t>01-10-2023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50F181E5-F407-4AEC-B4A6-01B8CEB11C08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1334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zigwheels.com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B9C84-CB48-0198-5052-D753C31E74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On Electric Vehicles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84CD8D-5AE8-2F6A-2591-F376A62D95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59269" y="4642226"/>
            <a:ext cx="2480224" cy="992058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SRI Sai SATHVIK</a:t>
            </a:r>
          </a:p>
        </p:txBody>
      </p:sp>
    </p:spTree>
    <p:extLst>
      <p:ext uri="{BB962C8B-B14F-4D97-AF65-F5344CB8AC3E}">
        <p14:creationId xmlns:p14="http://schemas.microsoft.com/office/powerpoint/2010/main" val="31174347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E6649-9802-DD95-0714-AFCC0D575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Summary Of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700BAA-65F6-D36F-F316-98B23ACB2D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just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Data-Collected is a raw data from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MagicBricks.com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which contains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Null-Values(NaN’s)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Empty spaces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Corrupted data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. The total number of rows obtained are 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156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rows  and columns are 5.</a:t>
            </a:r>
          </a:p>
          <a:p>
            <a:pPr algn="just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Initially the Data will be of dtype 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object, we need to clean the data and convert them into their respective dtypes.2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The Column Variables are:</a:t>
            </a:r>
          </a:p>
          <a:p>
            <a:pPr>
              <a:buNone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		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1. Brand</a:t>
            </a:r>
          </a:p>
          <a:p>
            <a:pPr>
              <a:buNone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		2. </a:t>
            </a:r>
            <a:r>
              <a:rPr lang="en-US" b="1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Model</a:t>
            </a:r>
            <a:endParaRPr lang="en-US" sz="2000" b="1" dirty="0"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pPr>
              <a:buNone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		3. </a:t>
            </a:r>
            <a:r>
              <a:rPr lang="en-US" b="1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Prices</a:t>
            </a:r>
            <a:endParaRPr lang="en-US" sz="2000" b="1" dirty="0"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pPr>
              <a:buNone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		4. Range</a:t>
            </a:r>
          </a:p>
          <a:p>
            <a:pPr>
              <a:buNone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		5.BatteryRange</a:t>
            </a:r>
          </a:p>
          <a:p>
            <a:pPr>
              <a:buNone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		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172930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9EED02-DFCF-496F-06D3-5DF5179626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10515600" cy="3956700"/>
          </a:xfrm>
        </p:spPr>
        <p:txBody>
          <a:bodyPr>
            <a:normAutofit fontScale="25000" lnSpcReduction="20000"/>
          </a:bodyPr>
          <a:lstStyle/>
          <a:p>
            <a:pPr>
              <a:buNone/>
            </a:pPr>
            <a:r>
              <a:rPr lang="en-US" sz="4800" b="1" dirty="0">
                <a:latin typeface="Times New Roman" pitchFamily="18" charset="0"/>
                <a:cs typeface="Times New Roman" pitchFamily="18" charset="0"/>
              </a:rPr>
              <a:t>Data Cleaning Involves the following steps:</a:t>
            </a:r>
          </a:p>
          <a:p>
            <a:pPr>
              <a:buFont typeface="Wingdings" pitchFamily="2" charset="2"/>
              <a:buChar char="v"/>
            </a:pPr>
            <a:r>
              <a:rPr lang="en-US" sz="4800" b="1" dirty="0">
                <a:latin typeface="Times New Roman" pitchFamily="18" charset="0"/>
                <a:cs typeface="Times New Roman" pitchFamily="18" charset="0"/>
              </a:rPr>
              <a:t>Step 1: Check for Duplicates:</a:t>
            </a:r>
          </a:p>
          <a:p>
            <a:pPr>
              <a:buNone/>
            </a:pPr>
            <a:r>
              <a:rPr lang="en-US" sz="4800" dirty="0">
                <a:latin typeface="Times New Roman" pitchFamily="18" charset="0"/>
                <a:cs typeface="Times New Roman" pitchFamily="18" charset="0"/>
              </a:rPr>
              <a:t>		Find the Duplicates and drop them, keep preference as first.</a:t>
            </a:r>
          </a:p>
          <a:p>
            <a:pPr>
              <a:buFont typeface="Wingdings" pitchFamily="2" charset="2"/>
              <a:buChar char="v"/>
            </a:pPr>
            <a:r>
              <a:rPr lang="en-US" sz="4800" b="1" dirty="0">
                <a:latin typeface="Times New Roman" pitchFamily="18" charset="0"/>
                <a:cs typeface="Times New Roman" pitchFamily="18" charset="0"/>
              </a:rPr>
              <a:t>Step 2: Identify the Corrupted Data:</a:t>
            </a:r>
          </a:p>
          <a:p>
            <a:pPr>
              <a:buNone/>
            </a:pPr>
            <a:r>
              <a:rPr lang="en-US" sz="4800" dirty="0">
                <a:latin typeface="Times New Roman" pitchFamily="18" charset="0"/>
                <a:cs typeface="Times New Roman" pitchFamily="18" charset="0"/>
              </a:rPr>
              <a:t>		Remove the Corrupted values, symbols or text etc..,</a:t>
            </a:r>
          </a:p>
          <a:p>
            <a:pPr>
              <a:buFont typeface="Wingdings" pitchFamily="2" charset="2"/>
              <a:buChar char="v"/>
            </a:pPr>
            <a:r>
              <a:rPr lang="en-US" sz="4800" b="1" dirty="0">
                <a:latin typeface="Times New Roman" pitchFamily="18" charset="0"/>
                <a:cs typeface="Times New Roman" pitchFamily="18" charset="0"/>
              </a:rPr>
              <a:t>Step 3 : Handling missing values:</a:t>
            </a:r>
          </a:p>
          <a:p>
            <a:pPr>
              <a:buNone/>
            </a:pPr>
            <a:r>
              <a:rPr lang="en-US" sz="4800" dirty="0">
                <a:latin typeface="Times New Roman" pitchFamily="18" charset="0"/>
                <a:cs typeface="Times New Roman" pitchFamily="18" charset="0"/>
              </a:rPr>
              <a:t>		Identify missing values using `</a:t>
            </a:r>
            <a:r>
              <a:rPr lang="en-US" sz="4800" dirty="0" err="1">
                <a:latin typeface="Times New Roman" pitchFamily="18" charset="0"/>
                <a:cs typeface="Times New Roman" pitchFamily="18" charset="0"/>
              </a:rPr>
              <a:t>isna</a:t>
            </a:r>
            <a:r>
              <a:rPr lang="en-US" sz="4800" dirty="0">
                <a:latin typeface="Times New Roman" pitchFamily="18" charset="0"/>
                <a:cs typeface="Times New Roman" pitchFamily="18" charset="0"/>
              </a:rPr>
              <a:t>()` or `</a:t>
            </a:r>
            <a:r>
              <a:rPr lang="en-US" sz="4800" dirty="0" err="1">
                <a:latin typeface="Times New Roman" pitchFamily="18" charset="0"/>
                <a:cs typeface="Times New Roman" pitchFamily="18" charset="0"/>
              </a:rPr>
              <a:t>isnull</a:t>
            </a:r>
            <a:r>
              <a:rPr lang="en-US" sz="4800" dirty="0">
                <a:latin typeface="Times New Roman" pitchFamily="18" charset="0"/>
                <a:cs typeface="Times New Roman" pitchFamily="18" charset="0"/>
              </a:rPr>
              <a:t>()`</a:t>
            </a:r>
          </a:p>
          <a:p>
            <a:pPr>
              <a:buNone/>
            </a:pPr>
            <a:r>
              <a:rPr lang="en-US" sz="4800" dirty="0">
                <a:latin typeface="Times New Roman" pitchFamily="18" charset="0"/>
                <a:cs typeface="Times New Roman" pitchFamily="18" charset="0"/>
              </a:rPr>
              <a:t>		View the missing values</a:t>
            </a:r>
          </a:p>
          <a:p>
            <a:pPr>
              <a:buNone/>
            </a:pPr>
            <a:r>
              <a:rPr lang="en-US" sz="4800" dirty="0">
                <a:latin typeface="Times New Roman" pitchFamily="18" charset="0"/>
                <a:cs typeface="Times New Roman" pitchFamily="18" charset="0"/>
              </a:rPr>
              <a:t>		Replace the missing values after changing the dtypes of the columns with respective Mean(), Median(), 	Mode().</a:t>
            </a:r>
          </a:p>
          <a:p>
            <a:pPr>
              <a:buFont typeface="Wingdings" pitchFamily="2" charset="2"/>
              <a:buChar char="v"/>
            </a:pPr>
            <a:r>
              <a:rPr lang="en-US" sz="4800" b="1" dirty="0">
                <a:latin typeface="Times New Roman" pitchFamily="18" charset="0"/>
                <a:cs typeface="Times New Roman" pitchFamily="18" charset="0"/>
              </a:rPr>
              <a:t>Step 4 : Handling Outliers:</a:t>
            </a:r>
          </a:p>
          <a:p>
            <a:pPr>
              <a:buNone/>
            </a:pPr>
            <a:r>
              <a:rPr lang="en-US" sz="4800" dirty="0">
                <a:latin typeface="Times New Roman" pitchFamily="18" charset="0"/>
                <a:cs typeface="Times New Roman" pitchFamily="18" charset="0"/>
              </a:rPr>
              <a:t>		Find the skewness for each column and based on the value move forward.</a:t>
            </a:r>
          </a:p>
          <a:p>
            <a:pPr>
              <a:buNone/>
            </a:pPr>
            <a:r>
              <a:rPr lang="en-US" sz="4800" dirty="0">
                <a:latin typeface="Times New Roman" pitchFamily="18" charset="0"/>
                <a:cs typeface="Times New Roman" pitchFamily="18" charset="0"/>
              </a:rPr>
              <a:t>		Identify the Outliers using IQR method and view them.</a:t>
            </a:r>
            <a:endParaRPr lang="en-US" sz="4800" b="1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4800" b="1" dirty="0">
                <a:latin typeface="Times New Roman" pitchFamily="18" charset="0"/>
                <a:cs typeface="Times New Roman" pitchFamily="18" charset="0"/>
              </a:rPr>
              <a:t>		 </a:t>
            </a:r>
          </a:p>
          <a:p>
            <a:pPr>
              <a:buNone/>
            </a:pPr>
            <a:r>
              <a:rPr lang="en-US" sz="800" b="1" dirty="0">
                <a:latin typeface="Times New Roman" pitchFamily="18" charset="0"/>
                <a:cs typeface="Times New Roman" pitchFamily="18" charset="0"/>
              </a:rPr>
              <a:t>		</a:t>
            </a:r>
          </a:p>
          <a:p>
            <a:endParaRPr lang="en-IN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37DB12A7-A93D-8FD8-E122-0C58EA9CEBA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06220690"/>
              </p:ext>
            </p:extLst>
          </p:nvPr>
        </p:nvGraphicFramePr>
        <p:xfrm>
          <a:off x="0" y="507890"/>
          <a:ext cx="10515600" cy="1325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931129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40477-8649-DE91-31AB-5E419B320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Cleaned Data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391588D-73C4-7671-8336-A261845B88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0949" y="1853754"/>
            <a:ext cx="9733905" cy="4712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2555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0695D-96B6-5BA6-A5EC-7A1E16FC2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Data Manipulation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323C4-C0C6-E267-2A71-11F0731CDE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sz="24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Data Manipulation contains the following steps: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Type Casting of Data Frame columns to the respective dtypes.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Filtering the Dataset according to the need for better understanding.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Data Frame operations like `Column Renaming`, `Dropping rows and columns`, `Resetting index` etc..,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Sorting the data in a data frame.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Applying string operations, Array operations , list operations etc.., on the data.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380435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DC45F-1557-F628-2261-F71EA7C7B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Visualization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81136E3-AAD9-AA21-F01F-FBF854FDECD9}"/>
              </a:ext>
            </a:extLst>
          </p:cNvPr>
          <p:cNvSpPr/>
          <p:nvPr/>
        </p:nvSpPr>
        <p:spPr>
          <a:xfrm>
            <a:off x="1451579" y="5526157"/>
            <a:ext cx="7048365" cy="10972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Observation:</a:t>
            </a:r>
          </a:p>
          <a:p>
            <a:pPr algn="ctr"/>
            <a:r>
              <a:rPr lang="en-IN" dirty="0"/>
              <a:t>From The Above Bar Graph We Observe That Hero Brands are having more Selling </a:t>
            </a:r>
            <a:r>
              <a:rPr lang="en-IN" dirty="0" err="1"/>
              <a:t>Contributio</a:t>
            </a:r>
            <a:r>
              <a:rPr lang="en-IN" dirty="0"/>
              <a:t> as compared to remaining Brands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E713B9-1A50-AF45-6BAB-C79A068C41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1853754"/>
            <a:ext cx="9603274" cy="3672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9038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06D7790-1375-65CE-FFAF-7D0ECF39824E}"/>
              </a:ext>
            </a:extLst>
          </p:cNvPr>
          <p:cNvSpPr/>
          <p:nvPr/>
        </p:nvSpPr>
        <p:spPr>
          <a:xfrm>
            <a:off x="1451579" y="5661329"/>
            <a:ext cx="7048365" cy="10972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Observation:</a:t>
            </a:r>
          </a:p>
          <a:p>
            <a:pPr algn="ctr"/>
            <a:r>
              <a:rPr lang="en-IN" dirty="0"/>
              <a:t>From The Above Graph We Observe That More Vehicle are getting sold under the range of 50-150 km/charge and also at 100km/charge approx. 60 vehicles got sold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7AECB71-39EB-7C42-A02A-1A4D8E761A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6706" y="1866796"/>
            <a:ext cx="9652828" cy="3634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3368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CDE7BCD-23F9-DA59-81F5-82A8E05CFF95}"/>
              </a:ext>
            </a:extLst>
          </p:cNvPr>
          <p:cNvSpPr/>
          <p:nvPr/>
        </p:nvSpPr>
        <p:spPr>
          <a:xfrm>
            <a:off x="1443555" y="5681207"/>
            <a:ext cx="7048365" cy="10972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Observation:</a:t>
            </a:r>
          </a:p>
          <a:p>
            <a:pPr algn="ctr"/>
            <a:r>
              <a:rPr lang="en-IN" dirty="0"/>
              <a:t>From The Above Bar Graph We Observe That Hero Brands are getting more sold as compared to other brands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0F81C89-0E06-5BD3-CFAB-9BA0C99140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3555" y="1884808"/>
            <a:ext cx="9624661" cy="3726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5187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7716FBB-30A6-DF21-FA95-04192156A032}"/>
              </a:ext>
            </a:extLst>
          </p:cNvPr>
          <p:cNvSpPr/>
          <p:nvPr/>
        </p:nvSpPr>
        <p:spPr>
          <a:xfrm>
            <a:off x="1491336" y="5387008"/>
            <a:ext cx="7048365" cy="10972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Observation:</a:t>
            </a:r>
          </a:p>
          <a:p>
            <a:pPr algn="ctr"/>
            <a:r>
              <a:rPr lang="en-IN" dirty="0"/>
              <a:t>From The Above Bar Graph We Observe That Kia Brand is having more Battery Capacity Range as compared to remaining Brands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6E6C199-BF47-E160-45D9-93F3C293E0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1335" y="1879015"/>
            <a:ext cx="9608685" cy="3358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9625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296740F-3202-0251-F358-4836BF3639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2409" y="1900868"/>
            <a:ext cx="9588099" cy="359695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1C51FE6-BFE3-A9D7-3240-49079A4D8C04}"/>
              </a:ext>
            </a:extLst>
          </p:cNvPr>
          <p:cNvSpPr/>
          <p:nvPr/>
        </p:nvSpPr>
        <p:spPr>
          <a:xfrm>
            <a:off x="1432409" y="5553985"/>
            <a:ext cx="7048365" cy="10972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Observation:</a:t>
            </a:r>
          </a:p>
          <a:p>
            <a:pPr algn="ctr"/>
            <a:r>
              <a:rPr lang="en-IN" dirty="0"/>
              <a:t>From The Above Graph We Observe That is more people are buying more Battery Capacity Range  from  0 – 200 km/charge and battery consuming range from 2.5 – 7.5 Kwh under the price of 20 – 70 lakhs</a:t>
            </a:r>
          </a:p>
        </p:txBody>
      </p:sp>
    </p:spTree>
    <p:extLst>
      <p:ext uri="{BB962C8B-B14F-4D97-AF65-F5344CB8AC3E}">
        <p14:creationId xmlns:p14="http://schemas.microsoft.com/office/powerpoint/2010/main" val="41297554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C5258-746D-4592-E775-FC59C2781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CONCLUSIONS: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F169C-AA6F-52D8-100B-5C1DAD948C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the EDA and Data Visualization the following conclusions are drawn: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1.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of the customers are buying Hero Brands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2.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Kia is having more battery capacity range i.e., 700 km/charge 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3. From th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above analysis customers can either buy Hero brands or Kia Brands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04580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24A32-A448-349D-5D54-40C2022D2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Of This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C1F0BE-AEA6-7845-703F-F316ACFBC8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https://www.zigwheels.com</a:t>
            </a:r>
            <a:r>
              <a:rPr lang="en-IN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automobile website that includes all Petrol, Diesel Electric Cars and Bikes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It is also having a chat assistance available which helps in case of difficulty.</a:t>
            </a: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28783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73EA00D-3573-EAB5-5FFE-BD7E86C075A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9302841"/>
              </p:ext>
            </p:extLst>
          </p:nvPr>
        </p:nvGraphicFramePr>
        <p:xfrm>
          <a:off x="2492596" y="2151298"/>
          <a:ext cx="8543815" cy="28023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46676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31E18-F36A-F94F-F8A7-5E46DB846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25C29C-00BF-E87E-F34E-8A6F93F5A6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Definition</a:t>
            </a:r>
          </a:p>
          <a:p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 of the Project</a:t>
            </a:r>
          </a:p>
          <a:p>
            <a:r>
              <a:rPr lang="en-US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Web Scraping – Details (Websites, Processor you followed)</a:t>
            </a:r>
          </a:p>
          <a:p>
            <a:r>
              <a:rPr lang="en-US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Summary of the Data</a:t>
            </a:r>
          </a:p>
          <a:p>
            <a:pPr marL="228600" lvl="0" indent="-228600">
              <a:buClr>
                <a:srgbClr val="FF0000"/>
              </a:buClr>
              <a:buSzPct val="100000"/>
            </a:pPr>
            <a:r>
              <a:rPr lang="en-US" sz="2000" b="1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Exploratory Data Analysis: 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514350" lvl="0" indent="-514350" algn="just">
              <a:buSzPct val="100000"/>
              <a:buFont typeface="Calibri"/>
              <a:buAutoNum type="alphaLcPeriod"/>
            </a:pPr>
            <a:r>
              <a:rPr lang="en-US" sz="2000" b="1" i="1" dirty="0">
                <a:latin typeface="Times New Roman" pitchFamily="18" charset="0"/>
                <a:cs typeface="Times New Roman" pitchFamily="18" charset="0"/>
              </a:rPr>
              <a:t>Data Cleaning Steps 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514350" lvl="0" indent="-514350" algn="just">
              <a:buSzPct val="100000"/>
              <a:buFont typeface="Calibri"/>
              <a:buAutoNum type="alphaLcPeriod"/>
            </a:pPr>
            <a:r>
              <a:rPr lang="en-US" sz="2000" b="1" i="1" dirty="0">
                <a:latin typeface="Times New Roman" pitchFamily="18" charset="0"/>
                <a:cs typeface="Times New Roman" pitchFamily="18" charset="0"/>
              </a:rPr>
              <a:t>Data Manipulation Steps</a:t>
            </a:r>
            <a:endParaRPr lang="en-IN" sz="2000" b="1" i="1" dirty="0">
              <a:latin typeface="Times New Roman" pitchFamily="18" charset="0"/>
              <a:cs typeface="Times New Roman" pitchFamily="18" charset="0"/>
            </a:endParaRPr>
          </a:p>
          <a:p>
            <a:pPr marL="514350" lvl="0" indent="-514350" algn="just">
              <a:buSzPct val="100000"/>
              <a:buFont typeface="Calibri"/>
              <a:buAutoNum type="alphaLcPeriod"/>
            </a:pPr>
            <a:r>
              <a:rPr lang="en-IN" b="1" i="1" dirty="0">
                <a:latin typeface="Times New Roman" pitchFamily="18" charset="0"/>
                <a:cs typeface="Times New Roman" pitchFamily="18" charset="0"/>
              </a:rPr>
              <a:t>Data Visualization Steps</a:t>
            </a:r>
          </a:p>
          <a:p>
            <a:pPr marL="228600" lvl="0" indent="-228600">
              <a:buSzPct val="100000"/>
            </a:pPr>
            <a:r>
              <a:rPr lang="en-US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Key Business Question </a:t>
            </a:r>
            <a:endParaRPr lang="en-US" sz="2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228600" lvl="0" indent="-228600">
              <a:buSzPct val="100000"/>
            </a:pPr>
            <a:r>
              <a:rPr lang="en-US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Conclusion (Key finding overall)</a:t>
            </a:r>
            <a:endParaRPr lang="en-US" sz="2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228600" lvl="0" indent="-228600">
              <a:buSzPct val="100000"/>
            </a:pPr>
            <a:r>
              <a:rPr lang="en-US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Q&amp;A Slide</a:t>
            </a:r>
            <a:endParaRPr lang="en-US" sz="2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228600" lvl="0" indent="-228600">
              <a:buSzPct val="100000"/>
            </a:pPr>
            <a:r>
              <a:rPr lang="en-US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Your Experience/Challenges working on Web Scraping – Data Analysis Project</a:t>
            </a:r>
            <a:endParaRPr lang="en-US" sz="2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lvl="0" indent="0" algn="just">
              <a:buSzPct val="100000"/>
              <a:buNone/>
            </a:pPr>
            <a:endParaRPr lang="en-IN" b="1" i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5268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4C612-43D9-E5A1-6B06-7B4301B88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187626-B310-04CE-A620-BA8ED7DB5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Name : </a:t>
            </a:r>
            <a:r>
              <a:rPr lang="en-US" sz="20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P.Sri</a:t>
            </a:r>
            <a:r>
              <a:rPr lang="en-US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Sai Sathvik</a:t>
            </a:r>
          </a:p>
          <a:p>
            <a:pPr>
              <a:buFont typeface="Wingdings" pitchFamily="2" charset="2"/>
              <a:buChar char="q"/>
            </a:pP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Qualification: </a:t>
            </a:r>
            <a:r>
              <a:rPr lang="en-US" sz="2000" b="1" dirty="0" err="1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B.Tech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From GITAM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As we all know that we are living in a Data-Driven world, Any business, big or small is looking for skilled people in the field of Data-Science who can comprehend and deconstruct data. It is the very reason that, I have a natural bonding with Maths and Data.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Experience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: Aspiring to become Data Analyst</a:t>
            </a:r>
            <a:endParaRPr lang="en-US" sz="2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068185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7FC2B7-C3E0-726A-C968-5B53748AB3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problem statement is the clear description of the problem that you are trying to solve based on the client’s insight. This will be the starting point for decision making.</a:t>
            </a:r>
          </a:p>
          <a:p>
            <a:pPr>
              <a:buNone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Key Problem statements: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What are the Companies manufacturing EV Vehicles?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What Criteria should be verified while selecting a vehicle?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How the price will be decided by the company?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E96E965-67E1-80B2-ED36-BA7CD4499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1540" y="804863"/>
            <a:ext cx="8103244" cy="8402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n-US" sz="5400" b="1" cap="all" dirty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</p:txBody>
      </p:sp>
    </p:spTree>
    <p:extLst>
      <p:ext uri="{BB962C8B-B14F-4D97-AF65-F5344CB8AC3E}">
        <p14:creationId xmlns:p14="http://schemas.microsoft.com/office/powerpoint/2010/main" val="38606270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96DF4-F9F7-E84B-A320-A1A12D57F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spc="-150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Objective Of The Project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E92DD-D5C4-EE24-3B5C-5CADF83857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Electric Vehicle price analysis based on several factors.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27186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FB87D-6E72-F483-4B8B-42D95DC1D1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Website scraped:</a:t>
            </a:r>
            <a:r>
              <a:rPr lang="en-IN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auto.hindustantimes.com </a:t>
            </a:r>
            <a:endParaRPr lang="en-US" dirty="0"/>
          </a:p>
          <a:p>
            <a:pPr>
              <a:buNone/>
            </a:pPr>
            <a:r>
              <a:rPr lang="en-US" dirty="0"/>
              <a:t>	 Link : </a:t>
            </a:r>
            <a:r>
              <a:rPr lang="en-US" u="sng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https://auto.hindustantimes.com/new-bikes/electric-bikes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Libraries/Techniques used:</a:t>
            </a:r>
          </a:p>
          <a:p>
            <a:pPr lvl="2">
              <a:buNone/>
            </a:pPr>
            <a:r>
              <a:rPr lang="en-US" dirty="0"/>
              <a:t>     Data Collection     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/>
              <a:t> BeautifulSoup, requests, Regex</a:t>
            </a:r>
          </a:p>
          <a:p>
            <a:pPr lvl="2">
              <a:buNone/>
            </a:pPr>
            <a:r>
              <a:rPr lang="en-US" dirty="0"/>
              <a:t>	 Data Cleaning        </a:t>
            </a:r>
            <a:r>
              <a:rPr lang="en-US" dirty="0">
                <a:sym typeface="Wingdings" pitchFamily="2" charset="2"/>
              </a:rPr>
              <a:t>   Pandas, Numpy.</a:t>
            </a:r>
          </a:p>
          <a:p>
            <a:pPr lvl="2">
              <a:buNone/>
            </a:pPr>
            <a:r>
              <a:rPr lang="en-US" dirty="0"/>
              <a:t>	 Data Visualization   </a:t>
            </a:r>
            <a:r>
              <a:rPr lang="en-US" dirty="0">
                <a:sym typeface="Wingdings" pitchFamily="2" charset="2"/>
              </a:rPr>
              <a:t>   Matplotlib, Seaborn</a:t>
            </a:r>
            <a:endParaRPr lang="en-US" dirty="0"/>
          </a:p>
          <a:p>
            <a:pPr lvl="2"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			</a:t>
            </a:r>
          </a:p>
          <a:p>
            <a:endParaRPr lang="en-IN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D66F2DC-4BBB-D5E1-C09E-65456C15F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0975" y="804863"/>
            <a:ext cx="9604375" cy="104933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 Scraping Details:</a:t>
            </a:r>
          </a:p>
        </p:txBody>
      </p:sp>
    </p:spTree>
    <p:extLst>
      <p:ext uri="{BB962C8B-B14F-4D97-AF65-F5344CB8AC3E}">
        <p14:creationId xmlns:p14="http://schemas.microsoft.com/office/powerpoint/2010/main" val="19591532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FEA38-DB59-1BD0-3EAB-B4B979784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9186" y="1046023"/>
            <a:ext cx="3199933" cy="623751"/>
          </a:xfrm>
        </p:spPr>
        <p:txBody>
          <a:bodyPr/>
          <a:lstStyle/>
          <a:p>
            <a:r>
              <a:rPr lang="en-IN" dirty="0"/>
              <a:t>WEB SCRAPING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EF5E8D-9751-0C89-C4AD-5149690292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34CB04B-C2B0-F61C-397E-A6AF6F72B4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9672" y="1958175"/>
            <a:ext cx="9695181" cy="3630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0463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62D49-DE0B-ACC6-9470-84AB8E0C2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RAW DATA Collected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FD1BDBB-B5D1-8896-F980-81084A481F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1853754"/>
            <a:ext cx="10181179" cy="496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726180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325</TotalTime>
  <Words>853</Words>
  <Application>Microsoft Office PowerPoint</Application>
  <PresentationFormat>Widescreen</PresentationFormat>
  <Paragraphs>94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Bahnschrift Light Condensed</vt:lpstr>
      <vt:lpstr>Calibri</vt:lpstr>
      <vt:lpstr>Gill Sans MT</vt:lpstr>
      <vt:lpstr>Times New Roman</vt:lpstr>
      <vt:lpstr>Wingdings</vt:lpstr>
      <vt:lpstr>Gallery</vt:lpstr>
      <vt:lpstr>Analysis On Electric Vehicles </vt:lpstr>
      <vt:lpstr>Introduction Of This Project</vt:lpstr>
      <vt:lpstr>AGENDA</vt:lpstr>
      <vt:lpstr>About ME</vt:lpstr>
      <vt:lpstr>Problem Statement</vt:lpstr>
      <vt:lpstr>Objective Of The Project</vt:lpstr>
      <vt:lpstr>Web Scraping Details:</vt:lpstr>
      <vt:lpstr>WEB SCRAPING</vt:lpstr>
      <vt:lpstr>RAW DATA Collected</vt:lpstr>
      <vt:lpstr>Summary Of the Data</vt:lpstr>
      <vt:lpstr>PowerPoint Presentation</vt:lpstr>
      <vt:lpstr>Cleaned Data</vt:lpstr>
      <vt:lpstr>Data Manipulation</vt:lpstr>
      <vt:lpstr>DATA Visualization</vt:lpstr>
      <vt:lpstr>PowerPoint Presentation</vt:lpstr>
      <vt:lpstr>PowerPoint Presentation</vt:lpstr>
      <vt:lpstr>PowerPoint Presentation</vt:lpstr>
      <vt:lpstr>PowerPoint Presentation</vt:lpstr>
      <vt:lpstr>CONCLUSIONS: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On Electric Vehicles</dc:title>
  <dc:creator>SRI SAI SATHVIK PANTANGI</dc:creator>
  <cp:lastModifiedBy>SRI SAI SATHVIK PANTANGI</cp:lastModifiedBy>
  <cp:revision>7</cp:revision>
  <dcterms:created xsi:type="dcterms:W3CDTF">2023-09-25T13:04:55Z</dcterms:created>
  <dcterms:modified xsi:type="dcterms:W3CDTF">2023-10-01T09:36:41Z</dcterms:modified>
</cp:coreProperties>
</file>