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9DA9D-43B3-45C9-B07F-6D5A7549F6F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DDC71-05AB-4320-8517-65EBEDEFC0A0}">
      <dgm:prSet/>
      <dgm:spPr/>
      <dgm:t>
        <a:bodyPr/>
        <a:lstStyle/>
        <a:p>
          <a:pPr rtl="0"/>
          <a:r>
            <a:rPr lang="en-US" b="0" i="0" dirty="0"/>
            <a:t>Data Cleaning Steps:</a:t>
          </a:r>
        </a:p>
      </dgm:t>
    </dgm:pt>
    <dgm:pt modelId="{F981F82A-1A08-49D0-BE1F-34543DB55AAE}" type="parTrans" cxnId="{37C4A368-3625-4F0F-8537-CFCDE6B94C35}">
      <dgm:prSet/>
      <dgm:spPr/>
      <dgm:t>
        <a:bodyPr/>
        <a:lstStyle/>
        <a:p>
          <a:endParaRPr lang="en-US"/>
        </a:p>
      </dgm:t>
    </dgm:pt>
    <dgm:pt modelId="{3448A873-5162-45E3-BD6B-5A8EF02F7132}" type="sibTrans" cxnId="{37C4A368-3625-4F0F-8537-CFCDE6B94C35}">
      <dgm:prSet/>
      <dgm:spPr/>
      <dgm:t>
        <a:bodyPr/>
        <a:lstStyle/>
        <a:p>
          <a:endParaRPr lang="en-US"/>
        </a:p>
      </dgm:t>
    </dgm:pt>
    <dgm:pt modelId="{7C7C15FF-6315-48D4-8EA0-172C9442F9D3}" type="pres">
      <dgm:prSet presAssocID="{8B69DA9D-43B3-45C9-B07F-6D5A7549F6F2}" presName="CompostProcess" presStyleCnt="0">
        <dgm:presLayoutVars>
          <dgm:dir/>
          <dgm:resizeHandles val="exact"/>
        </dgm:presLayoutVars>
      </dgm:prSet>
      <dgm:spPr/>
    </dgm:pt>
    <dgm:pt modelId="{176D7B1B-4D21-4788-9DBC-30CBEEF7979D}" type="pres">
      <dgm:prSet presAssocID="{8B69DA9D-43B3-45C9-B07F-6D5A7549F6F2}" presName="arrow" presStyleLbl="bgShp" presStyleIdx="0" presStyleCnt="1"/>
      <dgm:spPr/>
    </dgm:pt>
    <dgm:pt modelId="{D8B74958-4A47-42C6-B009-5FBEC01A0469}" type="pres">
      <dgm:prSet presAssocID="{8B69DA9D-43B3-45C9-B07F-6D5A7549F6F2}" presName="linearProcess" presStyleCnt="0"/>
      <dgm:spPr/>
    </dgm:pt>
    <dgm:pt modelId="{A5E9BE3B-B779-4118-AE45-F27C10A40FAD}" type="pres">
      <dgm:prSet presAssocID="{3E1DDC71-05AB-4320-8517-65EBEDEFC0A0}" presName="textNode" presStyleLbl="node1" presStyleIdx="0" presStyleCnt="1" custScaleX="119069" custScaleY="145262">
        <dgm:presLayoutVars>
          <dgm:bulletEnabled val="1"/>
        </dgm:presLayoutVars>
      </dgm:prSet>
      <dgm:spPr/>
    </dgm:pt>
  </dgm:ptLst>
  <dgm:cxnLst>
    <dgm:cxn modelId="{CA7F3F01-9E41-477F-BA7E-F5525BAC3E6E}" type="presOf" srcId="{8B69DA9D-43B3-45C9-B07F-6D5A7549F6F2}" destId="{7C7C15FF-6315-48D4-8EA0-172C9442F9D3}" srcOrd="0" destOrd="0" presId="urn:microsoft.com/office/officeart/2005/8/layout/hProcess9"/>
    <dgm:cxn modelId="{4EC6991A-08B1-4A33-8F82-F06F75D45B3D}" type="presOf" srcId="{3E1DDC71-05AB-4320-8517-65EBEDEFC0A0}" destId="{A5E9BE3B-B779-4118-AE45-F27C10A40FAD}" srcOrd="0" destOrd="0" presId="urn:microsoft.com/office/officeart/2005/8/layout/hProcess9"/>
    <dgm:cxn modelId="{37C4A368-3625-4F0F-8537-CFCDE6B94C35}" srcId="{8B69DA9D-43B3-45C9-B07F-6D5A7549F6F2}" destId="{3E1DDC71-05AB-4320-8517-65EBEDEFC0A0}" srcOrd="0" destOrd="0" parTransId="{F981F82A-1A08-49D0-BE1F-34543DB55AAE}" sibTransId="{3448A873-5162-45E3-BD6B-5A8EF02F7132}"/>
    <dgm:cxn modelId="{039976B3-0A01-4BDE-9013-6DB9E01451C1}" type="presParOf" srcId="{7C7C15FF-6315-48D4-8EA0-172C9442F9D3}" destId="{176D7B1B-4D21-4788-9DBC-30CBEEF7979D}" srcOrd="0" destOrd="0" presId="urn:microsoft.com/office/officeart/2005/8/layout/hProcess9"/>
    <dgm:cxn modelId="{F99F9B9B-97A4-4EBF-91D8-8DE123070AB5}" type="presParOf" srcId="{7C7C15FF-6315-48D4-8EA0-172C9442F9D3}" destId="{D8B74958-4A47-42C6-B009-5FBEC01A0469}" srcOrd="1" destOrd="0" presId="urn:microsoft.com/office/officeart/2005/8/layout/hProcess9"/>
    <dgm:cxn modelId="{62AADBC9-44F6-46BE-89BA-3A01552E3034}" type="presParOf" srcId="{D8B74958-4A47-42C6-B009-5FBEC01A0469}" destId="{A5E9BE3B-B779-4118-AE45-F27C10A40FAD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0CFFB2-4AA2-4862-AE60-218CA4B9766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2C429C-6CF6-4DA0-ADA9-B51BF1538F83}">
      <dgm:prSet/>
      <dgm:spPr/>
      <dgm:t>
        <a:bodyPr/>
        <a:lstStyle/>
        <a:p>
          <a:pPr rtl="0"/>
          <a:r>
            <a:rPr lang="en-US" b="0" i="0" dirty="0"/>
            <a:t>Cleaned Data:</a:t>
          </a:r>
        </a:p>
      </dgm:t>
    </dgm:pt>
    <dgm:pt modelId="{21702A9A-3D30-49DD-9CE3-3A0AC6660418}" type="parTrans" cxnId="{9B08DD01-5800-439D-9DD9-E7BBECABC5C7}">
      <dgm:prSet/>
      <dgm:spPr/>
      <dgm:t>
        <a:bodyPr/>
        <a:lstStyle/>
        <a:p>
          <a:endParaRPr lang="en-US"/>
        </a:p>
      </dgm:t>
    </dgm:pt>
    <dgm:pt modelId="{25F6D9E0-477C-4CC7-970B-A2F6FFF1119A}" type="sibTrans" cxnId="{9B08DD01-5800-439D-9DD9-E7BBECABC5C7}">
      <dgm:prSet/>
      <dgm:spPr/>
      <dgm:t>
        <a:bodyPr/>
        <a:lstStyle/>
        <a:p>
          <a:endParaRPr lang="en-US"/>
        </a:p>
      </dgm:t>
    </dgm:pt>
    <dgm:pt modelId="{8A46739C-275F-4D73-A46C-C3C0605EED6C}" type="pres">
      <dgm:prSet presAssocID="{7C0CFFB2-4AA2-4862-AE60-218CA4B976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2EDE81-EDA9-41E1-B02A-986A8F7038E2}" type="pres">
      <dgm:prSet presAssocID="{D82C429C-6CF6-4DA0-ADA9-B51BF1538F83}" presName="hierRoot1" presStyleCnt="0">
        <dgm:presLayoutVars>
          <dgm:hierBranch val="init"/>
        </dgm:presLayoutVars>
      </dgm:prSet>
      <dgm:spPr/>
    </dgm:pt>
    <dgm:pt modelId="{6C71F71E-D210-4934-BAED-95899F46ABFD}" type="pres">
      <dgm:prSet presAssocID="{D82C429C-6CF6-4DA0-ADA9-B51BF1538F83}" presName="rootComposite1" presStyleCnt="0"/>
      <dgm:spPr/>
    </dgm:pt>
    <dgm:pt modelId="{892DF3C5-B541-483F-A770-53CF3E4C4DC6}" type="pres">
      <dgm:prSet presAssocID="{D82C429C-6CF6-4DA0-ADA9-B51BF1538F83}" presName="rootText1" presStyleLbl="node0" presStyleIdx="0" presStyleCnt="1" custScaleX="177149" custLinFactNeighborX="-3203" custLinFactNeighborY="2109">
        <dgm:presLayoutVars>
          <dgm:chPref val="3"/>
        </dgm:presLayoutVars>
      </dgm:prSet>
      <dgm:spPr/>
    </dgm:pt>
    <dgm:pt modelId="{38744B93-43C5-4DA8-9DB2-99193377B0CB}" type="pres">
      <dgm:prSet presAssocID="{D82C429C-6CF6-4DA0-ADA9-B51BF1538F83}" presName="rootConnector1" presStyleLbl="node1" presStyleIdx="0" presStyleCnt="0"/>
      <dgm:spPr/>
    </dgm:pt>
    <dgm:pt modelId="{EAD709C2-0E8F-4B66-B448-935E03EB28BA}" type="pres">
      <dgm:prSet presAssocID="{D82C429C-6CF6-4DA0-ADA9-B51BF1538F83}" presName="hierChild2" presStyleCnt="0"/>
      <dgm:spPr/>
    </dgm:pt>
    <dgm:pt modelId="{58313112-C869-494C-9CA1-099E3A84B6F5}" type="pres">
      <dgm:prSet presAssocID="{D82C429C-6CF6-4DA0-ADA9-B51BF1538F83}" presName="hierChild3" presStyleCnt="0"/>
      <dgm:spPr/>
    </dgm:pt>
  </dgm:ptLst>
  <dgm:cxnLst>
    <dgm:cxn modelId="{9B08DD01-5800-439D-9DD9-E7BBECABC5C7}" srcId="{7C0CFFB2-4AA2-4862-AE60-218CA4B97669}" destId="{D82C429C-6CF6-4DA0-ADA9-B51BF1538F83}" srcOrd="0" destOrd="0" parTransId="{21702A9A-3D30-49DD-9CE3-3A0AC6660418}" sibTransId="{25F6D9E0-477C-4CC7-970B-A2F6FFF1119A}"/>
    <dgm:cxn modelId="{B27F880F-22D8-48BC-AAA0-95A9A5F0AF75}" type="presOf" srcId="{D82C429C-6CF6-4DA0-ADA9-B51BF1538F83}" destId="{38744B93-43C5-4DA8-9DB2-99193377B0CB}" srcOrd="1" destOrd="0" presId="urn:microsoft.com/office/officeart/2005/8/layout/orgChart1"/>
    <dgm:cxn modelId="{6E09A184-3F71-44EF-9D97-123A32677695}" type="presOf" srcId="{D82C429C-6CF6-4DA0-ADA9-B51BF1538F83}" destId="{892DF3C5-B541-483F-A770-53CF3E4C4DC6}" srcOrd="0" destOrd="0" presId="urn:microsoft.com/office/officeart/2005/8/layout/orgChart1"/>
    <dgm:cxn modelId="{05D842F4-8399-4EA2-B68E-E3D094AEF480}" type="presOf" srcId="{7C0CFFB2-4AA2-4862-AE60-218CA4B97669}" destId="{8A46739C-275F-4D73-A46C-C3C0605EED6C}" srcOrd="0" destOrd="0" presId="urn:microsoft.com/office/officeart/2005/8/layout/orgChart1"/>
    <dgm:cxn modelId="{CD9D91EB-7CBD-4293-BE22-4474F7908101}" type="presParOf" srcId="{8A46739C-275F-4D73-A46C-C3C0605EED6C}" destId="{E02EDE81-EDA9-41E1-B02A-986A8F7038E2}" srcOrd="0" destOrd="0" presId="urn:microsoft.com/office/officeart/2005/8/layout/orgChart1"/>
    <dgm:cxn modelId="{EC4056F1-B714-4CCF-931E-19E082B747DC}" type="presParOf" srcId="{E02EDE81-EDA9-41E1-B02A-986A8F7038E2}" destId="{6C71F71E-D210-4934-BAED-95899F46ABFD}" srcOrd="0" destOrd="0" presId="urn:microsoft.com/office/officeart/2005/8/layout/orgChart1"/>
    <dgm:cxn modelId="{B0FF452E-40B1-407C-AEEC-832B9E713171}" type="presParOf" srcId="{6C71F71E-D210-4934-BAED-95899F46ABFD}" destId="{892DF3C5-B541-483F-A770-53CF3E4C4DC6}" srcOrd="0" destOrd="0" presId="urn:microsoft.com/office/officeart/2005/8/layout/orgChart1"/>
    <dgm:cxn modelId="{A792FE64-8285-4322-9F39-A9B0BCB15EA2}" type="presParOf" srcId="{6C71F71E-D210-4934-BAED-95899F46ABFD}" destId="{38744B93-43C5-4DA8-9DB2-99193377B0CB}" srcOrd="1" destOrd="0" presId="urn:microsoft.com/office/officeart/2005/8/layout/orgChart1"/>
    <dgm:cxn modelId="{42270085-01D0-4C54-AD5C-47E0A8D8F10A}" type="presParOf" srcId="{E02EDE81-EDA9-41E1-B02A-986A8F7038E2}" destId="{EAD709C2-0E8F-4B66-B448-935E03EB28BA}" srcOrd="1" destOrd="0" presId="urn:microsoft.com/office/officeart/2005/8/layout/orgChart1"/>
    <dgm:cxn modelId="{91874D80-0417-4010-A18C-35C0C48EA442}" type="presParOf" srcId="{E02EDE81-EDA9-41E1-B02A-986A8F7038E2}" destId="{58313112-C869-494C-9CA1-099E3A84B6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7B1B-4D21-4788-9DBC-30CBEEF7979D}">
      <dsp:nvSpPr>
        <dsp:cNvPr id="0" name=""/>
        <dsp:cNvSpPr/>
      </dsp:nvSpPr>
      <dsp:spPr>
        <a:xfrm>
          <a:off x="788669" y="0"/>
          <a:ext cx="8938260" cy="1325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9BE3B-B779-4118-AE45-F27C10A40FAD}">
      <dsp:nvSpPr>
        <dsp:cNvPr id="0" name=""/>
        <dsp:cNvSpPr/>
      </dsp:nvSpPr>
      <dsp:spPr>
        <a:xfrm>
          <a:off x="2968837" y="277673"/>
          <a:ext cx="4577924" cy="770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Data Cleaning Steps:</a:t>
          </a:r>
        </a:p>
      </dsp:txBody>
      <dsp:txXfrm>
        <a:off x="3006436" y="315272"/>
        <a:ext cx="4502726" cy="695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DF3C5-B541-483F-A770-53CF3E4C4DC6}">
      <dsp:nvSpPr>
        <dsp:cNvPr id="0" name=""/>
        <dsp:cNvSpPr/>
      </dsp:nvSpPr>
      <dsp:spPr>
        <a:xfrm>
          <a:off x="2033399" y="89"/>
          <a:ext cx="3357110" cy="947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Cleaned Data:</a:t>
          </a:r>
        </a:p>
      </dsp:txBody>
      <dsp:txXfrm>
        <a:off x="2033399" y="89"/>
        <a:ext cx="3357110" cy="947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8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1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2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9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1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7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2BDCFA-F122-4AA7-BAF2-BC45F088EE16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C12945-C0A4-4464-9738-6672E3905A2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1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2326-5E5D-4885-A267-ADEE295C3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887" y="661441"/>
            <a:ext cx="10829676" cy="1740939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 MAKAAN APARTMENT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0EEEA-DD01-3A09-37E4-EBEACD43B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5609" y="4916796"/>
            <a:ext cx="3726391" cy="9989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SRI Sai SATHVIK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7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39A6-F518-2F63-B74B-818E869F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Summary Of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031D-16C5-D41D-DCF1-E7E0AE81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Data-Collected is a raw data from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MagicBricks.com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which contains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Null-Values(NaN’s)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Empty spaces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Corrupted 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total number of rows obtained are  and columns are 8.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Initially the Data will be of dtype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object, we need to clean the data and convert them into their respective dtypes.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Column Variables are: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1. City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2.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Location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3.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Seller_Name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4. Seller_Type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5. BHK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6.Price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7.Area_Sqft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8.Price_per_sqft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9. Construction Status 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06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36C1-C988-2007-034D-294AE33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Data Cleaning Involves the following steps:</a:t>
            </a:r>
          </a:p>
          <a:p>
            <a:pPr>
              <a:buFont typeface="Wingdings" pitchFamily="2" charset="2"/>
              <a:buChar char="v"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Step 1: Check for Duplicates: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	Find the Duplicates and drop them, keep preference as first.</a:t>
            </a:r>
          </a:p>
          <a:p>
            <a:pPr>
              <a:buFont typeface="Wingdings" pitchFamily="2" charset="2"/>
              <a:buChar char="v"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Step 2: Identify the Corrupted Data: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	Remove the Corrupted values, symbols or text etc..,</a:t>
            </a:r>
          </a:p>
          <a:p>
            <a:pPr>
              <a:buFont typeface="Wingdings" pitchFamily="2" charset="2"/>
              <a:buChar char="v"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Step 3 : Handling missing values: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	Identify missing values using `isna()` or `isnull()`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	View the missing values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	Replace the missing values after changing the dtypes of the columns with respective Statistical Measures i.e.,, Mean(), Median(), Mode().</a:t>
            </a:r>
          </a:p>
          <a:p>
            <a:pPr>
              <a:buFont typeface="Wingdings" pitchFamily="2" charset="2"/>
              <a:buChar char="v"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Step 4 : Handling Outliers: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	Find the skewness for each column and based on the value move forward.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	Identify the Outliers using IQR method or Z-score method and view them.</a:t>
            </a:r>
          </a:p>
          <a:p>
            <a:pPr>
              <a:buNone/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pPr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IN" sz="1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523A5B-C4E5-18DA-21AD-A9D4D4528777}"/>
              </a:ext>
            </a:extLst>
          </p:cNvPr>
          <p:cNvGraphicFramePr/>
          <p:nvPr/>
        </p:nvGraphicFramePr>
        <p:xfrm>
          <a:off x="829146" y="147841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11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DD177-2504-70E7-8D97-5047BC6D5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557" y="1793449"/>
            <a:ext cx="10476542" cy="4110587"/>
          </a:xfr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40D08A-EA02-4998-DB70-F9467663B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189502"/>
              </p:ext>
            </p:extLst>
          </p:nvPr>
        </p:nvGraphicFramePr>
        <p:xfrm>
          <a:off x="2208424" y="646964"/>
          <a:ext cx="7545308" cy="94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224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3A29-66AA-503B-8360-5A2EA62A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Manipulation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96C0-C4E4-50BB-615A-233E0741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Manipulation contains the following steps: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 Casting of Data Frame columns to the respective dtypes.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Filtering the Dataset according to the need for better understanding.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Frame operations like `Column Renaming`, `Dropping rows and columns`, `Resetting index` etc..,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Sorting the data in a data frame.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Applying string operations, Array operations , list operations etc.., on the data.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61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5FB7-99E7-B11A-F7C3-0B51B92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/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721D-34BD-A9BE-CE5F-8364618F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88703" cy="4197257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analysis of single variable at a time with the aim of analyzing the distribution of the variable in the data often equated with descriptive analysis.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88E29-EB94-77AB-88A9-E6E0FBAD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95" y="2421150"/>
            <a:ext cx="4854885" cy="3933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CC6FD8-82DF-DB5C-4AAA-4E015F3609D4}"/>
              </a:ext>
            </a:extLst>
          </p:cNvPr>
          <p:cNvSpPr/>
          <p:nvPr/>
        </p:nvSpPr>
        <p:spPr>
          <a:xfrm>
            <a:off x="6126480" y="2824647"/>
            <a:ext cx="5859574" cy="2793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slice in the following pie chart represents the percentage of overall properties available in top 5  area’s in my dataset, It is observed that Kumbakonam is having more no of properties and Second highest is Diwancheruvu under Rajahmundry .</a:t>
            </a:r>
          </a:p>
        </p:txBody>
      </p:sp>
    </p:spTree>
    <p:extLst>
      <p:ext uri="{BB962C8B-B14F-4D97-AF65-F5344CB8AC3E}">
        <p14:creationId xmlns:p14="http://schemas.microsoft.com/office/powerpoint/2010/main" val="326743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E8BB8-4A6C-920E-EA38-06B33AAA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566" y="1834876"/>
            <a:ext cx="10211315" cy="358614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D38B6D-A4EC-03BF-D784-064C5C028656}"/>
              </a:ext>
            </a:extLst>
          </p:cNvPr>
          <p:cNvSpPr/>
          <p:nvPr/>
        </p:nvSpPr>
        <p:spPr>
          <a:xfrm>
            <a:off x="1451579" y="5526157"/>
            <a:ext cx="9636551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Observation:</a:t>
            </a:r>
          </a:p>
          <a:p>
            <a:pPr algn="just"/>
            <a:r>
              <a:rPr lang="en-US" dirty="0"/>
              <a:t>From the above histogram it is observed that up to 75% of the apartments are lie between the Carpet Area 500 – 2500 Sqft.</a:t>
            </a:r>
          </a:p>
        </p:txBody>
      </p:sp>
    </p:spTree>
    <p:extLst>
      <p:ext uri="{BB962C8B-B14F-4D97-AF65-F5344CB8AC3E}">
        <p14:creationId xmlns:p14="http://schemas.microsoft.com/office/powerpoint/2010/main" val="35742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B25C69-DA2A-C150-94F6-1954D92B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16" y="1800737"/>
            <a:ext cx="10368501" cy="351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9FE1C1-E993-19F3-F13B-E9B8EE2DABB5}"/>
              </a:ext>
            </a:extLst>
          </p:cNvPr>
          <p:cNvSpPr/>
          <p:nvPr/>
        </p:nvSpPr>
        <p:spPr>
          <a:xfrm>
            <a:off x="1451579" y="5526157"/>
            <a:ext cx="9636551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Observation:</a:t>
            </a:r>
          </a:p>
          <a:p>
            <a:pPr algn="just"/>
            <a:r>
              <a:rPr lang="en-US" dirty="0"/>
              <a:t>1. From the above histogram it is observed that up to majority of the apartments are getting sold under Ready to move  construction status</a:t>
            </a:r>
          </a:p>
        </p:txBody>
      </p:sp>
    </p:spTree>
    <p:extLst>
      <p:ext uri="{BB962C8B-B14F-4D97-AF65-F5344CB8AC3E}">
        <p14:creationId xmlns:p14="http://schemas.microsoft.com/office/powerpoint/2010/main" val="395864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CA54-3250-D1C8-11C0-E51AD61A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Bivariae</a:t>
            </a:r>
            <a:r>
              <a:rPr lang="en-US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8A4B1-628A-1B6D-9770-B57BB7C0A58D}"/>
              </a:ext>
            </a:extLst>
          </p:cNvPr>
          <p:cNvSpPr/>
          <p:nvPr/>
        </p:nvSpPr>
        <p:spPr>
          <a:xfrm>
            <a:off x="1451579" y="5236519"/>
            <a:ext cx="9636551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Observation:</a:t>
            </a:r>
          </a:p>
          <a:p>
            <a:pPr marL="342900" indent="-342900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The bar plot will enlighten us regarding the price analysis based on locations, As said it is observed that Saliwada under Jabalpur is having highest price for apartments </a:t>
            </a:r>
          </a:p>
          <a:p>
            <a:pPr marL="342900" indent="-342900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Katpadi under Vellore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having least price for apartments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1BB181-7D83-A8B5-9DE8-8BD5830B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23" y="1928650"/>
            <a:ext cx="9579198" cy="319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934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EBC0789D-A47F-6180-68DC-40E0C6EE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36" y="1693628"/>
            <a:ext cx="10510408" cy="37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CC32CC-7751-8E4F-24B7-E1BC7880EA40}"/>
              </a:ext>
            </a:extLst>
          </p:cNvPr>
          <p:cNvSpPr/>
          <p:nvPr/>
        </p:nvSpPr>
        <p:spPr>
          <a:xfrm>
            <a:off x="1451579" y="5236519"/>
            <a:ext cx="9636551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Observation:</a:t>
            </a:r>
          </a:p>
          <a:p>
            <a:pPr marL="342900" indent="-342900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The bar plot will enlighten us regarding the price analysis based on Cities, As said it is observed that Hyderabad is having highest price for apartments </a:t>
            </a:r>
          </a:p>
          <a:p>
            <a:pPr marL="342900" indent="-342900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Thanj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avur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having least price for apartments</a:t>
            </a:r>
          </a:p>
        </p:txBody>
      </p:sp>
    </p:spTree>
    <p:extLst>
      <p:ext uri="{BB962C8B-B14F-4D97-AF65-F5344CB8AC3E}">
        <p14:creationId xmlns:p14="http://schemas.microsoft.com/office/powerpoint/2010/main" val="257239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73A416F-E1A3-D21B-A621-7A5DA97B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" y="1768877"/>
            <a:ext cx="10909190" cy="353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067E42-31DD-B756-4497-585FF6FF58C5}"/>
              </a:ext>
            </a:extLst>
          </p:cNvPr>
          <p:cNvSpPr/>
          <p:nvPr/>
        </p:nvSpPr>
        <p:spPr>
          <a:xfrm>
            <a:off x="1451579" y="5236519"/>
            <a:ext cx="9636551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Observation:</a:t>
            </a:r>
          </a:p>
          <a:p>
            <a:pPr marL="342900" indent="-342900"/>
            <a:r>
              <a:rPr lang="en-US" dirty="0"/>
              <a:t>From the above histogram it is observed that up to 80% of the apartments are lie between the Carpet Area 1000 – 5000 Sqft  are having per sqft price between 2500 – 15000 per sqft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5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81F-0234-92CA-BE1C-5B1DC0F8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INTRODUCTION TO THE WEBSITE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40AB-B503-204A-1F3C-EF0120320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96896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Makaan.com is a Real-estate website with services included Buy, Rent, Sell properties.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website provides home loans and property services is a full stack service provider for all real estate needs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website provides Makaan membership which includes exclusive privileges, it is user friendly and easy to understand and go through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279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B80F26F-A0A8-BAB2-C05D-DDC983194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35" y="1781092"/>
            <a:ext cx="6466632" cy="460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45591B-9592-3B8C-1177-F05817972945}"/>
              </a:ext>
            </a:extLst>
          </p:cNvPr>
          <p:cNvSpPr/>
          <p:nvPr/>
        </p:nvSpPr>
        <p:spPr>
          <a:xfrm>
            <a:off x="7712765" y="1876509"/>
            <a:ext cx="3375365" cy="4158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Observation:</a:t>
            </a:r>
          </a:p>
          <a:p>
            <a:pPr marL="342900" indent="-342900">
              <a:buAutoNum type="arabicPeriod"/>
            </a:pPr>
            <a:r>
              <a:rPr lang="en-US" sz="1800" dirty="0"/>
              <a:t>BHK Vs Area_Sqft is having positive correlation as you can see in the heat map</a:t>
            </a:r>
          </a:p>
          <a:p>
            <a:pPr marL="342900" indent="-342900"/>
            <a:r>
              <a:rPr lang="en-US" sz="1800" dirty="0"/>
              <a:t>	as BHK increases the carpet area also increasing.</a:t>
            </a:r>
          </a:p>
          <a:p>
            <a:pPr marL="342900" indent="-342900"/>
            <a:r>
              <a:rPr lang="en-US" sz="1800" dirty="0"/>
              <a:t>2. Price_Per</a:t>
            </a:r>
            <a:r>
              <a:rPr lang="en-US" dirty="0"/>
              <a:t>_</a:t>
            </a:r>
            <a:r>
              <a:rPr lang="en-US" sz="1800" dirty="0"/>
              <a:t>Sqft rupees vs. price  is also having little bit of positive correlation.</a:t>
            </a:r>
          </a:p>
          <a:p>
            <a:pPr marL="342900" indent="-342900"/>
            <a:r>
              <a:rPr lang="en-US" sz="1800" dirty="0"/>
              <a:t>3. Price_Per_Sqft rupees vs. Area_Sqft having high negative correlation.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57078-4141-5F69-9F78-B5CF957F0146}"/>
              </a:ext>
            </a:extLst>
          </p:cNvPr>
          <p:cNvSpPr txBox="1"/>
          <p:nvPr/>
        </p:nvSpPr>
        <p:spPr>
          <a:xfrm>
            <a:off x="1077403" y="1011651"/>
            <a:ext cx="91559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48810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78AA-902D-152C-F8D7-5406195C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A9CE-76E7-EB2F-5966-1AABD358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EDA and Data Visualization the following conclusions are drawn: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1. Kumbakonam having more no of Flats/Apartments 24.00% of the overall dataset.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2. From the above analysis Hyderabad city is having highest price range for 	   	    	  		Flats/Apartments and Lowest in Thanjavur city.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3. It is concluded that up to 70% of the Flats/Apartments are off 2BHK and in the price range of 0 to 2 		crore.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4. Up to 80% of the Flats/Apartments are having a carpet area range of 1000 – 5000 Sqft having 2500-15000 price per sqft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5. Based on the EDA ,Data visualizations and conclusions that are drawn I believe it is clear 			that my client can comfortably find the Flat/Apartment of his financial factors.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687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A541-F42F-357F-219A-B0E2A9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C0000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br>
              <a:rPr lang="en-IN" sz="4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endParaRPr lang="en-IN" dirty="0"/>
          </a:p>
        </p:txBody>
      </p:sp>
      <p:pic>
        <p:nvPicPr>
          <p:cNvPr id="4" name="Google Shape;116;p5">
            <a:extLst>
              <a:ext uri="{FF2B5EF4-FFF2-40B4-BE49-F238E27FC236}">
                <a16:creationId xmlns:a16="http://schemas.microsoft.com/office/drawing/2014/main" id="{B5E6BE82-C3CF-0188-433A-D37DF7E0E33B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6241" y="2468300"/>
            <a:ext cx="4465643" cy="2834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79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6C05-E51E-2849-1016-750FA55A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AGENDA: Flow of the ppt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2BF8-87D8-20CF-1076-FFCAB5B9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57501"/>
          </a:xfrm>
        </p:spPr>
        <p:txBody>
          <a:bodyPr>
            <a:normAutofit fontScale="32500" lnSpcReduction="20000"/>
          </a:bodyPr>
          <a:lstStyle/>
          <a:p>
            <a:pPr marL="228600" lvl="0" indent="-228600">
              <a:spcBef>
                <a:spcPts val="0"/>
              </a:spcBef>
              <a:buSzPct val="100000"/>
            </a:pPr>
            <a:r>
              <a:rPr lang="en-US" sz="3100" b="1" dirty="0">
                <a:latin typeface="Times New Roman" panose="02020603050405020304" pitchFamily="18" charset="0"/>
                <a:cs typeface="Times New Roman" pitchFamily="18" charset="0"/>
              </a:rPr>
              <a:t>Problem Statement</a:t>
            </a:r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3100" b="1" dirty="0">
                <a:latin typeface="Times New Roman" panose="02020603050405020304" pitchFamily="18" charset="0"/>
                <a:cs typeface="Times New Roman" pitchFamily="18" charset="0"/>
              </a:rPr>
              <a:t>Objective of the Project</a:t>
            </a:r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3100" b="1" dirty="0">
                <a:latin typeface="Times New Roman" panose="02020603050405020304" pitchFamily="18" charset="0"/>
                <a:cs typeface="Times New Roman" pitchFamily="18" charset="0"/>
              </a:rPr>
              <a:t>Web Scraping – Details (Websites, Processor you followed)</a:t>
            </a:r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3100" b="1" dirty="0">
                <a:latin typeface="Times New Roman" panose="02020603050405020304" pitchFamily="18" charset="0"/>
                <a:cs typeface="Times New Roman" pitchFamily="18" charset="0"/>
              </a:rPr>
              <a:t>Summary of the Data</a:t>
            </a:r>
          </a:p>
          <a:p>
            <a:pPr marL="228600" lvl="0" indent="-228600">
              <a:buClr>
                <a:srgbClr val="FF0000"/>
              </a:buClr>
              <a:buSzPct val="100000"/>
            </a:pPr>
            <a:r>
              <a:rPr lang="en-US" sz="31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Exploratory Data Analysis: </a:t>
            </a:r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3100" b="1" i="1" dirty="0">
                <a:latin typeface="Times New Roman" panose="02020603050405020304" pitchFamily="18" charset="0"/>
                <a:cs typeface="Times New Roman" pitchFamily="18" charset="0"/>
              </a:rPr>
              <a:t>Data Cleaning Steps </a:t>
            </a:r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3100" b="1" i="1" dirty="0">
                <a:latin typeface="Times New Roman" panose="02020603050405020304" pitchFamily="18" charset="0"/>
                <a:cs typeface="Times New Roman" pitchFamily="18" charset="0"/>
              </a:rPr>
              <a:t>Data Manipulation Steps</a:t>
            </a:r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3100" b="1" i="1" dirty="0">
                <a:latin typeface="Times New Roman" panose="02020603050405020304" pitchFamily="18" charset="0"/>
                <a:cs typeface="Times New Roman" pitchFamily="18" charset="0"/>
              </a:rPr>
              <a:t>Univariate Analysis  Steps</a:t>
            </a:r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3100" b="1" i="1" dirty="0">
                <a:latin typeface="Times New Roman" pitchFamily="18" charset="0"/>
                <a:cs typeface="Times New Roman" pitchFamily="18" charset="0"/>
              </a:rPr>
              <a:t>Bivariate Analysis  Steps</a:t>
            </a: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3100" b="1" i="1" dirty="0">
                <a:latin typeface="Times New Roman" pitchFamily="18" charset="0"/>
                <a:cs typeface="Times New Roman" pitchFamily="18" charset="0"/>
              </a:rPr>
              <a:t>Multivariate analysis</a:t>
            </a:r>
            <a:endParaRPr lang="en-US" sz="3100" b="1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Key Business Question </a:t>
            </a:r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3100" b="1" dirty="0">
                <a:latin typeface="Times New Roman" panose="02020603050405020304" pitchFamily="18" charset="0"/>
                <a:cs typeface="Times New Roman" pitchFamily="18" charset="0"/>
              </a:rPr>
              <a:t>Conclusion (Key finding overall)</a:t>
            </a:r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3100" b="1" dirty="0">
                <a:latin typeface="Times New Roman" panose="02020603050405020304" pitchFamily="18" charset="0"/>
                <a:cs typeface="Times New Roman" pitchFamily="18" charset="0"/>
              </a:rPr>
              <a:t>Q&amp;A Slide</a:t>
            </a:r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3100" b="1" dirty="0">
                <a:latin typeface="Times New Roman" panose="02020603050405020304" pitchFamily="18" charset="0"/>
                <a:cs typeface="Times New Roman" pitchFamily="18" charset="0"/>
              </a:rPr>
              <a:t>Your Experience/Challenges working on Web Scraping – Data Analysis Project</a:t>
            </a:r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31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13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4D1D-EBA8-EA84-284C-6992607E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18F5-274C-3F0A-518F-1CE5FEEE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: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 Sri Sai Sathvik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Qualification: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B.Tech From GITAM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we all know that we are living in a Data-Driven world, Any business, big or small is looking for skilled people in the field of Data-Science who can comprehend and deconstruct data. It is the very reason that, I have a natural bonding with Maths and Data.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Aspiring to become Data Analyst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5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AA6A-331C-9DFB-8449-1EFF9945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21396"/>
          </a:xfrm>
        </p:spPr>
        <p:txBody>
          <a:bodyPr>
            <a:normAutofit/>
          </a:bodyPr>
          <a:lstStyle/>
          <a:p>
            <a:r>
              <a:rPr lang="en-US" sz="2000" dirty="0"/>
              <a:t>A problem statement is the clear description of the problem that you are trying to solve based on the client’s insight. This will be the starting point for decision making.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Key Problem statements: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are the Locations having most no of properties?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are the factors that is affecting the price of the property?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Why do we need to look at the Area_Sqft as in client’s best interest?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How to identify the number of apartments based on Area_Sqft and price, also on the City that the client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0F60B-5361-F8B6-C654-2C79D7413730}"/>
              </a:ext>
            </a:extLst>
          </p:cNvPr>
          <p:cNvSpPr/>
          <p:nvPr/>
        </p:nvSpPr>
        <p:spPr>
          <a:xfrm>
            <a:off x="1897317" y="613434"/>
            <a:ext cx="807144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99916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4E84-1188-6D96-C9D4-2EF35EA5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-15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Objective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6C10-9C4F-A1BA-70C4-E8642F9B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Flats/Apartments Price Analysis based on several factors over Cities and Locations.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99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2A6B-BB5F-704C-B83C-DB7781EC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Scraping Details: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8083-816A-11BA-3FFC-9C858CD4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 Website scraped: Makaan.com</a:t>
            </a:r>
          </a:p>
          <a:p>
            <a:pPr>
              <a:buNone/>
            </a:pPr>
            <a:r>
              <a:rPr lang="en-US" dirty="0"/>
              <a:t>	 Link :</a:t>
            </a:r>
            <a:r>
              <a:rPr lang="en-US" u="sng" dirty="0">
                <a:solidFill>
                  <a:srgbClr val="00B0F0"/>
                </a:solidFill>
              </a:rPr>
              <a:t>https://www.makaan.com/hyderabad-residential-property/buy-property-in-hyderabad-city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Libraries/Techniques used:</a:t>
            </a:r>
          </a:p>
          <a:p>
            <a:pPr lvl="2">
              <a:buNone/>
            </a:pPr>
            <a:r>
              <a:rPr lang="en-US" dirty="0"/>
              <a:t>      Data Collection   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BeautifulSoup, requests, RegX.</a:t>
            </a:r>
          </a:p>
          <a:p>
            <a:pPr lvl="2">
              <a:buNone/>
            </a:pPr>
            <a:r>
              <a:rPr lang="en-US" dirty="0"/>
              <a:t>	 Data Cleaning        </a:t>
            </a:r>
            <a:r>
              <a:rPr lang="en-US" dirty="0">
                <a:sym typeface="Wingdings" pitchFamily="2" charset="2"/>
              </a:rPr>
              <a:t>   Pandas, Numpy.</a:t>
            </a:r>
          </a:p>
          <a:p>
            <a:pPr lvl="2">
              <a:buNone/>
            </a:pPr>
            <a:r>
              <a:rPr lang="en-US" dirty="0"/>
              <a:t>	 Data Visualization </a:t>
            </a:r>
            <a:r>
              <a:rPr lang="en-US" dirty="0">
                <a:sym typeface="Wingdings" pitchFamily="2" charset="2"/>
              </a:rPr>
              <a:t> Matplotlib, Seaborn.</a:t>
            </a:r>
            <a:endParaRPr lang="en-US" dirty="0"/>
          </a:p>
          <a:p>
            <a:pPr lvl="2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61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A641-B1AE-D593-0B21-8C543422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WEBSCRAPPING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8679E-919F-2A13-5740-F281CB489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6"/>
          <a:stretch/>
        </p:blipFill>
        <p:spPr>
          <a:xfrm>
            <a:off x="1152939" y="1747299"/>
            <a:ext cx="10058400" cy="42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0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F13A-91B5-AC07-CAA6-1327AC7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Raw Data Collected: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F20E4-90C6-5756-66C5-819BA2D9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04" y="1824825"/>
            <a:ext cx="10266685" cy="417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58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</TotalTime>
  <Words>1242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Times New Roman</vt:lpstr>
      <vt:lpstr>Wingdings</vt:lpstr>
      <vt:lpstr>Retrospect</vt:lpstr>
      <vt:lpstr>PROJECT ON MAKAAN APARTMENT PRICE ANALYSIS</vt:lpstr>
      <vt:lpstr>INTRODUCTION TO THE WEBSITE</vt:lpstr>
      <vt:lpstr>AGENDA: Flow of the ppt</vt:lpstr>
      <vt:lpstr>ABOUT ME</vt:lpstr>
      <vt:lpstr>PowerPoint Presentation</vt:lpstr>
      <vt:lpstr>Objective Of The Project</vt:lpstr>
      <vt:lpstr>Web Scraping Details:</vt:lpstr>
      <vt:lpstr>WEBSCRAPPING</vt:lpstr>
      <vt:lpstr>Raw Data Collected:</vt:lpstr>
      <vt:lpstr>Summary Of The Data</vt:lpstr>
      <vt:lpstr>PowerPoint Presentation</vt:lpstr>
      <vt:lpstr>PowerPoint Presentation</vt:lpstr>
      <vt:lpstr>Data Manipulation</vt:lpstr>
      <vt:lpstr>Univariate Analysis</vt:lpstr>
      <vt:lpstr>PowerPoint Presentation</vt:lpstr>
      <vt:lpstr>PowerPoint Presentation</vt:lpstr>
      <vt:lpstr>Bivariae Analysis</vt:lpstr>
      <vt:lpstr>PowerPoint Presentation</vt:lpstr>
      <vt:lpstr>PowerPoint Presentation</vt:lpstr>
      <vt:lpstr>PowerPoint Presentation</vt:lpstr>
      <vt:lpstr>CONCLUSIONS: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MAKAAN APARTMENT PRICE ANALYSIS</dc:title>
  <dc:creator>SRI SAI SATHVIK PANTANGI</dc:creator>
  <cp:lastModifiedBy>SRI SAI SATHVIK PANTANGI</cp:lastModifiedBy>
  <cp:revision>4</cp:revision>
  <dcterms:created xsi:type="dcterms:W3CDTF">2023-10-01T06:17:51Z</dcterms:created>
  <dcterms:modified xsi:type="dcterms:W3CDTF">2023-10-01T13:36:02Z</dcterms:modified>
</cp:coreProperties>
</file>