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3B738A-AC47-4D32-A662-6C0105B7C613}" v="13" dt="2023-04-19T03:51:55.2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6" d="100"/>
          <a:sy n="96" d="100"/>
        </p:scale>
        <p:origin x="1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F7DA5A2-0B5F-4E73-B078-CB062C644C28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351C2EAE-2F0B-42DC-B4C7-84C29A9A9931}">
      <dgm:prSet/>
      <dgm:spPr/>
      <dgm:t>
        <a:bodyPr/>
        <a:lstStyle/>
        <a:p>
          <a:r>
            <a:rPr lang="en-IN" dirty="0"/>
            <a:t>Read the images using PIL python package.</a:t>
          </a:r>
        </a:p>
      </dgm:t>
    </dgm:pt>
    <dgm:pt modelId="{A3431C71-8A20-497B-ADC6-64B13758954A}" type="parTrans" cxnId="{C76B4FA6-8DA9-4FF6-9916-D017541D63CF}">
      <dgm:prSet/>
      <dgm:spPr/>
      <dgm:t>
        <a:bodyPr/>
        <a:lstStyle/>
        <a:p>
          <a:endParaRPr lang="en-IN"/>
        </a:p>
      </dgm:t>
    </dgm:pt>
    <dgm:pt modelId="{F9547840-7BDF-41F5-8B40-B577AFA45504}" type="sibTrans" cxnId="{C76B4FA6-8DA9-4FF6-9916-D017541D63CF}">
      <dgm:prSet/>
      <dgm:spPr/>
      <dgm:t>
        <a:bodyPr/>
        <a:lstStyle/>
        <a:p>
          <a:endParaRPr lang="en-IN"/>
        </a:p>
      </dgm:t>
    </dgm:pt>
    <dgm:pt modelId="{3F809689-D836-46D2-8D62-4A8640AFCE55}">
      <dgm:prSet/>
      <dgm:spPr/>
      <dgm:t>
        <a:bodyPr/>
        <a:lstStyle/>
        <a:p>
          <a:r>
            <a:rPr lang="en-IN" dirty="0"/>
            <a:t>Resize and convert PIL image object to </a:t>
          </a:r>
          <a:r>
            <a:rPr lang="en-IN" dirty="0" err="1"/>
            <a:t>numpy</a:t>
          </a:r>
          <a:r>
            <a:rPr lang="en-IN" dirty="0"/>
            <a:t> array.</a:t>
          </a:r>
        </a:p>
      </dgm:t>
    </dgm:pt>
    <dgm:pt modelId="{13B2CF94-CD8A-4828-A295-EC2C21CFC72F}" type="parTrans" cxnId="{6437DFB9-DD49-4092-A9C2-48F7E96C7060}">
      <dgm:prSet/>
      <dgm:spPr/>
      <dgm:t>
        <a:bodyPr/>
        <a:lstStyle/>
        <a:p>
          <a:endParaRPr lang="en-IN"/>
        </a:p>
      </dgm:t>
    </dgm:pt>
    <dgm:pt modelId="{CB7D22A6-CA64-47A1-AD4D-D06A92D98FF7}" type="sibTrans" cxnId="{6437DFB9-DD49-4092-A9C2-48F7E96C7060}">
      <dgm:prSet/>
      <dgm:spPr/>
      <dgm:t>
        <a:bodyPr/>
        <a:lstStyle/>
        <a:p>
          <a:endParaRPr lang="en-IN"/>
        </a:p>
      </dgm:t>
    </dgm:pt>
    <dgm:pt modelId="{736C14F4-B1C5-48C9-B492-8619BE58EFF2}">
      <dgm:prSet/>
      <dgm:spPr/>
      <dgm:t>
        <a:bodyPr/>
        <a:lstStyle/>
        <a:p>
          <a:r>
            <a:rPr lang="en-IN" dirty="0"/>
            <a:t>Flatten </a:t>
          </a:r>
          <a:r>
            <a:rPr lang="en-IN" dirty="0" err="1"/>
            <a:t>numpy</a:t>
          </a:r>
          <a:r>
            <a:rPr lang="en-IN" dirty="0"/>
            <a:t> array and use it as numeric representation of image.</a:t>
          </a:r>
        </a:p>
      </dgm:t>
    </dgm:pt>
    <dgm:pt modelId="{280816ED-8E69-4550-926B-691033B7FEC0}" type="parTrans" cxnId="{C6E66858-75B9-4FB6-87BD-0BA1821AE155}">
      <dgm:prSet/>
      <dgm:spPr/>
      <dgm:t>
        <a:bodyPr/>
        <a:lstStyle/>
        <a:p>
          <a:endParaRPr lang="en-IN"/>
        </a:p>
      </dgm:t>
    </dgm:pt>
    <dgm:pt modelId="{1325CF3B-AF93-476D-974A-94494B6D8CDB}" type="sibTrans" cxnId="{C6E66858-75B9-4FB6-87BD-0BA1821AE155}">
      <dgm:prSet/>
      <dgm:spPr/>
      <dgm:t>
        <a:bodyPr/>
        <a:lstStyle/>
        <a:p>
          <a:endParaRPr lang="en-IN"/>
        </a:p>
      </dgm:t>
    </dgm:pt>
    <dgm:pt modelId="{CD1BDC85-0838-4ED3-9CB6-B5E015A47523}">
      <dgm:prSet/>
      <dgm:spPr/>
      <dgm:t>
        <a:bodyPr/>
        <a:lstStyle/>
        <a:p>
          <a:r>
            <a:rPr lang="en-IN"/>
            <a:t>Append the flattened array to pandas dataframe and label it.</a:t>
          </a:r>
        </a:p>
      </dgm:t>
    </dgm:pt>
    <dgm:pt modelId="{874E11FB-3049-4E3C-93D9-D7CD8B620A35}" type="parTrans" cxnId="{E1D5BDE7-BF26-4E10-998F-7B8031A997FD}">
      <dgm:prSet/>
      <dgm:spPr/>
      <dgm:t>
        <a:bodyPr/>
        <a:lstStyle/>
        <a:p>
          <a:endParaRPr lang="en-IN"/>
        </a:p>
      </dgm:t>
    </dgm:pt>
    <dgm:pt modelId="{B0A13A07-3C3B-4845-B760-FF830BEE4752}" type="sibTrans" cxnId="{E1D5BDE7-BF26-4E10-998F-7B8031A997FD}">
      <dgm:prSet/>
      <dgm:spPr/>
      <dgm:t>
        <a:bodyPr/>
        <a:lstStyle/>
        <a:p>
          <a:endParaRPr lang="en-IN"/>
        </a:p>
      </dgm:t>
    </dgm:pt>
    <dgm:pt modelId="{A1E5791F-91FE-4CED-B31A-54E67F6AC33E}" type="pres">
      <dgm:prSet presAssocID="{FF7DA5A2-0B5F-4E73-B078-CB062C644C28}" presName="Name0" presStyleCnt="0">
        <dgm:presLayoutVars>
          <dgm:dir/>
          <dgm:resizeHandles val="exact"/>
        </dgm:presLayoutVars>
      </dgm:prSet>
      <dgm:spPr/>
    </dgm:pt>
    <dgm:pt modelId="{B1A0CADC-7899-4147-9153-4246DD827BC9}" type="pres">
      <dgm:prSet presAssocID="{351C2EAE-2F0B-42DC-B4C7-84C29A9A9931}" presName="node" presStyleLbl="node1" presStyleIdx="0" presStyleCnt="4">
        <dgm:presLayoutVars>
          <dgm:bulletEnabled val="1"/>
        </dgm:presLayoutVars>
      </dgm:prSet>
      <dgm:spPr/>
    </dgm:pt>
    <dgm:pt modelId="{51FAB322-5BD4-496F-8272-0396E2DB28F1}" type="pres">
      <dgm:prSet presAssocID="{F9547840-7BDF-41F5-8B40-B577AFA45504}" presName="sibTrans" presStyleLbl="sibTrans2D1" presStyleIdx="0" presStyleCnt="3"/>
      <dgm:spPr/>
    </dgm:pt>
    <dgm:pt modelId="{8F7AED12-99C4-4466-8ADF-AFF927B1A366}" type="pres">
      <dgm:prSet presAssocID="{F9547840-7BDF-41F5-8B40-B577AFA45504}" presName="connectorText" presStyleLbl="sibTrans2D1" presStyleIdx="0" presStyleCnt="3"/>
      <dgm:spPr/>
    </dgm:pt>
    <dgm:pt modelId="{4A4915A1-43DB-4DC1-B2D9-B776EB4262E9}" type="pres">
      <dgm:prSet presAssocID="{3F809689-D836-46D2-8D62-4A8640AFCE55}" presName="node" presStyleLbl="node1" presStyleIdx="1" presStyleCnt="4">
        <dgm:presLayoutVars>
          <dgm:bulletEnabled val="1"/>
        </dgm:presLayoutVars>
      </dgm:prSet>
      <dgm:spPr/>
    </dgm:pt>
    <dgm:pt modelId="{41F7D09F-6EED-4EDE-85CD-7AF1B9B0001B}" type="pres">
      <dgm:prSet presAssocID="{CB7D22A6-CA64-47A1-AD4D-D06A92D98FF7}" presName="sibTrans" presStyleLbl="sibTrans2D1" presStyleIdx="1" presStyleCnt="3"/>
      <dgm:spPr/>
    </dgm:pt>
    <dgm:pt modelId="{18AF4D19-76CB-49C8-92AE-BBBDC144BD77}" type="pres">
      <dgm:prSet presAssocID="{CB7D22A6-CA64-47A1-AD4D-D06A92D98FF7}" presName="connectorText" presStyleLbl="sibTrans2D1" presStyleIdx="1" presStyleCnt="3"/>
      <dgm:spPr/>
    </dgm:pt>
    <dgm:pt modelId="{FC715CE0-25DD-4734-8446-36B5D63AC748}" type="pres">
      <dgm:prSet presAssocID="{736C14F4-B1C5-48C9-B492-8619BE58EFF2}" presName="node" presStyleLbl="node1" presStyleIdx="2" presStyleCnt="4">
        <dgm:presLayoutVars>
          <dgm:bulletEnabled val="1"/>
        </dgm:presLayoutVars>
      </dgm:prSet>
      <dgm:spPr/>
    </dgm:pt>
    <dgm:pt modelId="{62D8B362-AA8C-40F0-85E5-5C738506F315}" type="pres">
      <dgm:prSet presAssocID="{1325CF3B-AF93-476D-974A-94494B6D8CDB}" presName="sibTrans" presStyleLbl="sibTrans2D1" presStyleIdx="2" presStyleCnt="3"/>
      <dgm:spPr/>
    </dgm:pt>
    <dgm:pt modelId="{DBBDD186-5E9A-43E9-8739-1A75BFF5F4B2}" type="pres">
      <dgm:prSet presAssocID="{1325CF3B-AF93-476D-974A-94494B6D8CDB}" presName="connectorText" presStyleLbl="sibTrans2D1" presStyleIdx="2" presStyleCnt="3"/>
      <dgm:spPr/>
    </dgm:pt>
    <dgm:pt modelId="{BE835DDA-557E-41B6-A212-9742E697F92E}" type="pres">
      <dgm:prSet presAssocID="{CD1BDC85-0838-4ED3-9CB6-B5E015A47523}" presName="node" presStyleLbl="node1" presStyleIdx="3" presStyleCnt="4">
        <dgm:presLayoutVars>
          <dgm:bulletEnabled val="1"/>
        </dgm:presLayoutVars>
      </dgm:prSet>
      <dgm:spPr/>
    </dgm:pt>
  </dgm:ptLst>
  <dgm:cxnLst>
    <dgm:cxn modelId="{F9F0AE30-E269-4341-9245-B901D5913BB9}" type="presOf" srcId="{F9547840-7BDF-41F5-8B40-B577AFA45504}" destId="{51FAB322-5BD4-496F-8272-0396E2DB28F1}" srcOrd="0" destOrd="0" presId="urn:microsoft.com/office/officeart/2005/8/layout/process1"/>
    <dgm:cxn modelId="{D5D77F32-400E-48A9-BA01-40A2A073B791}" type="presOf" srcId="{736C14F4-B1C5-48C9-B492-8619BE58EFF2}" destId="{FC715CE0-25DD-4734-8446-36B5D63AC748}" srcOrd="0" destOrd="0" presId="urn:microsoft.com/office/officeart/2005/8/layout/process1"/>
    <dgm:cxn modelId="{15F4853A-1AB2-4557-9BA9-DDDD2CCD02CE}" type="presOf" srcId="{CD1BDC85-0838-4ED3-9CB6-B5E015A47523}" destId="{BE835DDA-557E-41B6-A212-9742E697F92E}" srcOrd="0" destOrd="0" presId="urn:microsoft.com/office/officeart/2005/8/layout/process1"/>
    <dgm:cxn modelId="{A9D1B16F-AE70-4A16-8131-A8EBB20D66BC}" type="presOf" srcId="{1325CF3B-AF93-476D-974A-94494B6D8CDB}" destId="{DBBDD186-5E9A-43E9-8739-1A75BFF5F4B2}" srcOrd="1" destOrd="0" presId="urn:microsoft.com/office/officeart/2005/8/layout/process1"/>
    <dgm:cxn modelId="{C6E66858-75B9-4FB6-87BD-0BA1821AE155}" srcId="{FF7DA5A2-0B5F-4E73-B078-CB062C644C28}" destId="{736C14F4-B1C5-48C9-B492-8619BE58EFF2}" srcOrd="2" destOrd="0" parTransId="{280816ED-8E69-4550-926B-691033B7FEC0}" sibTransId="{1325CF3B-AF93-476D-974A-94494B6D8CDB}"/>
    <dgm:cxn modelId="{41A9428F-88FA-4218-BA82-C95B22D9B75A}" type="presOf" srcId="{1325CF3B-AF93-476D-974A-94494B6D8CDB}" destId="{62D8B362-AA8C-40F0-85E5-5C738506F315}" srcOrd="0" destOrd="0" presId="urn:microsoft.com/office/officeart/2005/8/layout/process1"/>
    <dgm:cxn modelId="{876E9798-28FF-4A38-851A-92C60E07AD4A}" type="presOf" srcId="{351C2EAE-2F0B-42DC-B4C7-84C29A9A9931}" destId="{B1A0CADC-7899-4147-9153-4246DD827BC9}" srcOrd="0" destOrd="0" presId="urn:microsoft.com/office/officeart/2005/8/layout/process1"/>
    <dgm:cxn modelId="{81BD759A-CCA9-41B6-8450-F9189EF9D12B}" type="presOf" srcId="{F9547840-7BDF-41F5-8B40-B577AFA45504}" destId="{8F7AED12-99C4-4466-8ADF-AFF927B1A366}" srcOrd="1" destOrd="0" presId="urn:microsoft.com/office/officeart/2005/8/layout/process1"/>
    <dgm:cxn modelId="{903A2EA6-F0A1-4561-BD02-599F50EFC9CC}" type="presOf" srcId="{CB7D22A6-CA64-47A1-AD4D-D06A92D98FF7}" destId="{18AF4D19-76CB-49C8-92AE-BBBDC144BD77}" srcOrd="1" destOrd="0" presId="urn:microsoft.com/office/officeart/2005/8/layout/process1"/>
    <dgm:cxn modelId="{C76B4FA6-8DA9-4FF6-9916-D017541D63CF}" srcId="{FF7DA5A2-0B5F-4E73-B078-CB062C644C28}" destId="{351C2EAE-2F0B-42DC-B4C7-84C29A9A9931}" srcOrd="0" destOrd="0" parTransId="{A3431C71-8A20-497B-ADC6-64B13758954A}" sibTransId="{F9547840-7BDF-41F5-8B40-B577AFA45504}"/>
    <dgm:cxn modelId="{4660ECA9-727B-48C6-8988-875D64DAF3A7}" type="presOf" srcId="{3F809689-D836-46D2-8D62-4A8640AFCE55}" destId="{4A4915A1-43DB-4DC1-B2D9-B776EB4262E9}" srcOrd="0" destOrd="0" presId="urn:microsoft.com/office/officeart/2005/8/layout/process1"/>
    <dgm:cxn modelId="{6437DFB9-DD49-4092-A9C2-48F7E96C7060}" srcId="{FF7DA5A2-0B5F-4E73-B078-CB062C644C28}" destId="{3F809689-D836-46D2-8D62-4A8640AFCE55}" srcOrd="1" destOrd="0" parTransId="{13B2CF94-CD8A-4828-A295-EC2C21CFC72F}" sibTransId="{CB7D22A6-CA64-47A1-AD4D-D06A92D98FF7}"/>
    <dgm:cxn modelId="{5DB79EC2-466B-4D73-B850-F345FA06BFD2}" type="presOf" srcId="{CB7D22A6-CA64-47A1-AD4D-D06A92D98FF7}" destId="{41F7D09F-6EED-4EDE-85CD-7AF1B9B0001B}" srcOrd="0" destOrd="0" presId="urn:microsoft.com/office/officeart/2005/8/layout/process1"/>
    <dgm:cxn modelId="{7E35EACA-3F32-4B41-9F34-EEB8478DC8A9}" type="presOf" srcId="{FF7DA5A2-0B5F-4E73-B078-CB062C644C28}" destId="{A1E5791F-91FE-4CED-B31A-54E67F6AC33E}" srcOrd="0" destOrd="0" presId="urn:microsoft.com/office/officeart/2005/8/layout/process1"/>
    <dgm:cxn modelId="{E1D5BDE7-BF26-4E10-998F-7B8031A997FD}" srcId="{FF7DA5A2-0B5F-4E73-B078-CB062C644C28}" destId="{CD1BDC85-0838-4ED3-9CB6-B5E015A47523}" srcOrd="3" destOrd="0" parTransId="{874E11FB-3049-4E3C-93D9-D7CD8B620A35}" sibTransId="{B0A13A07-3C3B-4845-B760-FF830BEE4752}"/>
    <dgm:cxn modelId="{6A36D6FD-E800-4799-A9C6-B250B14CA7E6}" type="presParOf" srcId="{A1E5791F-91FE-4CED-B31A-54E67F6AC33E}" destId="{B1A0CADC-7899-4147-9153-4246DD827BC9}" srcOrd="0" destOrd="0" presId="urn:microsoft.com/office/officeart/2005/8/layout/process1"/>
    <dgm:cxn modelId="{3C2F9B2A-9712-48A0-A263-41A741A99F15}" type="presParOf" srcId="{A1E5791F-91FE-4CED-B31A-54E67F6AC33E}" destId="{51FAB322-5BD4-496F-8272-0396E2DB28F1}" srcOrd="1" destOrd="0" presId="urn:microsoft.com/office/officeart/2005/8/layout/process1"/>
    <dgm:cxn modelId="{FF02E39F-ECAA-4E0C-89FA-00F9C7D65425}" type="presParOf" srcId="{51FAB322-5BD4-496F-8272-0396E2DB28F1}" destId="{8F7AED12-99C4-4466-8ADF-AFF927B1A366}" srcOrd="0" destOrd="0" presId="urn:microsoft.com/office/officeart/2005/8/layout/process1"/>
    <dgm:cxn modelId="{12587E40-8E18-4444-9ABB-169E91C3204D}" type="presParOf" srcId="{A1E5791F-91FE-4CED-B31A-54E67F6AC33E}" destId="{4A4915A1-43DB-4DC1-B2D9-B776EB4262E9}" srcOrd="2" destOrd="0" presId="urn:microsoft.com/office/officeart/2005/8/layout/process1"/>
    <dgm:cxn modelId="{136CD36B-A23E-4E11-B385-0FF6101CCD6D}" type="presParOf" srcId="{A1E5791F-91FE-4CED-B31A-54E67F6AC33E}" destId="{41F7D09F-6EED-4EDE-85CD-7AF1B9B0001B}" srcOrd="3" destOrd="0" presId="urn:microsoft.com/office/officeart/2005/8/layout/process1"/>
    <dgm:cxn modelId="{95EC4F9E-BA88-4528-BA42-ABEE25679C5B}" type="presParOf" srcId="{41F7D09F-6EED-4EDE-85CD-7AF1B9B0001B}" destId="{18AF4D19-76CB-49C8-92AE-BBBDC144BD77}" srcOrd="0" destOrd="0" presId="urn:microsoft.com/office/officeart/2005/8/layout/process1"/>
    <dgm:cxn modelId="{1973BAD2-F274-44E2-91C8-DDA602BF46D0}" type="presParOf" srcId="{A1E5791F-91FE-4CED-B31A-54E67F6AC33E}" destId="{FC715CE0-25DD-4734-8446-36B5D63AC748}" srcOrd="4" destOrd="0" presId="urn:microsoft.com/office/officeart/2005/8/layout/process1"/>
    <dgm:cxn modelId="{582301E9-8CB5-4C3A-AEB0-378DEDE65B36}" type="presParOf" srcId="{A1E5791F-91FE-4CED-B31A-54E67F6AC33E}" destId="{62D8B362-AA8C-40F0-85E5-5C738506F315}" srcOrd="5" destOrd="0" presId="urn:microsoft.com/office/officeart/2005/8/layout/process1"/>
    <dgm:cxn modelId="{42814A7F-D4E8-4091-A7FB-E96A29DBC07C}" type="presParOf" srcId="{62D8B362-AA8C-40F0-85E5-5C738506F315}" destId="{DBBDD186-5E9A-43E9-8739-1A75BFF5F4B2}" srcOrd="0" destOrd="0" presId="urn:microsoft.com/office/officeart/2005/8/layout/process1"/>
    <dgm:cxn modelId="{2857BB9B-EE1E-424B-9DBE-ED5B360FA467}" type="presParOf" srcId="{A1E5791F-91FE-4CED-B31A-54E67F6AC33E}" destId="{BE835DDA-557E-41B6-A212-9742E697F92E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A0CADC-7899-4147-9153-4246DD827BC9}">
      <dsp:nvSpPr>
        <dsp:cNvPr id="0" name=""/>
        <dsp:cNvSpPr/>
      </dsp:nvSpPr>
      <dsp:spPr>
        <a:xfrm>
          <a:off x="4220" y="997663"/>
          <a:ext cx="1845371" cy="14543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Read the images using PIL python package.</a:t>
          </a:r>
        </a:p>
      </dsp:txBody>
      <dsp:txXfrm>
        <a:off x="46815" y="1040258"/>
        <a:ext cx="1760181" cy="1369121"/>
      </dsp:txXfrm>
    </dsp:sp>
    <dsp:sp modelId="{51FAB322-5BD4-496F-8272-0396E2DB28F1}">
      <dsp:nvSpPr>
        <dsp:cNvPr id="0" name=""/>
        <dsp:cNvSpPr/>
      </dsp:nvSpPr>
      <dsp:spPr>
        <a:xfrm>
          <a:off x="2034129" y="1495992"/>
          <a:ext cx="391218" cy="45765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400" kern="1200"/>
        </a:p>
      </dsp:txBody>
      <dsp:txXfrm>
        <a:off x="2034129" y="1587522"/>
        <a:ext cx="273853" cy="274592"/>
      </dsp:txXfrm>
    </dsp:sp>
    <dsp:sp modelId="{4A4915A1-43DB-4DC1-B2D9-B776EB4262E9}">
      <dsp:nvSpPr>
        <dsp:cNvPr id="0" name=""/>
        <dsp:cNvSpPr/>
      </dsp:nvSpPr>
      <dsp:spPr>
        <a:xfrm>
          <a:off x="2587741" y="997663"/>
          <a:ext cx="1845371" cy="14543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Resize and convert PIL image object to </a:t>
          </a:r>
          <a:r>
            <a:rPr lang="en-IN" sz="1800" kern="1200" dirty="0" err="1"/>
            <a:t>numpy</a:t>
          </a:r>
          <a:r>
            <a:rPr lang="en-IN" sz="1800" kern="1200" dirty="0"/>
            <a:t> array.</a:t>
          </a:r>
        </a:p>
      </dsp:txBody>
      <dsp:txXfrm>
        <a:off x="2630336" y="1040258"/>
        <a:ext cx="1760181" cy="1369121"/>
      </dsp:txXfrm>
    </dsp:sp>
    <dsp:sp modelId="{41F7D09F-6EED-4EDE-85CD-7AF1B9B0001B}">
      <dsp:nvSpPr>
        <dsp:cNvPr id="0" name=""/>
        <dsp:cNvSpPr/>
      </dsp:nvSpPr>
      <dsp:spPr>
        <a:xfrm>
          <a:off x="4617650" y="1495992"/>
          <a:ext cx="391218" cy="45765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400" kern="1200"/>
        </a:p>
      </dsp:txBody>
      <dsp:txXfrm>
        <a:off x="4617650" y="1587522"/>
        <a:ext cx="273853" cy="274592"/>
      </dsp:txXfrm>
    </dsp:sp>
    <dsp:sp modelId="{FC715CE0-25DD-4734-8446-36B5D63AC748}">
      <dsp:nvSpPr>
        <dsp:cNvPr id="0" name=""/>
        <dsp:cNvSpPr/>
      </dsp:nvSpPr>
      <dsp:spPr>
        <a:xfrm>
          <a:off x="5171261" y="997663"/>
          <a:ext cx="1845371" cy="14543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Flatten </a:t>
          </a:r>
          <a:r>
            <a:rPr lang="en-IN" sz="1800" kern="1200" dirty="0" err="1"/>
            <a:t>numpy</a:t>
          </a:r>
          <a:r>
            <a:rPr lang="en-IN" sz="1800" kern="1200" dirty="0"/>
            <a:t> array and use it as numeric representation of image.</a:t>
          </a:r>
        </a:p>
      </dsp:txBody>
      <dsp:txXfrm>
        <a:off x="5213856" y="1040258"/>
        <a:ext cx="1760181" cy="1369121"/>
      </dsp:txXfrm>
    </dsp:sp>
    <dsp:sp modelId="{62D8B362-AA8C-40F0-85E5-5C738506F315}">
      <dsp:nvSpPr>
        <dsp:cNvPr id="0" name=""/>
        <dsp:cNvSpPr/>
      </dsp:nvSpPr>
      <dsp:spPr>
        <a:xfrm>
          <a:off x="7201170" y="1495992"/>
          <a:ext cx="391218" cy="45765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400" kern="1200"/>
        </a:p>
      </dsp:txBody>
      <dsp:txXfrm>
        <a:off x="7201170" y="1587522"/>
        <a:ext cx="273853" cy="274592"/>
      </dsp:txXfrm>
    </dsp:sp>
    <dsp:sp modelId="{BE835DDA-557E-41B6-A212-9742E697F92E}">
      <dsp:nvSpPr>
        <dsp:cNvPr id="0" name=""/>
        <dsp:cNvSpPr/>
      </dsp:nvSpPr>
      <dsp:spPr>
        <a:xfrm>
          <a:off x="7754782" y="997663"/>
          <a:ext cx="1845371" cy="14543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/>
            <a:t>Append the flattened array to pandas dataframe and label it.</a:t>
          </a:r>
        </a:p>
      </dsp:txBody>
      <dsp:txXfrm>
        <a:off x="7797377" y="1040258"/>
        <a:ext cx="1760181" cy="13691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43231-D4D6-4132-9E76-FA4B74ECD915}" type="datetimeFigureOut">
              <a:rPr lang="en-IN" smtClean="0"/>
              <a:t>19-04-2023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BDA17268-5AC1-40B4-A3E9-A6E105667C95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878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43231-D4D6-4132-9E76-FA4B74ECD915}" type="datetimeFigureOut">
              <a:rPr lang="en-IN" smtClean="0"/>
              <a:t>19-04-2023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17268-5AC1-40B4-A3E9-A6E105667C95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2172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43231-D4D6-4132-9E76-FA4B74ECD915}" type="datetimeFigureOut">
              <a:rPr lang="en-IN" smtClean="0"/>
              <a:t>19-04-2023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17268-5AC1-40B4-A3E9-A6E105667C95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1954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43231-D4D6-4132-9E76-FA4B74ECD915}" type="datetimeFigureOut">
              <a:rPr lang="en-IN" smtClean="0"/>
              <a:t>19-04-2023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17268-5AC1-40B4-A3E9-A6E105667C95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754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43231-D4D6-4132-9E76-FA4B74ECD915}" type="datetimeFigureOut">
              <a:rPr lang="en-IN" smtClean="0"/>
              <a:t>19-04-2023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17268-5AC1-40B4-A3E9-A6E105667C95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4447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43231-D4D6-4132-9E76-FA4B74ECD915}" type="datetimeFigureOut">
              <a:rPr lang="en-IN" smtClean="0"/>
              <a:t>19-04-2023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17268-5AC1-40B4-A3E9-A6E105667C95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6862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43231-D4D6-4132-9E76-FA4B74ECD915}" type="datetimeFigureOut">
              <a:rPr lang="en-IN" smtClean="0"/>
              <a:t>19-04-2023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17268-5AC1-40B4-A3E9-A6E105667C95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1108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43231-D4D6-4132-9E76-FA4B74ECD915}" type="datetimeFigureOut">
              <a:rPr lang="en-IN" smtClean="0"/>
              <a:t>19-04-2023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17268-5AC1-40B4-A3E9-A6E105667C95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1005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43231-D4D6-4132-9E76-FA4B74ECD915}" type="datetimeFigureOut">
              <a:rPr lang="en-IN" smtClean="0"/>
              <a:t>19-04-2023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17268-5AC1-40B4-A3E9-A6E105667C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5258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43231-D4D6-4132-9E76-FA4B74ECD915}" type="datetimeFigureOut">
              <a:rPr lang="en-IN" smtClean="0"/>
              <a:t>19-04-2023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17268-5AC1-40B4-A3E9-A6E105667C95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873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35743231-D4D6-4132-9E76-FA4B74ECD915}" type="datetimeFigureOut">
              <a:rPr lang="en-IN" smtClean="0"/>
              <a:t>19-04-2023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17268-5AC1-40B4-A3E9-A6E105667C95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7987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43231-D4D6-4132-9E76-FA4B74ECD915}" type="datetimeFigureOut">
              <a:rPr lang="en-IN" smtClean="0"/>
              <a:t>19-04-2023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BDA17268-5AC1-40B4-A3E9-A6E105667C95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3245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415A7-4357-5592-D4B1-5FD4323A2E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7779" y="1836751"/>
            <a:ext cx="8637073" cy="1506978"/>
          </a:xfrm>
        </p:spPr>
        <p:txBody>
          <a:bodyPr>
            <a:normAutofit/>
          </a:bodyPr>
          <a:lstStyle/>
          <a:p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DATA – Recognised HANDWRITTEN DIGITS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14BD24-A1B2-6781-B5CA-4A416DBC9F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85043" y="3725291"/>
            <a:ext cx="2038184" cy="2330411"/>
          </a:xfrm>
        </p:spPr>
        <p:txBody>
          <a:bodyPr>
            <a:normAutofit fontScale="85000" lnSpcReduction="20000"/>
          </a:bodyPr>
          <a:lstStyle/>
          <a:p>
            <a:r>
              <a:rPr lang="en-IN" dirty="0"/>
              <a:t>By:</a:t>
            </a:r>
          </a:p>
          <a:p>
            <a:r>
              <a:rPr lang="en-IN" dirty="0"/>
              <a:t>P. SRI SAI SATHVIK</a:t>
            </a:r>
          </a:p>
          <a:p>
            <a:r>
              <a:rPr lang="en-IN" dirty="0"/>
              <a:t>(AI-ELITE-7)-(BATCH-191)</a:t>
            </a:r>
          </a:p>
          <a:p>
            <a:r>
              <a:rPr lang="en-IN" dirty="0"/>
              <a:t>G.MANASWANI </a:t>
            </a:r>
          </a:p>
          <a:p>
            <a:r>
              <a:rPr lang="en-IN" dirty="0"/>
              <a:t>(AI-ELITE-7)-(BATCH-182)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1026" name="Picture 2" descr="We just don't train, We transform the careers | Innomatics Research Labs">
            <a:extLst>
              <a:ext uri="{FF2B5EF4-FFF2-40B4-BE49-F238E27FC236}">
                <a16:creationId xmlns:a16="http://schemas.microsoft.com/office/drawing/2014/main" id="{542FE4BC-E4A2-2A60-D8F3-B50C544EDE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0949" y="516152"/>
            <a:ext cx="7545788" cy="1009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8659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7E64E-44D1-FE05-6AE2-DE3717BD0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ACCURACY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534649-59B7-90FA-26CD-E1A3892C17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r>
              <a:rPr lang="en-IN" dirty="0"/>
              <a:t>THE ACCURACY OF DATASET MODELS IS AS FOLLOWS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58F6DB-BA31-BEA8-E5D1-EDA571F4EF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0345" y="2585420"/>
            <a:ext cx="7782681" cy="3458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3690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24AA7-C88A-CC6A-ED6A-9BC9F9008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F6C182-CCDA-6761-F846-D34E5E66E0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FROM THE ABOVE OBSERVATION RANDOM FOREST IS THE BEST ALGORITHM AND IT IS HAVING 97.85%</a:t>
            </a:r>
          </a:p>
          <a:p>
            <a:r>
              <a:rPr lang="en-IN" dirty="0"/>
              <a:t>SO, RANDOM FOREST ALGORITHM WILL BE SUITED FOR THIS DATASET</a:t>
            </a:r>
          </a:p>
        </p:txBody>
      </p:sp>
    </p:spTree>
    <p:extLst>
      <p:ext uri="{BB962C8B-B14F-4D97-AF65-F5344CB8AC3E}">
        <p14:creationId xmlns:p14="http://schemas.microsoft.com/office/powerpoint/2010/main" val="20080807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DF077-89C8-2CDF-538A-5BD44207D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6021" y="2397655"/>
            <a:ext cx="9603275" cy="1049235"/>
          </a:xfrm>
        </p:spPr>
        <p:txBody>
          <a:bodyPr/>
          <a:lstStyle/>
          <a:p>
            <a:r>
              <a:rPr lang="en-IN" dirty="0"/>
              <a:t>ANY QUERIES</a:t>
            </a:r>
          </a:p>
        </p:txBody>
      </p:sp>
    </p:spTree>
    <p:extLst>
      <p:ext uri="{BB962C8B-B14F-4D97-AF65-F5344CB8AC3E}">
        <p14:creationId xmlns:p14="http://schemas.microsoft.com/office/powerpoint/2010/main" val="20092480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82624-303C-0B81-0CA2-2CC158C01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0463" y="2991128"/>
            <a:ext cx="9603275" cy="1049235"/>
          </a:xfrm>
        </p:spPr>
        <p:txBody>
          <a:bodyPr/>
          <a:lstStyle/>
          <a:p>
            <a:r>
              <a:rPr lang="en-IN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451491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589CB-DC78-3028-6CEA-859EE8D71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88506-90FD-0A54-EAE1-28B172A9D8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114724"/>
          </a:xfrm>
        </p:spPr>
        <p:txBody>
          <a:bodyPr>
            <a:normAutofit fontScale="85000" lnSpcReduction="10000"/>
          </a:bodyPr>
          <a:lstStyle/>
          <a:p>
            <a:r>
              <a:rPr lang="en-IN" dirty="0"/>
              <a:t>Problem Statement</a:t>
            </a:r>
          </a:p>
          <a:p>
            <a:r>
              <a:rPr lang="en-IN" dirty="0"/>
              <a:t>Extracting </a:t>
            </a:r>
            <a:r>
              <a:rPr lang="en-IN" i="1" dirty="0"/>
              <a:t>Image Data</a:t>
            </a:r>
            <a:endParaRPr lang="en-IN" dirty="0"/>
          </a:p>
          <a:p>
            <a:r>
              <a:rPr lang="en-IN" dirty="0"/>
              <a:t>Image Data Extraction</a:t>
            </a:r>
          </a:p>
          <a:p>
            <a:r>
              <a:rPr lang="en-IN" dirty="0"/>
              <a:t>Resizing the image and converting to DataFrame</a:t>
            </a:r>
          </a:p>
          <a:p>
            <a:r>
              <a:rPr lang="en-IN" dirty="0"/>
              <a:t>EDA</a:t>
            </a:r>
          </a:p>
          <a:p>
            <a:r>
              <a:rPr lang="en-IN" dirty="0"/>
              <a:t>Data Pre-processing</a:t>
            </a:r>
          </a:p>
          <a:p>
            <a:r>
              <a:rPr lang="en-IN" dirty="0"/>
              <a:t>Model Building</a:t>
            </a:r>
          </a:p>
          <a:p>
            <a:r>
              <a:rPr lang="en-IN" dirty="0"/>
              <a:t>Predicting the Accuracy</a:t>
            </a:r>
          </a:p>
          <a:p>
            <a:r>
              <a:rPr lang="en-IN" dirty="0"/>
              <a:t>Challenges Faced</a:t>
            </a:r>
          </a:p>
          <a:p>
            <a:r>
              <a:rPr lang="en-IN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817406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56547-8C23-585B-5638-86A747F9D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863FF-9369-5699-FA81-0EE8A6168F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Task  -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N" sz="2400" dirty="0"/>
              <a:t>Build a image classification model to annotate each image into one of the 26 classes.</a:t>
            </a:r>
          </a:p>
          <a:p>
            <a:endParaRPr lang="en-IN" dirty="0"/>
          </a:p>
        </p:txBody>
      </p:sp>
      <p:pic>
        <p:nvPicPr>
          <p:cNvPr id="4" name="Picture 8">
            <a:extLst>
              <a:ext uri="{FF2B5EF4-FFF2-40B4-BE49-F238E27FC236}">
                <a16:creationId xmlns:a16="http://schemas.microsoft.com/office/drawing/2014/main" id="{70DD4428-CBC0-DFAB-1F2C-CCCA79D2A8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490" y="3595556"/>
            <a:ext cx="11524607" cy="1095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0317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2E49D-03D7-2D52-FB89-18D73A23A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Extracting Our Image Data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387C2EC9-341A-D937-67D9-5E2592FE54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033153"/>
            <a:ext cx="4782848" cy="1328707"/>
          </a:xfrm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DF562A13-C40C-F60A-D4ED-428DA9B41B5C}"/>
              </a:ext>
            </a:extLst>
          </p:cNvPr>
          <p:cNvSpPr/>
          <p:nvPr/>
        </p:nvSpPr>
        <p:spPr>
          <a:xfrm>
            <a:off x="4842344" y="2562333"/>
            <a:ext cx="821888" cy="2703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8E2005-1AD9-3221-2F1B-E8D6B2C769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4233" y="2505181"/>
            <a:ext cx="5857208" cy="384648"/>
          </a:xfrm>
          <a:prstGeom prst="rect">
            <a:avLst/>
          </a:prstGeom>
        </p:spPr>
      </p:pic>
      <p:sp>
        <p:nvSpPr>
          <p:cNvPr id="7" name="Arrow: Down 6">
            <a:extLst>
              <a:ext uri="{FF2B5EF4-FFF2-40B4-BE49-F238E27FC236}">
                <a16:creationId xmlns:a16="http://schemas.microsoft.com/office/drawing/2014/main" id="{3F27F558-087A-2C77-9B48-A3F6DFA2DD3E}"/>
              </a:ext>
            </a:extLst>
          </p:cNvPr>
          <p:cNvSpPr/>
          <p:nvPr/>
        </p:nvSpPr>
        <p:spPr>
          <a:xfrm>
            <a:off x="8992925" y="2918129"/>
            <a:ext cx="286247" cy="15982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44F159E-0A18-423B-55E0-1FBAACDFA3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7966" y="4611623"/>
            <a:ext cx="2895851" cy="1379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72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6D7B4-58B0-49CC-32FE-C68985F50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Resizing the image AND CONVERTING TO DATAFRAME</a:t>
            </a:r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8EBB8842-012B-C5A2-1D5E-DF51729FE4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9436581"/>
              </p:ext>
            </p:extLst>
          </p:nvPr>
        </p:nvGraphicFramePr>
        <p:xfrm>
          <a:off x="1450975" y="2016125"/>
          <a:ext cx="9604375" cy="3449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754135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186B1-ED85-A56F-899A-732A423DB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Resizing the image AND CONVERTING TO DATAFRAME continuation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6DC9476-D51D-C915-C1B6-EEE7BDE581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0011" y="2795916"/>
            <a:ext cx="4322578" cy="126616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068EC78-E8CB-8213-D0F4-697594F41B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863" y="2903207"/>
            <a:ext cx="5531313" cy="2737145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4C65C24B-8ADE-0AA0-CFB7-3615BCA2C4BA}"/>
              </a:ext>
            </a:extLst>
          </p:cNvPr>
          <p:cNvSpPr/>
          <p:nvPr/>
        </p:nvSpPr>
        <p:spPr>
          <a:xfrm>
            <a:off x="4921857" y="3236181"/>
            <a:ext cx="1097280" cy="4055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C93610-7167-61CB-61CD-FF27547C8F5D}"/>
              </a:ext>
            </a:extLst>
          </p:cNvPr>
          <p:cNvSpPr txBox="1"/>
          <p:nvPr/>
        </p:nvSpPr>
        <p:spPr>
          <a:xfrm>
            <a:off x="326003" y="1979875"/>
            <a:ext cx="4166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BEFORE RESIZING THE IMAGE DATA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C8E178-AB6C-A94E-27E3-E6C977768644}"/>
              </a:ext>
            </a:extLst>
          </p:cNvPr>
          <p:cNvSpPr txBox="1"/>
          <p:nvPr/>
        </p:nvSpPr>
        <p:spPr>
          <a:xfrm>
            <a:off x="6376946" y="2091193"/>
            <a:ext cx="4929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AFTER RESIZING THE IMAGE DATA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CC3B645-C886-3E5C-191B-95E40F98E003}"/>
              </a:ext>
            </a:extLst>
          </p:cNvPr>
          <p:cNvSpPr txBox="1"/>
          <p:nvPr/>
        </p:nvSpPr>
        <p:spPr>
          <a:xfrm>
            <a:off x="326003" y="4299155"/>
            <a:ext cx="523990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N" dirty="0"/>
              <a:t>FIRST FLATTEN THE IMAGE BY USING NUMPY </a:t>
            </a:r>
          </a:p>
          <a:p>
            <a:r>
              <a:rPr lang="en-IN" dirty="0"/>
              <a:t>AND THEN CONVERT IT INTO DATAFRAME</a:t>
            </a:r>
          </a:p>
          <a:p>
            <a:r>
              <a:rPr lang="en-IN" dirty="0"/>
              <a:t>2. BEFORE RESIZING THE IMAGE IT IS HAVING IMAGE SIZE OF 28 * 28  and 786 columns</a:t>
            </a:r>
          </a:p>
          <a:p>
            <a:r>
              <a:rPr lang="en-IN" dirty="0"/>
              <a:t>3. AFTER RESIZING NOW IMAGE DATA IS HAVING 20 * 20 and having 400 columns</a:t>
            </a:r>
          </a:p>
        </p:txBody>
      </p:sp>
    </p:spTree>
    <p:extLst>
      <p:ext uri="{BB962C8B-B14F-4D97-AF65-F5344CB8AC3E}">
        <p14:creationId xmlns:p14="http://schemas.microsoft.com/office/powerpoint/2010/main" val="4497044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8DA6B-1225-5287-A81E-5473BFF77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EDA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BC2164-702F-6D42-FF60-5147B0F0AB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265798"/>
          </a:xfrm>
        </p:spPr>
        <p:txBody>
          <a:bodyPr/>
          <a:lstStyle/>
          <a:p>
            <a:r>
              <a:rPr lang="en-IN" dirty="0"/>
              <a:t>AFTER RESIZING THE IMAGE DATA THE COUNT PLOT IS AS BELOW: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EB01F6A-52E4-E419-C75C-8C2147E799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357" y="2395383"/>
            <a:ext cx="9603275" cy="404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2126DA0-1901-90EF-9D0C-E4030CC47F84}"/>
              </a:ext>
            </a:extLst>
          </p:cNvPr>
          <p:cNvSpPr txBox="1"/>
          <p:nvPr/>
        </p:nvSpPr>
        <p:spPr>
          <a:xfrm>
            <a:off x="10286632" y="2639833"/>
            <a:ext cx="184705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HERE WE OBSERVE THAT O IS HAVING MORE  DATA THAN OTHER DATA</a:t>
            </a:r>
          </a:p>
        </p:txBody>
      </p:sp>
    </p:spTree>
    <p:extLst>
      <p:ext uri="{BB962C8B-B14F-4D97-AF65-F5344CB8AC3E}">
        <p14:creationId xmlns:p14="http://schemas.microsoft.com/office/powerpoint/2010/main" val="35534009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B60A8-DC06-E685-FAED-458E670EC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</a:t>
            </a:r>
            <a:r>
              <a:rPr lang="en-IN" sz="3200" dirty="0"/>
              <a:t>LIFECYCLE OF OUR PROJECT</a:t>
            </a:r>
            <a:br>
              <a:rPr lang="en-IN" sz="3200" dirty="0"/>
            </a:b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D732AC-814A-DDC9-DBB8-5F47099867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844" y="1971831"/>
            <a:ext cx="7818771" cy="416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9160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4F9B6-B221-2390-6B9E-F748CD842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 BUILDING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CDDE7B-283D-5647-6B55-CFC64CCB9E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AFTER TRAINING AND TESTING NOW WE ARE BUILDING AND TRAINING THE DATAFRAME AS FOLLOWS:</a:t>
            </a:r>
          </a:p>
          <a:p>
            <a:pPr marL="0" indent="0">
              <a:buNone/>
            </a:pPr>
            <a:r>
              <a:rPr lang="en-IN" dirty="0"/>
              <a:t>     LOGISTIC REGRESSON took 2 mins</a:t>
            </a:r>
          </a:p>
          <a:p>
            <a:pPr marL="0" indent="0">
              <a:buNone/>
            </a:pPr>
            <a:r>
              <a:rPr lang="en-IN" dirty="0"/>
              <a:t>      DECISION TREE took 2mins 30 secs</a:t>
            </a:r>
          </a:p>
          <a:p>
            <a:pPr marL="0" indent="0">
              <a:buNone/>
            </a:pPr>
            <a:r>
              <a:rPr lang="en-IN" dirty="0"/>
              <a:t>      RANDOM FOREST took 3 mins</a:t>
            </a:r>
          </a:p>
          <a:p>
            <a:pPr marL="0" indent="0">
              <a:buNone/>
            </a:pPr>
            <a:r>
              <a:rPr lang="en-IN" dirty="0"/>
              <a:t>       ADA BOOST took 4 mins</a:t>
            </a:r>
          </a:p>
          <a:p>
            <a:pPr marL="0" indent="0">
              <a:buNone/>
            </a:pPr>
            <a:r>
              <a:rPr lang="en-IN" dirty="0"/>
              <a:t>       BAGGING took 11 mins</a:t>
            </a:r>
          </a:p>
        </p:txBody>
      </p:sp>
    </p:spTree>
    <p:extLst>
      <p:ext uri="{BB962C8B-B14F-4D97-AF65-F5344CB8AC3E}">
        <p14:creationId xmlns:p14="http://schemas.microsoft.com/office/powerpoint/2010/main" val="1020030705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359</TotalTime>
  <Words>311</Words>
  <Application>Microsoft Office PowerPoint</Application>
  <PresentationFormat>Widescreen</PresentationFormat>
  <Paragraphs>51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Gill Sans MT</vt:lpstr>
      <vt:lpstr>Times New Roman</vt:lpstr>
      <vt:lpstr>Gallery</vt:lpstr>
      <vt:lpstr>Image DATA – Recognised HANDWRITTEN DIGITS</vt:lpstr>
      <vt:lpstr>TABLE OF CONTENTS</vt:lpstr>
      <vt:lpstr>Problem Statement</vt:lpstr>
      <vt:lpstr>Extracting Our Image Data</vt:lpstr>
      <vt:lpstr>Resizing the image AND CONVERTING TO DATAFRAME</vt:lpstr>
      <vt:lpstr>Resizing the image AND CONVERTING TO DATAFRAME continuation</vt:lpstr>
      <vt:lpstr>EDA </vt:lpstr>
      <vt:lpstr>Data LIFECYCLE OF OUR PROJECT </vt:lpstr>
      <vt:lpstr>MODEL BUILDING</vt:lpstr>
      <vt:lpstr>ACCURACY</vt:lpstr>
      <vt:lpstr>CONCLUSION </vt:lpstr>
      <vt:lpstr>ANY QUERIES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DATA – Recognised HANDWRITTEN DIGITS</dc:title>
  <dc:creator>SRI SAI SATHVIK PANTANGI</dc:creator>
  <cp:lastModifiedBy>SRI SAI SATHVIK PANTANGI</cp:lastModifiedBy>
  <cp:revision>2</cp:revision>
  <dcterms:created xsi:type="dcterms:W3CDTF">2023-02-28T03:18:00Z</dcterms:created>
  <dcterms:modified xsi:type="dcterms:W3CDTF">2023-04-19T03:52:34Z</dcterms:modified>
</cp:coreProperties>
</file>