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3" r:id="rId7"/>
    <p:sldId id="269" r:id="rId8"/>
    <p:sldId id="261" r:id="rId9"/>
    <p:sldId id="264" r:id="rId10"/>
    <p:sldId id="270" r:id="rId11"/>
    <p:sldId id="262" r:id="rId12"/>
    <p:sldId id="265" r:id="rId13"/>
    <p:sldId id="268"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4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4/19/2025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AC05D3E-857A-4E96-9AFD-23297885F7B8}" type="datetimeFigureOut">
              <a:rPr lang="en-US" smtClean="0"/>
              <a:t>4/19/2025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22129E9-17C7-4FDD-BCF4-88358751EC8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C05D3E-857A-4E96-9AFD-23297885F7B8}" type="datetimeFigureOut">
              <a:rPr lang="en-US" smtClean="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129E9-17C7-4FDD-BCF4-88358751EC8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5D3E-857A-4E96-9AFD-23297885F7B8}"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5D3E-857A-4E96-9AFD-23297885F7B8}"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5D3E-857A-4E96-9AFD-23297885F7B8}"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5D3E-857A-4E96-9AFD-23297885F7B8}"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5D3E-857A-4E96-9AFD-23297885F7B8}"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05D3E-857A-4E96-9AFD-23297885F7B8}"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05D3E-857A-4E96-9AFD-23297885F7B8}"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05D3E-857A-4E96-9AFD-23297885F7B8}"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5D3E-857A-4E96-9AFD-23297885F7B8}"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C05D3E-857A-4E96-9AFD-23297885F7B8}" type="datetimeFigureOut">
              <a:rPr lang="en-US" smtClean="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129E9-17C7-4FDD-BCF4-88358751EC8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C05D3E-857A-4E96-9AFD-23297885F7B8}" type="datetimeFigureOut">
              <a:rPr lang="en-US" smtClean="0"/>
              <a:t>4/19/2025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2129E9-17C7-4FDD-BCF4-88358751EC8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C05D3E-857A-4E96-9AFD-23297885F7B8}" type="datetimeFigureOut">
              <a:rPr lang="en-US" smtClean="0"/>
              <a:t>4/19/2025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2129E9-17C7-4FDD-BCF4-88358751EC8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05D3E-857A-4E96-9AFD-23297885F7B8}" type="datetimeFigureOut">
              <a:rPr lang="en-US" smtClean="0"/>
              <a:t>4/19/2025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2129E9-17C7-4FDD-BCF4-88358751EC8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C05D3E-857A-4E96-9AFD-23297885F7B8}" type="datetimeFigureOut">
              <a:rPr lang="en-US" smtClean="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129E9-17C7-4FDD-BCF4-88358751EC8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C05D3E-857A-4E96-9AFD-23297885F7B8}" type="datetimeFigureOut">
              <a:rPr lang="en-US" smtClean="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129E9-17C7-4FDD-BCF4-88358751EC8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C05D3E-857A-4E96-9AFD-23297885F7B8}" type="datetimeFigureOut">
              <a:rPr lang="en-US" smtClean="0"/>
              <a:t>4/19/2025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2129E9-17C7-4FDD-BCF4-88358751EC8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ymlibrary.dev/environments/toy_text/tax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rxiv.org/abs/cs/990501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link.springer.com/article/10.1007/s11431-023-2483-x"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LuluLaGlue/Epitech_TaxiDriver/tree/main" TargetMode="External"/><Relationship Id="rId2" Type="http://schemas.openxmlformats.org/officeDocument/2006/relationships/hyperlink" Target="https://github.com/bmaxdk/OpenAI-Gym-Taxi-v3/blob/main/README.m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89419"/>
            <a:ext cx="6815669" cy="1515533"/>
          </a:xfrm>
        </p:spPr>
        <p:txBody>
          <a:bodyPr/>
          <a:lstStyle/>
          <a:p>
            <a:pPr>
              <a:lnSpc>
                <a:spcPts val="5050"/>
              </a:lnSpc>
            </a:pPr>
            <a:r>
              <a:rPr lang="en-US" sz="2400" dirty="0">
                <a:solidFill>
                  <a:srgbClr val="403CCF"/>
                </a:solidFill>
                <a:latin typeface="Libre Baskerville"/>
                <a:ea typeface="Libre Baskerville" pitchFamily="34" charset="-122"/>
                <a:cs typeface="Libre Baskerville" pitchFamily="34" charset="-120"/>
              </a:rPr>
              <a:t>Autonomous Taxi Agent: Implementing Q-Learning With OpenAI Gym </a:t>
            </a:r>
            <a:endParaRPr lang="en-US" sz="2400" dirty="0">
              <a:latin typeface="Libre Baskerville"/>
            </a:endParaRPr>
          </a:p>
        </p:txBody>
      </p:sp>
      <p:sp>
        <p:nvSpPr>
          <p:cNvPr id="3" name="Subtitle 2"/>
          <p:cNvSpPr>
            <a:spLocks noGrp="1"/>
          </p:cNvSpPr>
          <p:nvPr>
            <p:ph type="subTitle" idx="1"/>
          </p:nvPr>
        </p:nvSpPr>
        <p:spPr/>
        <p:txBody>
          <a:bodyPr/>
          <a:lstStyle/>
          <a:p>
            <a:r>
              <a:rPr lang="en-US" dirty="0"/>
              <a:t>Members</a:t>
            </a:r>
          </a:p>
          <a:p>
            <a:r>
              <a:rPr lang="en-US" dirty="0" err="1"/>
              <a:t>k.asatya</a:t>
            </a:r>
            <a:r>
              <a:rPr lang="en-US" dirty="0"/>
              <a:t> </a:t>
            </a:r>
            <a:r>
              <a:rPr lang="en-US" dirty="0" err="1"/>
              <a:t>sathvik</a:t>
            </a:r>
            <a:r>
              <a:rPr lang="en-US" dirty="0"/>
              <a:t> (22BCE8492)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C2452-AEDD-3968-B1DD-07DADF9E9541}"/>
              </a:ext>
            </a:extLst>
          </p:cNvPr>
          <p:cNvSpPr>
            <a:spLocks noGrp="1"/>
          </p:cNvSpPr>
          <p:nvPr>
            <p:ph type="title"/>
          </p:nvPr>
        </p:nvSpPr>
        <p:spPr/>
        <p:txBody>
          <a:bodyPr/>
          <a:lstStyle/>
          <a:p>
            <a:r>
              <a:rPr lang="en-US" dirty="0"/>
              <a:t>Results – Modified work</a:t>
            </a:r>
            <a:endParaRPr lang="en-IN" dirty="0"/>
          </a:p>
        </p:txBody>
      </p:sp>
      <p:sp>
        <p:nvSpPr>
          <p:cNvPr id="3" name="Content Placeholder 2">
            <a:extLst>
              <a:ext uri="{FF2B5EF4-FFF2-40B4-BE49-F238E27FC236}">
                <a16:creationId xmlns:a16="http://schemas.microsoft.com/office/drawing/2014/main" id="{04F65085-D635-7CA6-5CB8-E85A577565A3}"/>
              </a:ext>
            </a:extLst>
          </p:cNvPr>
          <p:cNvSpPr>
            <a:spLocks noGrp="1"/>
          </p:cNvSpPr>
          <p:nvPr>
            <p:ph idx="1"/>
          </p:nvPr>
        </p:nvSpPr>
        <p:spPr/>
        <p:txBody>
          <a:bodyPr/>
          <a:lstStyle/>
          <a:p>
            <a:pPr marL="0" indent="0">
              <a:buNone/>
            </a:pPr>
            <a:endParaRPr lang="en-IN" dirty="0"/>
          </a:p>
        </p:txBody>
      </p:sp>
      <p:pic>
        <p:nvPicPr>
          <p:cNvPr id="5" name="Picture 4">
            <a:extLst>
              <a:ext uri="{FF2B5EF4-FFF2-40B4-BE49-F238E27FC236}">
                <a16:creationId xmlns:a16="http://schemas.microsoft.com/office/drawing/2014/main" id="{F1121022-B049-F917-91A9-811B9072E49A}"/>
              </a:ext>
            </a:extLst>
          </p:cNvPr>
          <p:cNvPicPr>
            <a:picLocks noChangeAspect="1"/>
          </p:cNvPicPr>
          <p:nvPr/>
        </p:nvPicPr>
        <p:blipFill>
          <a:blip r:embed="rId2"/>
          <a:stretch>
            <a:fillRect/>
          </a:stretch>
        </p:blipFill>
        <p:spPr>
          <a:xfrm>
            <a:off x="1712976" y="2484535"/>
            <a:ext cx="7324344" cy="3463730"/>
          </a:xfrm>
          <a:prstGeom prst="rect">
            <a:avLst/>
          </a:prstGeom>
        </p:spPr>
      </p:pic>
    </p:spTree>
    <p:extLst>
      <p:ext uri="{BB962C8B-B14F-4D97-AF65-F5344CB8AC3E}">
        <p14:creationId xmlns:p14="http://schemas.microsoft.com/office/powerpoint/2010/main" val="411192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45" name="Rectangle 42"/>
          <p:cNvSpPr>
            <a:spLocks noChangeArrowheads="1"/>
          </p:cNvSpPr>
          <p:nvPr/>
        </p:nvSpPr>
        <p:spPr bwMode="auto">
          <a:xfrm>
            <a:off x="1379371" y="2889148"/>
            <a:ext cx="764914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OpenAI Gym Taxi Environment</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Overview:</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discrete grid-world environment where a taxi picks up and drops off a passenger.</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Contains 25 taxi positions, 5 passenger states, and 4 possible destinations.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Reference:</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OpenAI Gym Documentation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(n.d.) – Provides detailed information about the Taxi-v3 environment and its setup.</a:t>
            </a:r>
            <a:b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hlinkClick r:id="rId2"/>
              </a:rPr>
              <a:t>gymlibrary.dev</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6" name="Rectangle 43"/>
          <p:cNvSpPr>
            <a:spLocks noChangeArrowheads="1"/>
          </p:cNvSpPr>
          <p:nvPr/>
        </p:nvSpPr>
        <p:spPr bwMode="auto">
          <a:xfrm>
            <a:off x="0" y="326638"/>
            <a:ext cx="184731" cy="276999"/>
          </a:xfrm>
          <a:prstGeom prst="rect">
            <a:avLst/>
          </a:prstGeom>
          <a:solidFill>
            <a:srgbClr val="000000"/>
          </a:solidFill>
          <a:ln w="9525">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1875135" y="6409055"/>
            <a:ext cx="90170" cy="353060"/>
          </a:xfrm>
        </p:spPr>
        <p:txBody>
          <a:bodyPr>
            <a:normAutofit/>
          </a:bodyPr>
          <a:lstStyle/>
          <a:p>
            <a:pPr>
              <a:buFont typeface="Wingdings" panose="05000000000000000000" pitchFamily="2" charset="2"/>
              <a:buChar char="v"/>
            </a:pPr>
            <a:endParaRPr lang="en-US" sz="1200" dirty="0">
              <a:latin typeface="Times New Roman" panose="02020603050405020304" pitchFamily="18" charset="0"/>
              <a:cs typeface="Times New Roman" panose="02020603050405020304" pitchFamily="18" charset="0"/>
            </a:endParaRPr>
          </a:p>
        </p:txBody>
      </p:sp>
      <p:sp>
        <p:nvSpPr>
          <p:cNvPr id="46" name="Rectangle 43"/>
          <p:cNvSpPr>
            <a:spLocks noChangeArrowheads="1"/>
          </p:cNvSpPr>
          <p:nvPr/>
        </p:nvSpPr>
        <p:spPr bwMode="auto">
          <a:xfrm>
            <a:off x="0" y="326638"/>
            <a:ext cx="184731" cy="276999"/>
          </a:xfrm>
          <a:prstGeom prst="rect">
            <a:avLst/>
          </a:prstGeom>
          <a:solidFill>
            <a:srgbClr val="000000"/>
          </a:solidFill>
          <a:ln w="9525">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sz="120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6" name="Rectangle 3"/>
          <p:cNvSpPr>
            <a:spLocks noChangeArrowheads="1"/>
          </p:cNvSpPr>
          <p:nvPr/>
        </p:nvSpPr>
        <p:spPr bwMode="auto">
          <a:xfrm>
            <a:off x="2096388" y="2795289"/>
            <a:ext cx="8988552"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Hierarchical Reinforcement Learning</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Core Concept:</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Breaks down a complex Markov Decision Process (MDP) into smaller sub-tasks.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techniques such as the MAXQ Value Function Decomposition to simplify learning.</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Reference:</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Dietterich, T. G. (2000) – </a:t>
            </a: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Hierarchical Reinforcement Learning with the MAXQ Value Function Decomposition</a:t>
            </a:r>
            <a:b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arxiv.org</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Takeaways: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Enhances learning efficiency by leveraging state and action abstractions.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 framework to design policies that are easier to learn and interpret.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4" y="4539148"/>
            <a:ext cx="9601196" cy="1303867"/>
          </a:xfrm>
        </p:spPr>
        <p:txBody>
          <a:bodyPr/>
          <a:lstStyle/>
          <a:p>
            <a:r>
              <a:rPr lang="en-US" sz="1200" dirty="0">
                <a:latin typeface="Times New Roman" panose="02020603050405020304" pitchFamily="18" charset="0"/>
                <a:cs typeface="Times New Roman" panose="02020603050405020304" pitchFamily="18" charset="0"/>
              </a:rPr>
              <a:t>References</a:t>
            </a:r>
          </a:p>
        </p:txBody>
      </p:sp>
      <p:sp>
        <p:nvSpPr>
          <p:cNvPr id="46" name="Rectangle 43"/>
          <p:cNvSpPr>
            <a:spLocks noChangeArrowheads="1"/>
          </p:cNvSpPr>
          <p:nvPr/>
        </p:nvSpPr>
        <p:spPr bwMode="auto">
          <a:xfrm>
            <a:off x="1295402" y="3883654"/>
            <a:ext cx="184731" cy="276999"/>
          </a:xfrm>
          <a:prstGeom prst="rect">
            <a:avLst/>
          </a:prstGeom>
          <a:solidFill>
            <a:srgbClr val="000000"/>
          </a:solidFill>
          <a:ln w="9525">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sz="120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1295402" y="3883654"/>
            <a:ext cx="184731" cy="276999"/>
          </a:xfrm>
          <a:prstGeom prst="rect">
            <a:avLst/>
          </a:prstGeom>
          <a:solidFill>
            <a:srgbClr val="000000"/>
          </a:solidFill>
          <a:ln w="9525">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sz="1200">
              <a:latin typeface="Times New Roman" panose="02020603050405020304" pitchFamily="18" charset="0"/>
              <a:cs typeface="Times New Roman" panose="02020603050405020304" pitchFamily="18" charset="0"/>
            </a:endParaRPr>
          </a:p>
        </p:txBody>
      </p:sp>
      <p:sp>
        <p:nvSpPr>
          <p:cNvPr id="8" name="Rectangle 2"/>
          <p:cNvSpPr>
            <a:spLocks noChangeArrowheads="1"/>
          </p:cNvSpPr>
          <p:nvPr/>
        </p:nvSpPr>
        <p:spPr bwMode="auto">
          <a:xfrm>
            <a:off x="1295402" y="3883654"/>
            <a:ext cx="184731" cy="276999"/>
          </a:xfrm>
          <a:prstGeom prst="rect">
            <a:avLst/>
          </a:prstGeom>
          <a:solidFill>
            <a:srgbClr val="000000"/>
          </a:solidFill>
          <a:ln w="9525">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sz="1200">
              <a:latin typeface="Times New Roman" panose="02020603050405020304" pitchFamily="18" charset="0"/>
              <a:cs typeface="Times New Roman" panose="02020603050405020304" pitchFamily="18" charset="0"/>
            </a:endParaRPr>
          </a:p>
        </p:txBody>
      </p:sp>
      <p:sp>
        <p:nvSpPr>
          <p:cNvPr id="10" name="Rectangle 4"/>
          <p:cNvSpPr>
            <a:spLocks noChangeArrowheads="1"/>
          </p:cNvSpPr>
          <p:nvPr/>
        </p:nvSpPr>
        <p:spPr bwMode="auto">
          <a:xfrm>
            <a:off x="1295402" y="4356729"/>
            <a:ext cx="184731" cy="276999"/>
          </a:xfrm>
          <a:prstGeom prst="rect">
            <a:avLst/>
          </a:prstGeom>
          <a:solidFill>
            <a:srgbClr val="000000"/>
          </a:solidFill>
          <a:ln w="9525">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sz="1200">
              <a:latin typeface="Times New Roman" panose="02020603050405020304" pitchFamily="18" charset="0"/>
              <a:cs typeface="Times New Roman" panose="02020603050405020304" pitchFamily="18" charset="0"/>
            </a:endParaRPr>
          </a:p>
        </p:txBody>
      </p:sp>
      <p:sp>
        <p:nvSpPr>
          <p:cNvPr id="11" name="Rectangle 5"/>
          <p:cNvSpPr>
            <a:spLocks noChangeArrowheads="1"/>
          </p:cNvSpPr>
          <p:nvPr/>
        </p:nvSpPr>
        <p:spPr bwMode="auto">
          <a:xfrm>
            <a:off x="1757558" y="3075478"/>
            <a:ext cx="913904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Implementation Resources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Open-Source Libraries: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OpenAI Baselines: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implementations for various RL algorithms.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Stable Baselines3:</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well-maintained set of implementations for RL (including DQN, PPO, etc.).</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CleanRL</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Minimalistic implementations focusing on clarity and simplicity.</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Ray </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RLlib</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Scalable RL library for production-level tasks.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Repositories: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GitHub repositories are valuable for hands-on tutorials and code examples that implement the theories discussed in academic references.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6"/>
          <p:cNvSpPr>
            <a:spLocks noChangeArrowheads="1"/>
          </p:cNvSpPr>
          <p:nvPr/>
        </p:nvSpPr>
        <p:spPr bwMode="auto">
          <a:xfrm>
            <a:off x="1295402" y="4829804"/>
            <a:ext cx="184731" cy="276999"/>
          </a:xfrm>
          <a:prstGeom prst="rect">
            <a:avLst/>
          </a:prstGeom>
          <a:solidFill>
            <a:srgbClr val="000000"/>
          </a:solidFill>
          <a:ln w="9525">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sz="1200">
              <a:latin typeface="Times New Roman" panose="02020603050405020304" pitchFamily="18" charset="0"/>
              <a:cs typeface="Times New Roman" panose="02020603050405020304" pitchFamily="18" charset="0"/>
            </a:endParaRPr>
          </a:p>
        </p:txBody>
      </p:sp>
      <p:sp>
        <p:nvSpPr>
          <p:cNvPr id="6" name="TextBox 5"/>
          <p:cNvSpPr txBox="1"/>
          <p:nvPr/>
        </p:nvSpPr>
        <p:spPr>
          <a:xfrm>
            <a:off x="3268410" y="1497830"/>
            <a:ext cx="6117336" cy="369332"/>
          </a:xfrm>
          <a:prstGeom prst="rect">
            <a:avLst/>
          </a:prstGeom>
          <a:noFill/>
        </p:spPr>
        <p:txBody>
          <a:bodyPr wrap="square">
            <a:spAutoFit/>
          </a:bodyPr>
          <a:lstStyle/>
          <a:p>
            <a:r>
              <a:rPr lang="en-US" dirty="0"/>
              <a:t>References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1C0115-2D53-517B-9F06-BE62EB2D8673}"/>
              </a:ext>
            </a:extLst>
          </p:cNvPr>
          <p:cNvSpPr txBox="1"/>
          <p:nvPr/>
        </p:nvSpPr>
        <p:spPr>
          <a:xfrm>
            <a:off x="736922" y="868102"/>
            <a:ext cx="10718156" cy="4065665"/>
          </a:xfrm>
          <a:prstGeom prst="rect">
            <a:avLst/>
          </a:prstGeom>
          <a:noFill/>
        </p:spPr>
        <p:txBody>
          <a:bodyPr wrap="square">
            <a:spAutoFit/>
          </a:bodyPr>
          <a:lstStyle/>
          <a:p>
            <a:pPr algn="just">
              <a:spcBef>
                <a:spcPts val="800"/>
              </a:spcBef>
              <a:spcAft>
                <a:spcPts val="400"/>
              </a:spcAft>
              <a:buNone/>
              <a:tabLst>
                <a:tab pos="228600" algn="l"/>
                <a:tab pos="228600" algn="l"/>
              </a:tabLst>
            </a:pPr>
            <a:r>
              <a:rPr lang="en-IN" sz="1400" b="1" cap="small" dirty="0">
                <a:effectLst/>
                <a:latin typeface="Times New Roman" panose="02020603050405020304" pitchFamily="18" charset="0"/>
                <a:ea typeface="SimSun" panose="02010600030101010101" pitchFamily="2" charset="-122"/>
              </a:rPr>
              <a:t>References</a:t>
            </a: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[1] S. Shalev‑Shwartz, S. Shammah, and A. </a:t>
            </a:r>
            <a:r>
              <a:rPr lang="en-IN" sz="1400" dirty="0" err="1">
                <a:effectLst/>
                <a:latin typeface="Times New Roman" panose="02020603050405020304" pitchFamily="18" charset="0"/>
                <a:ea typeface="MS Mincho" panose="02020609040205080304" pitchFamily="49" charset="-128"/>
              </a:rPr>
              <a:t>Shashua</a:t>
            </a:r>
            <a:r>
              <a:rPr lang="en-IN" sz="1400" dirty="0">
                <a:effectLst/>
                <a:latin typeface="Times New Roman" panose="02020603050405020304" pitchFamily="18" charset="0"/>
                <a:ea typeface="MS Mincho" panose="02020609040205080304" pitchFamily="49" charset="-128"/>
              </a:rPr>
              <a:t>, “Safe, multi‑agent reinforcement learning for autonomous driving,” available as arXiv:1610.03295, 2016.</a:t>
            </a:r>
          </a:p>
          <a:p>
            <a:pPr marL="228600" indent="-228600" algn="just">
              <a:lnSpc>
                <a:spcPts val="900"/>
              </a:lnSpc>
              <a:spcAft>
                <a:spcPts val="250"/>
              </a:spcAft>
              <a:buNone/>
              <a:tabLst>
                <a:tab pos="228600" algn="l"/>
                <a:tab pos="228600" algn="l"/>
              </a:tabLst>
            </a:pPr>
            <a:endParaRPr lang="en-IN" sz="1400" dirty="0">
              <a:effectLst/>
              <a:latin typeface="Times New Roman" panose="02020603050405020304" pitchFamily="18" charset="0"/>
              <a:ea typeface="MS Mincho" panose="02020609040205080304" pitchFamily="49" charset="-128"/>
            </a:endParaRP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[2] X. Wang, Y. Liu, and J. Li, “Reinforcement learning-based autonomous navigation using Markov decision processes,” Science China: Information Sciences, vol. 66, no. 3, pp. 456–470, 2023. [Online]. Available: </a:t>
            </a:r>
            <a:r>
              <a:rPr lang="en-IN" sz="1400" dirty="0">
                <a:effectLst/>
                <a:latin typeface="Times New Roman" panose="02020603050405020304" pitchFamily="18" charset="0"/>
                <a:ea typeface="MS Mincho" panose="02020609040205080304" pitchFamily="49" charset="-128"/>
                <a:hlinkClick r:id="rId2"/>
              </a:rPr>
              <a:t>https://link.springer.com/article/10.1007/s11431-023-2483-x</a:t>
            </a:r>
            <a:endParaRPr lang="en-IN" sz="1400" dirty="0">
              <a:effectLst/>
              <a:latin typeface="Times New Roman" panose="02020603050405020304" pitchFamily="18" charset="0"/>
              <a:ea typeface="MS Mincho" panose="02020609040205080304" pitchFamily="49" charset="-128"/>
            </a:endParaRPr>
          </a:p>
          <a:p>
            <a:pPr marL="228600" indent="-228600" algn="just">
              <a:lnSpc>
                <a:spcPts val="900"/>
              </a:lnSpc>
              <a:spcAft>
                <a:spcPts val="250"/>
              </a:spcAft>
              <a:buNone/>
              <a:tabLst>
                <a:tab pos="228600" algn="l"/>
                <a:tab pos="228600" algn="l"/>
              </a:tabLst>
            </a:pPr>
            <a:endParaRPr lang="en-IN" sz="1400" dirty="0">
              <a:effectLst/>
              <a:latin typeface="Times New Roman" panose="02020603050405020304" pitchFamily="18" charset="0"/>
              <a:ea typeface="MS Mincho" panose="02020609040205080304" pitchFamily="49" charset="-128"/>
            </a:endParaRP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[3] A. El </a:t>
            </a:r>
            <a:r>
              <a:rPr lang="en-IN" sz="1400" dirty="0" err="1">
                <a:effectLst/>
                <a:latin typeface="Times New Roman" panose="02020603050405020304" pitchFamily="18" charset="0"/>
                <a:ea typeface="MS Mincho" panose="02020609040205080304" pitchFamily="49" charset="-128"/>
              </a:rPr>
              <a:t>Sallab</a:t>
            </a:r>
            <a:r>
              <a:rPr lang="en-IN" sz="1400" dirty="0">
                <a:effectLst/>
                <a:latin typeface="Times New Roman" panose="02020603050405020304" pitchFamily="18" charset="0"/>
                <a:ea typeface="MS Mincho" panose="02020609040205080304" pitchFamily="49" charset="-128"/>
              </a:rPr>
              <a:t> et al., “Deep reinforcement learning framework for autonomous driving,” available as arXiv:1704.02532, 2017.</a:t>
            </a:r>
          </a:p>
          <a:p>
            <a:pPr marL="228600" indent="-228600" algn="just">
              <a:lnSpc>
                <a:spcPts val="900"/>
              </a:lnSpc>
              <a:spcAft>
                <a:spcPts val="250"/>
              </a:spcAft>
              <a:buNone/>
              <a:tabLst>
                <a:tab pos="228600" algn="l"/>
                <a:tab pos="228600" algn="l"/>
              </a:tabLst>
            </a:pPr>
            <a:endParaRPr lang="en-IN" sz="1400" dirty="0">
              <a:effectLst/>
              <a:latin typeface="Times New Roman" panose="02020603050405020304" pitchFamily="18" charset="0"/>
              <a:ea typeface="MS Mincho" panose="02020609040205080304" pitchFamily="49" charset="-128"/>
            </a:endParaRP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[4] B. R. Kiran et al.</a:t>
            </a: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“Deep Reinforcement Learning for Autonomous Driving: A Survey,” IEEE Trans. </a:t>
            </a:r>
            <a:r>
              <a:rPr lang="en-IN" sz="1400" dirty="0" err="1">
                <a:effectLst/>
                <a:latin typeface="Times New Roman" panose="02020603050405020304" pitchFamily="18" charset="0"/>
                <a:ea typeface="MS Mincho" panose="02020609040205080304" pitchFamily="49" charset="-128"/>
              </a:rPr>
              <a:t>Intell</a:t>
            </a:r>
            <a:r>
              <a:rPr lang="en-IN" sz="1400" dirty="0">
                <a:effectLst/>
                <a:latin typeface="Times New Roman" panose="02020603050405020304" pitchFamily="18" charset="0"/>
                <a:ea typeface="MS Mincho" panose="02020609040205080304" pitchFamily="49" charset="-128"/>
              </a:rPr>
              <a:t>. Transp. Syst., vol. 23, no. 6, pp. 4909–4926, June 2022. DOI: 10.1109/TITS.2021.3054625</a:t>
            </a:r>
          </a:p>
          <a:p>
            <a:pPr marL="228600" indent="-228600" algn="just">
              <a:lnSpc>
                <a:spcPts val="900"/>
              </a:lnSpc>
              <a:spcAft>
                <a:spcPts val="250"/>
              </a:spcAft>
              <a:buNone/>
              <a:tabLst>
                <a:tab pos="228600" algn="l"/>
                <a:tab pos="228600" algn="l"/>
              </a:tabLst>
            </a:pPr>
            <a:endParaRPr lang="en-IN" sz="1400" dirty="0">
              <a:effectLst/>
              <a:latin typeface="Times New Roman" panose="02020603050405020304" pitchFamily="18" charset="0"/>
              <a:ea typeface="MS Mincho" panose="02020609040205080304" pitchFamily="49" charset="-128"/>
            </a:endParaRP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[5] A. Aburaya, H. Selamat, and M. T. Muslim</a:t>
            </a: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“Review of Vision-Based Reinforcement Learning for Drone Navigation,” Int. J. </a:t>
            </a:r>
            <a:r>
              <a:rPr lang="en-IN" sz="1400" dirty="0" err="1">
                <a:effectLst/>
                <a:latin typeface="Times New Roman" panose="02020603050405020304" pitchFamily="18" charset="0"/>
                <a:ea typeface="MS Mincho" panose="02020609040205080304" pitchFamily="49" charset="-128"/>
              </a:rPr>
              <a:t>Intell</a:t>
            </a:r>
            <a:r>
              <a:rPr lang="en-IN" sz="1400" dirty="0">
                <a:effectLst/>
                <a:latin typeface="Times New Roman" panose="02020603050405020304" pitchFamily="18" charset="0"/>
                <a:ea typeface="MS Mincho" panose="02020609040205080304" pitchFamily="49" charset="-128"/>
              </a:rPr>
              <a:t>. Robot. Appl., vol. 8, pp. 974–992, 2024. DOI: 10.1007/s41315-024-00356-9.</a:t>
            </a:r>
          </a:p>
          <a:p>
            <a:pPr marL="228600" indent="-228600" algn="just">
              <a:lnSpc>
                <a:spcPts val="900"/>
              </a:lnSpc>
              <a:spcAft>
                <a:spcPts val="250"/>
              </a:spcAft>
              <a:buNone/>
              <a:tabLst>
                <a:tab pos="228600" algn="l"/>
                <a:tab pos="228600" algn="l"/>
              </a:tabLst>
            </a:pPr>
            <a:endParaRPr lang="en-IN" sz="1400" dirty="0">
              <a:effectLst/>
              <a:latin typeface="Times New Roman" panose="02020603050405020304" pitchFamily="18" charset="0"/>
              <a:ea typeface="MS Mincho" panose="02020609040205080304" pitchFamily="49" charset="-128"/>
            </a:endParaRP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[6] R. X. Zhang et al.</a:t>
            </a: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“Navigation for Autonomous Vehicles via Fast-Stable and Smooth Reinforcement Learning,” Sci. China Technol. Sci., vol. 67, no. 2, pp. 423–434, 2024. DOI: 10.1007/s11431-023-2483-x.</a:t>
            </a:r>
          </a:p>
          <a:p>
            <a:pPr marL="228600" indent="-228600" algn="just">
              <a:lnSpc>
                <a:spcPts val="900"/>
              </a:lnSpc>
              <a:spcAft>
                <a:spcPts val="250"/>
              </a:spcAft>
              <a:buNone/>
              <a:tabLst>
                <a:tab pos="228600" algn="l"/>
                <a:tab pos="228600" algn="l"/>
              </a:tabLst>
            </a:pPr>
            <a:endParaRPr lang="en-IN" sz="1400" dirty="0">
              <a:effectLst/>
              <a:latin typeface="Times New Roman" panose="02020603050405020304" pitchFamily="18" charset="0"/>
              <a:ea typeface="MS Mincho" panose="02020609040205080304" pitchFamily="49" charset="-128"/>
            </a:endParaRP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[7] D. Kumar</a:t>
            </a: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“Reinforcement Imitation Learning for Reliable and Efficient Autonomous Navigation in Complex Environments,” Neural </a:t>
            </a:r>
            <a:r>
              <a:rPr lang="en-IN" sz="1400" dirty="0" err="1">
                <a:effectLst/>
                <a:latin typeface="Times New Roman" panose="02020603050405020304" pitchFamily="18" charset="0"/>
                <a:ea typeface="MS Mincho" panose="02020609040205080304" pitchFamily="49" charset="-128"/>
              </a:rPr>
              <a:t>Comput</a:t>
            </a:r>
            <a:r>
              <a:rPr lang="en-IN" sz="1400" dirty="0">
                <a:effectLst/>
                <a:latin typeface="Times New Roman" panose="02020603050405020304" pitchFamily="18" charset="0"/>
                <a:ea typeface="MS Mincho" panose="02020609040205080304" pitchFamily="49" charset="-128"/>
              </a:rPr>
              <a:t>. Appl., vol. 36, pp. 11945–11961, 2024. DOI: 10.1007/s00521-024-09678-y.</a:t>
            </a: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[8] M. Zhu et al.</a:t>
            </a: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“Safe, Efficient, and Comfortable Velocity Control Based on Reinforcement Learning for Autonomous Driving,” available as arXiv:1902.00089, 2019.</a:t>
            </a:r>
          </a:p>
        </p:txBody>
      </p:sp>
    </p:spTree>
    <p:extLst>
      <p:ext uri="{BB962C8B-B14F-4D97-AF65-F5344CB8AC3E}">
        <p14:creationId xmlns:p14="http://schemas.microsoft.com/office/powerpoint/2010/main" val="373424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8EE4C-71E6-3FEA-AAF8-210C7C36129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FF763F0-49DA-802C-F3DA-0FDA107ADA8E}"/>
              </a:ext>
            </a:extLst>
          </p:cNvPr>
          <p:cNvSpPr txBox="1"/>
          <p:nvPr/>
        </p:nvSpPr>
        <p:spPr>
          <a:xfrm>
            <a:off x="736922" y="868102"/>
            <a:ext cx="10718156" cy="3837397"/>
          </a:xfrm>
          <a:prstGeom prst="rect">
            <a:avLst/>
          </a:prstGeom>
          <a:noFill/>
        </p:spPr>
        <p:txBody>
          <a:bodyPr wrap="square">
            <a:spAutoFit/>
          </a:bodyPr>
          <a:lstStyle/>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[9] H. Li, Q. Zhang, and D. Zhao, “Automatic exploration for navigation in unknown environments via deep reinforcement learning,” IEEE Trans. Neural </a:t>
            </a:r>
            <a:r>
              <a:rPr lang="en-IN" sz="1400" dirty="0" err="1">
                <a:effectLst/>
                <a:latin typeface="Times New Roman" panose="02020603050405020304" pitchFamily="18" charset="0"/>
                <a:ea typeface="MS Mincho" panose="02020609040205080304" pitchFamily="49" charset="-128"/>
              </a:rPr>
              <a:t>Netw</a:t>
            </a:r>
            <a:r>
              <a:rPr lang="en-IN" sz="1400" dirty="0">
                <a:effectLst/>
                <a:latin typeface="Times New Roman" panose="02020603050405020304" pitchFamily="18" charset="0"/>
                <a:ea typeface="MS Mincho" panose="02020609040205080304" pitchFamily="49" charset="-128"/>
              </a:rPr>
              <a:t>. Learn. Syst., vol. 31, no. 6, pp. 2064–2076, June 2020. DOI: 10.1109/TNNLS.2019.2927869.</a:t>
            </a:r>
          </a:p>
          <a:p>
            <a:pPr marL="228600" indent="-228600" algn="just">
              <a:lnSpc>
                <a:spcPts val="900"/>
              </a:lnSpc>
              <a:spcAft>
                <a:spcPts val="250"/>
              </a:spcAft>
              <a:buNone/>
              <a:tabLst>
                <a:tab pos="228600" algn="l"/>
                <a:tab pos="228600" algn="l"/>
              </a:tabLst>
            </a:pPr>
            <a:endParaRPr lang="en-IN" sz="1400" dirty="0">
              <a:effectLst/>
              <a:latin typeface="Times New Roman" panose="02020603050405020304" pitchFamily="18" charset="0"/>
              <a:ea typeface="MS Mincho" panose="02020609040205080304" pitchFamily="49" charset="-128"/>
            </a:endParaRP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[10]B. R. Kiran et al.</a:t>
            </a: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“Deep Reinforcement Learning for Autonomous Driving: A Survey,” available as arXiv:2002.00444v2, 2021.</a:t>
            </a:r>
          </a:p>
          <a:p>
            <a:pPr marL="228600" indent="-228600" algn="just">
              <a:lnSpc>
                <a:spcPts val="900"/>
              </a:lnSpc>
              <a:spcAft>
                <a:spcPts val="250"/>
              </a:spcAft>
              <a:buNone/>
              <a:tabLst>
                <a:tab pos="228600" algn="l"/>
                <a:tab pos="228600" algn="l"/>
              </a:tabLst>
            </a:pPr>
            <a:endParaRPr lang="en-IN" sz="1400" dirty="0">
              <a:effectLst/>
              <a:latin typeface="Times New Roman" panose="02020603050405020304" pitchFamily="18" charset="0"/>
              <a:ea typeface="MS Mincho" panose="02020609040205080304" pitchFamily="49" charset="-128"/>
            </a:endParaRP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[11] S. </a:t>
            </a:r>
            <a:r>
              <a:rPr lang="en-IN" sz="1400" dirty="0" err="1">
                <a:effectLst/>
                <a:latin typeface="Times New Roman" panose="02020603050405020304" pitchFamily="18" charset="0"/>
                <a:ea typeface="MS Mincho" panose="02020609040205080304" pitchFamily="49" charset="-128"/>
              </a:rPr>
              <a:t>Nageshrao</a:t>
            </a:r>
            <a:r>
              <a:rPr lang="en-IN" sz="1400" dirty="0">
                <a:effectLst/>
                <a:latin typeface="Times New Roman" panose="02020603050405020304" pitchFamily="18" charset="0"/>
                <a:ea typeface="MS Mincho" panose="02020609040205080304" pitchFamily="49" charset="-128"/>
              </a:rPr>
              <a:t>, H. E. Tseng, and D. </a:t>
            </a:r>
            <a:r>
              <a:rPr lang="en-IN" sz="1400" dirty="0" err="1">
                <a:effectLst/>
                <a:latin typeface="Times New Roman" panose="02020603050405020304" pitchFamily="18" charset="0"/>
                <a:ea typeface="MS Mincho" panose="02020609040205080304" pitchFamily="49" charset="-128"/>
              </a:rPr>
              <a:t>Filev</a:t>
            </a:r>
            <a:endParaRPr lang="en-IN" sz="1400" dirty="0">
              <a:effectLst/>
              <a:latin typeface="Times New Roman" panose="02020603050405020304" pitchFamily="18" charset="0"/>
              <a:ea typeface="MS Mincho" panose="02020609040205080304" pitchFamily="49" charset="-128"/>
            </a:endParaRP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“Autonomous Highway Driving Using Deep Reinforcement Learning,” in Proc. 2019 IEEE Int. Conf. Syst., Man, </a:t>
            </a:r>
            <a:r>
              <a:rPr lang="en-IN" sz="1400" dirty="0" err="1">
                <a:effectLst/>
                <a:latin typeface="Times New Roman" panose="02020603050405020304" pitchFamily="18" charset="0"/>
                <a:ea typeface="MS Mincho" panose="02020609040205080304" pitchFamily="49" charset="-128"/>
              </a:rPr>
              <a:t>Cybern</a:t>
            </a:r>
            <a:r>
              <a:rPr lang="en-IN" sz="1400" dirty="0">
                <a:effectLst/>
                <a:latin typeface="Times New Roman" panose="02020603050405020304" pitchFamily="18" charset="0"/>
                <a:ea typeface="MS Mincho" panose="02020609040205080304" pitchFamily="49" charset="-128"/>
              </a:rPr>
              <a:t>. (SMC), Bari, Italy, pp. 2326–2331, Oct. 2019. DOI: 10.1109/SMC.2019.8913935</a:t>
            </a:r>
          </a:p>
          <a:p>
            <a:pPr marL="228600" indent="-228600" algn="just">
              <a:lnSpc>
                <a:spcPts val="900"/>
              </a:lnSpc>
              <a:spcAft>
                <a:spcPts val="250"/>
              </a:spcAft>
              <a:buNone/>
              <a:tabLst>
                <a:tab pos="228600" algn="l"/>
                <a:tab pos="228600" algn="l"/>
              </a:tabLst>
            </a:pPr>
            <a:endParaRPr lang="en-IN" sz="1400" dirty="0">
              <a:effectLst/>
              <a:latin typeface="Times New Roman" panose="02020603050405020304" pitchFamily="18" charset="0"/>
              <a:ea typeface="MS Mincho" panose="02020609040205080304" pitchFamily="49" charset="-128"/>
            </a:endParaRP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[12] H. Le, S. </a:t>
            </a:r>
            <a:r>
              <a:rPr lang="en-IN" sz="1400" dirty="0" err="1">
                <a:effectLst/>
                <a:latin typeface="Times New Roman" panose="02020603050405020304" pitchFamily="18" charset="0"/>
                <a:ea typeface="MS Mincho" panose="02020609040205080304" pitchFamily="49" charset="-128"/>
              </a:rPr>
              <a:t>Saeedvand</a:t>
            </a:r>
            <a:r>
              <a:rPr lang="en-IN" sz="1400" dirty="0">
                <a:effectLst/>
                <a:latin typeface="Times New Roman" panose="02020603050405020304" pitchFamily="18" charset="0"/>
                <a:ea typeface="MS Mincho" panose="02020609040205080304" pitchFamily="49" charset="-128"/>
              </a:rPr>
              <a:t>, and C.-C. Hsu, “A comprehensive review of mobile robot navigation leveraging deep reinforcement learning in congested environments,” J. </a:t>
            </a:r>
            <a:r>
              <a:rPr lang="en-IN" sz="1400" dirty="0" err="1">
                <a:effectLst/>
                <a:latin typeface="Times New Roman" panose="02020603050405020304" pitchFamily="18" charset="0"/>
                <a:ea typeface="MS Mincho" panose="02020609040205080304" pitchFamily="49" charset="-128"/>
              </a:rPr>
              <a:t>Intell</a:t>
            </a:r>
            <a:r>
              <a:rPr lang="en-IN" sz="1400" dirty="0">
                <a:effectLst/>
                <a:latin typeface="Times New Roman" panose="02020603050405020304" pitchFamily="18" charset="0"/>
                <a:ea typeface="MS Mincho" panose="02020609040205080304" pitchFamily="49" charset="-128"/>
              </a:rPr>
              <a:t>. Robot. Syst., vol. 110, p. 158, 2024. DOI: 10.1007/s10846-024-02198-w.</a:t>
            </a: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[13] QQ. Zou et al.</a:t>
            </a:r>
          </a:p>
          <a:p>
            <a:pPr marL="228600" indent="-228600" algn="just">
              <a:lnSpc>
                <a:spcPts val="900"/>
              </a:lnSpc>
              <a:spcAft>
                <a:spcPts val="250"/>
              </a:spcAft>
              <a:buNone/>
              <a:tabLst>
                <a:tab pos="228600" algn="l"/>
                <a:tab pos="228600" algn="l"/>
              </a:tabLst>
            </a:pPr>
            <a:endParaRPr lang="en-IN" sz="1400" dirty="0">
              <a:effectLst/>
              <a:latin typeface="Times New Roman" panose="02020603050405020304" pitchFamily="18" charset="0"/>
              <a:ea typeface="MS Mincho" panose="02020609040205080304" pitchFamily="49" charset="-128"/>
            </a:endParaRP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“Deep Imitation Reinforcement Learning for Self-Driving by Vision,” CAAI Trans. </a:t>
            </a:r>
            <a:r>
              <a:rPr lang="en-IN" sz="1400" dirty="0" err="1">
                <a:effectLst/>
                <a:latin typeface="Times New Roman" panose="02020603050405020304" pitchFamily="18" charset="0"/>
                <a:ea typeface="MS Mincho" panose="02020609040205080304" pitchFamily="49" charset="-128"/>
              </a:rPr>
              <a:t>Intell</a:t>
            </a:r>
            <a:r>
              <a:rPr lang="en-IN" sz="1400" dirty="0">
                <a:effectLst/>
                <a:latin typeface="Times New Roman" panose="02020603050405020304" pitchFamily="18" charset="0"/>
                <a:ea typeface="MS Mincho" panose="02020609040205080304" pitchFamily="49" charset="-128"/>
              </a:rPr>
              <a:t>. Technol., vol. 1, pp. 1–11, 2021. DOI: 10.1049/cit2.12025.</a:t>
            </a:r>
          </a:p>
          <a:p>
            <a:pPr marL="228600" indent="-228600" algn="just">
              <a:lnSpc>
                <a:spcPts val="900"/>
              </a:lnSpc>
              <a:spcAft>
                <a:spcPts val="250"/>
              </a:spcAft>
              <a:buNone/>
              <a:tabLst>
                <a:tab pos="228600" algn="l"/>
                <a:tab pos="228600" algn="l"/>
              </a:tabLst>
            </a:pPr>
            <a:endParaRPr lang="en-IN" sz="1400" dirty="0">
              <a:effectLst/>
              <a:latin typeface="Times New Roman" panose="02020603050405020304" pitchFamily="18" charset="0"/>
              <a:ea typeface="MS Mincho" panose="02020609040205080304" pitchFamily="49" charset="-128"/>
            </a:endParaRP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[14]H. Zhou et al.</a:t>
            </a: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“Deep Reinforcement Learning for Autonomous Driving by Transferring Visual Features,” in Proc. 25th Int. Conf. Pattern </a:t>
            </a:r>
            <a:r>
              <a:rPr lang="en-IN" sz="1400" dirty="0" err="1">
                <a:effectLst/>
                <a:latin typeface="Times New Roman" panose="02020603050405020304" pitchFamily="18" charset="0"/>
                <a:ea typeface="MS Mincho" panose="02020609040205080304" pitchFamily="49" charset="-128"/>
              </a:rPr>
              <a:t>Recognit</a:t>
            </a:r>
            <a:r>
              <a:rPr lang="en-IN" sz="1400" dirty="0">
                <a:effectLst/>
                <a:latin typeface="Times New Roman" panose="02020603050405020304" pitchFamily="18" charset="0"/>
                <a:ea typeface="MS Mincho" panose="02020609040205080304" pitchFamily="49" charset="-128"/>
              </a:rPr>
              <a:t>. (ICPR), Milan, Italy, pp. 4436–4443, Jan. 2021. DOI: 10.1109/ICPR48806.2021.9412011.</a:t>
            </a:r>
          </a:p>
          <a:p>
            <a:pPr marL="228600" indent="-228600" algn="just">
              <a:lnSpc>
                <a:spcPts val="900"/>
              </a:lnSpc>
              <a:spcAft>
                <a:spcPts val="250"/>
              </a:spcAft>
              <a:buNone/>
              <a:tabLst>
                <a:tab pos="228600" algn="l"/>
                <a:tab pos="228600" algn="l"/>
              </a:tabLst>
            </a:pPr>
            <a:endParaRPr lang="en-IN" sz="1400" dirty="0">
              <a:latin typeface="Times New Roman" panose="02020603050405020304" pitchFamily="18" charset="0"/>
              <a:ea typeface="MS Mincho" panose="02020609040205080304" pitchFamily="49" charset="-128"/>
            </a:endParaRPr>
          </a:p>
          <a:p>
            <a:pPr marL="228600" indent="-228600" algn="just">
              <a:lnSpc>
                <a:spcPts val="900"/>
              </a:lnSpc>
              <a:spcAft>
                <a:spcPts val="250"/>
              </a:spcAft>
              <a:buNone/>
              <a:tabLst>
                <a:tab pos="228600" algn="l"/>
                <a:tab pos="228600" algn="l"/>
              </a:tabLst>
            </a:pPr>
            <a:endParaRPr lang="en-IN" sz="1400" dirty="0">
              <a:effectLst/>
              <a:latin typeface="Times New Roman" panose="02020603050405020304" pitchFamily="18" charset="0"/>
              <a:ea typeface="MS Mincho" panose="02020609040205080304" pitchFamily="49" charset="-128"/>
            </a:endParaRP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[15] A. Balachandran, A. L. S, and P. Sreedharan</a:t>
            </a: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“Autonomous Navigation of an AMR Using Deep Reinforcement Learning in a Warehouse Environment,” in Proc. 2022 IEEE 2nd Mysore Sub Sect. Int. Conf. (</a:t>
            </a:r>
            <a:r>
              <a:rPr lang="en-IN" sz="1400" dirty="0" err="1">
                <a:effectLst/>
                <a:latin typeface="Times New Roman" panose="02020603050405020304" pitchFamily="18" charset="0"/>
                <a:ea typeface="MS Mincho" panose="02020609040205080304" pitchFamily="49" charset="-128"/>
              </a:rPr>
              <a:t>MysuruCon</a:t>
            </a:r>
            <a:r>
              <a:rPr lang="en-IN" sz="1400" dirty="0">
                <a:effectLst/>
                <a:latin typeface="Times New Roman" panose="02020603050405020304" pitchFamily="18" charset="0"/>
                <a:ea typeface="MS Mincho" panose="02020609040205080304" pitchFamily="49" charset="-128"/>
              </a:rPr>
              <a:t>), 2022. DOI: 10.1109/MysuruCon55714.2022.9971804.                                                                                                  </a:t>
            </a:r>
          </a:p>
          <a:p>
            <a:pPr marL="228600" indent="-228600" algn="just">
              <a:lnSpc>
                <a:spcPts val="900"/>
              </a:lnSpc>
              <a:spcAft>
                <a:spcPts val="250"/>
              </a:spcAft>
              <a:buNone/>
              <a:tabLst>
                <a:tab pos="228600" algn="l"/>
                <a:tab pos="228600" algn="l"/>
              </a:tabLst>
            </a:pPr>
            <a:r>
              <a:rPr lang="en-IN" sz="1400" dirty="0">
                <a:effectLst/>
                <a:latin typeface="Times New Roman" panose="02020603050405020304" pitchFamily="18" charset="0"/>
                <a:ea typeface="MS Mincho" panose="02020609040205080304" pitchFamily="49" charset="-128"/>
              </a:rPr>
              <a:t>  </a:t>
            </a:r>
            <a:r>
              <a:rPr lang="en-IN" sz="1400" dirty="0">
                <a:effectLst/>
                <a:latin typeface="Times New Roman" panose="02020603050405020304" pitchFamily="18" charset="0"/>
                <a:ea typeface="SimSun" panose="02010600030101010101" pitchFamily="2" charset="-122"/>
              </a:rPr>
              <a:t> </a:t>
            </a:r>
          </a:p>
        </p:txBody>
      </p:sp>
    </p:spTree>
    <p:extLst>
      <p:ext uri="{BB962C8B-B14F-4D97-AF65-F5344CB8AC3E}">
        <p14:creationId xmlns:p14="http://schemas.microsoft.com/office/powerpoint/2010/main" val="3453797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16956"/>
            <a:ext cx="9601196" cy="1303867"/>
          </a:xfrm>
        </p:spPr>
        <p:txBody>
          <a:bodyPr/>
          <a:lstStyle/>
          <a:p>
            <a:pPr algn="just"/>
            <a:r>
              <a:rPr lang="en-US" dirty="0"/>
              <a:t>About the project</a:t>
            </a:r>
          </a:p>
        </p:txBody>
      </p:sp>
      <p:sp>
        <p:nvSpPr>
          <p:cNvPr id="3" name="Content Placeholder 2"/>
          <p:cNvSpPr>
            <a:spLocks noGrp="1"/>
          </p:cNvSpPr>
          <p:nvPr>
            <p:ph idx="1"/>
          </p:nvPr>
        </p:nvSpPr>
        <p:spPr>
          <a:xfrm>
            <a:off x="1295401" y="2496312"/>
            <a:ext cx="9601196" cy="3379556"/>
          </a:xfrm>
        </p:spPr>
        <p:txBody>
          <a:bodyPr>
            <a:normAutofit fontScale="25000" lnSpcReduction="20000"/>
          </a:bodyPr>
          <a:lstStyle/>
          <a:p>
            <a:pPr algn="just"/>
            <a:r>
              <a:rPr lang="en-US" sz="4800" dirty="0">
                <a:latin typeface="Times New Roman" panose="02020603050405020304" pitchFamily="18" charset="0"/>
                <a:cs typeface="Times New Roman" panose="02020603050405020304" pitchFamily="18" charset="0"/>
              </a:rPr>
              <a:t> The project focuses on solving the Taxi problem—a classic reinforcement learning (RL) environment available in OpenAI Gym—using a Q-learning approach. The Taxi environment simulates a grid world where an agent (the taxi) must navigate to pick up a passenger from one of four designated locations (Red, Green, Yellow, Blue) and drop them off at a specified destination. </a:t>
            </a:r>
          </a:p>
          <a:p>
            <a:pPr algn="just">
              <a:buFont typeface="Wingdings" panose="05000000000000000000" pitchFamily="2" charset="2"/>
              <a:buChar char="Ø"/>
            </a:pPr>
            <a:r>
              <a:rPr lang="en-US" sz="5200" b="1" dirty="0">
                <a:latin typeface="Times New Roman" panose="02020603050405020304" pitchFamily="18" charset="0"/>
                <a:cs typeface="Times New Roman" panose="02020603050405020304" pitchFamily="18" charset="0"/>
              </a:rPr>
              <a:t>Implementation of a Q-learning agent: </a:t>
            </a:r>
          </a:p>
          <a:p>
            <a:pPr algn="just">
              <a:buFont typeface="Courier New" panose="02070309020205020404" pitchFamily="49" charset="0"/>
              <a:buChar char="o"/>
            </a:pPr>
            <a:r>
              <a:rPr lang="en-US" sz="5200" dirty="0">
                <a:latin typeface="Times New Roman" panose="02020603050405020304" pitchFamily="18" charset="0"/>
                <a:cs typeface="Times New Roman" panose="02020603050405020304" pitchFamily="18" charset="0"/>
              </a:rPr>
              <a:t>The agent is trained using a standard Q-learning algorithm with hyperparameters such as the learning rate (α), discount factor (γ), and exploration rate (ε).</a:t>
            </a:r>
          </a:p>
          <a:p>
            <a:pPr algn="just">
              <a:buFont typeface="Wingdings" panose="05000000000000000000" pitchFamily="2" charset="2"/>
              <a:buChar char="Ø"/>
            </a:pPr>
            <a:r>
              <a:rPr lang="en-US" sz="5200" dirty="0">
                <a:latin typeface="Times New Roman" panose="02020603050405020304" pitchFamily="18" charset="0"/>
                <a:cs typeface="Times New Roman" panose="02020603050405020304" pitchFamily="18" charset="0"/>
              </a:rPr>
              <a:t> </a:t>
            </a:r>
            <a:r>
              <a:rPr lang="en-US" sz="5200" b="1" dirty="0">
                <a:latin typeface="Times New Roman" panose="02020603050405020304" pitchFamily="18" charset="0"/>
                <a:cs typeface="Times New Roman" panose="02020603050405020304" pitchFamily="18" charset="0"/>
              </a:rPr>
              <a:t>Visualization and Animation:</a:t>
            </a:r>
          </a:p>
          <a:p>
            <a:pPr algn="just">
              <a:buFont typeface="Courier New" panose="02070309020205020404" pitchFamily="49" charset="0"/>
              <a:buChar char="o"/>
            </a:pPr>
            <a:r>
              <a:rPr lang="en-US" sz="5200" b="1" dirty="0">
                <a:latin typeface="Times New Roman" panose="02020603050405020304" pitchFamily="18" charset="0"/>
                <a:cs typeface="Times New Roman" panose="02020603050405020304" pitchFamily="18" charset="0"/>
              </a:rPr>
              <a:t> </a:t>
            </a:r>
            <a:r>
              <a:rPr lang="en-US" sz="5200" dirty="0">
                <a:latin typeface="Times New Roman" panose="02020603050405020304" pitchFamily="18" charset="0"/>
                <a:cs typeface="Times New Roman" panose="02020603050405020304" pitchFamily="18" charset="0"/>
              </a:rPr>
              <a:t>Multiple visualization techniques are employed, including real-time animation of the taxi’s movements, storage of episodes as GIFs, and video recording using Gym’s </a:t>
            </a:r>
            <a:r>
              <a:rPr lang="en-US" sz="5200" dirty="0" err="1">
                <a:latin typeface="Times New Roman" panose="02020603050405020304" pitchFamily="18" charset="0"/>
                <a:cs typeface="Times New Roman" panose="02020603050405020304" pitchFamily="18" charset="0"/>
              </a:rPr>
              <a:t>RecordVideo</a:t>
            </a:r>
            <a:r>
              <a:rPr lang="en-US" sz="5200" dirty="0">
                <a:latin typeface="Times New Roman" panose="02020603050405020304" pitchFamily="18" charset="0"/>
                <a:cs typeface="Times New Roman" panose="02020603050405020304" pitchFamily="18" charset="0"/>
              </a:rPr>
              <a:t> wrapper.</a:t>
            </a:r>
          </a:p>
          <a:p>
            <a:pPr algn="just">
              <a:buFont typeface="Wingdings" panose="05000000000000000000" pitchFamily="2" charset="2"/>
              <a:buChar char="Ø"/>
            </a:pPr>
            <a:r>
              <a:rPr lang="en-US" sz="5200" b="1" dirty="0">
                <a:latin typeface="Times New Roman" panose="02020603050405020304" pitchFamily="18" charset="0"/>
                <a:cs typeface="Times New Roman" panose="02020603050405020304" pitchFamily="18" charset="0"/>
              </a:rPr>
              <a:t>Simulation and Performance Evaluation:</a:t>
            </a:r>
          </a:p>
          <a:p>
            <a:pPr algn="just">
              <a:buFont typeface="Courier New" panose="02070309020205020404" pitchFamily="49" charset="0"/>
              <a:buChar char="o"/>
            </a:pPr>
            <a:r>
              <a:rPr lang="en-US" sz="5200" b="1" dirty="0">
                <a:latin typeface="Times New Roman" panose="02020603050405020304" pitchFamily="18" charset="0"/>
                <a:cs typeface="Times New Roman" panose="02020603050405020304" pitchFamily="18" charset="0"/>
              </a:rPr>
              <a:t> </a:t>
            </a:r>
            <a:r>
              <a:rPr lang="en-US" sz="5200" dirty="0">
                <a:latin typeface="Times New Roman" panose="02020603050405020304" pitchFamily="18" charset="0"/>
                <a:cs typeface="Times New Roman" panose="02020603050405020304" pitchFamily="18" charset="0"/>
              </a:rPr>
              <a:t>The project simulates both a random agent and a trained agent, capturing metrics like cumulative rewards, number of steps, and failed drop-offs. Additionally, the project compares several RL algorithms (e.g., DQN, Q-learning, SARSA, Monte Carlo, and PPO) using simulated metrics over numerous episodes.</a:t>
            </a:r>
          </a:p>
          <a:p>
            <a:pPr algn="just">
              <a:buFont typeface="Wingdings" panose="05000000000000000000" pitchFamily="2" charset="2"/>
              <a:buChar char="Ø"/>
            </a:pPr>
            <a:r>
              <a:rPr lang="en-US" sz="5200" b="1" dirty="0">
                <a:latin typeface="Times New Roman" panose="02020603050405020304" pitchFamily="18" charset="0"/>
                <a:cs typeface="Times New Roman" panose="02020603050405020304" pitchFamily="18" charset="0"/>
              </a:rPr>
              <a:t>Data Analysis and Reporting:</a:t>
            </a:r>
          </a:p>
          <a:p>
            <a:pPr algn="just">
              <a:buFont typeface="Courier New" panose="02070309020205020404" pitchFamily="49" charset="0"/>
              <a:buChar char="o"/>
            </a:pPr>
            <a:r>
              <a:rPr lang="en-US" sz="5200" b="1" dirty="0">
                <a:latin typeface="Times New Roman" panose="02020603050405020304" pitchFamily="18" charset="0"/>
                <a:cs typeface="Times New Roman" panose="02020603050405020304" pitchFamily="18" charset="0"/>
              </a:rPr>
              <a:t> </a:t>
            </a:r>
            <a:r>
              <a:rPr lang="en-US" sz="5200" dirty="0">
                <a:latin typeface="Times New Roman" panose="02020603050405020304" pitchFamily="18" charset="0"/>
                <a:cs typeface="Times New Roman" panose="02020603050405020304" pitchFamily="18" charset="0"/>
              </a:rPr>
              <a:t>It generates various plots (e.g., average rewards, success rate, accuracy, and steps per episode) to track training performance, alongside tabulated summary statistics and comparative visualizations of algorithm performance.</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work</a:t>
            </a:r>
          </a:p>
        </p:txBody>
      </p:sp>
      <p:sp>
        <p:nvSpPr>
          <p:cNvPr id="3" name="Content Placeholder 2"/>
          <p:cNvSpPr>
            <a:spLocks noGrp="1"/>
          </p:cNvSpPr>
          <p:nvPr>
            <p:ph idx="1"/>
          </p:nvPr>
        </p:nvSpPr>
        <p:spPr>
          <a:xfrm>
            <a:off x="1295402" y="2556932"/>
            <a:ext cx="9601196" cy="3318936"/>
          </a:xfrm>
        </p:spPr>
        <p:txBody>
          <a:bodyPr>
            <a:normAutofit/>
          </a:bodyPr>
          <a:lstStyle/>
          <a:p>
            <a:pP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 project builds upon several foundational elements and existing research:</a:t>
            </a:r>
          </a:p>
          <a:p>
            <a:pPr>
              <a:buFont typeface="Wingdings" panose="05000000000000000000" pitchFamily="2" charset="2"/>
              <a:buChar char="q"/>
            </a:pPr>
            <a:r>
              <a:rPr lang="en-US" sz="1400" b="1" dirty="0">
                <a:latin typeface="Times New Roman" panose="02020603050405020304" pitchFamily="18" charset="0"/>
                <a:cs typeface="Times New Roman" panose="02020603050405020304" pitchFamily="18" charset="0"/>
              </a:rPr>
              <a:t>Taxi Environment (OpenAI Gym):</a:t>
            </a:r>
            <a:r>
              <a:rPr lang="en-US" sz="1400" dirty="0">
                <a:latin typeface="Times New Roman" panose="02020603050405020304" pitchFamily="18" charset="0"/>
                <a:cs typeface="Times New Roman" panose="02020603050405020304" pitchFamily="18" charset="0"/>
              </a:rPr>
              <a:t> The original Taxi environment provides a well-defined problem space with discrete states and actions. The environment has been used widely as an introductory problem in RL research.</a:t>
            </a:r>
          </a:p>
          <a:p>
            <a:pPr>
              <a:buFont typeface="Wingdings" panose="05000000000000000000" pitchFamily="2" charset="2"/>
              <a:buChar char="q"/>
            </a:pPr>
            <a:r>
              <a:rPr lang="en-US" sz="1400" b="1" dirty="0">
                <a:latin typeface="Times New Roman" panose="02020603050405020304" pitchFamily="18" charset="0"/>
                <a:cs typeface="Times New Roman" panose="02020603050405020304" pitchFamily="18" charset="0"/>
              </a:rPr>
              <a:t>Q-Learning Algorithm:</a:t>
            </a:r>
            <a:r>
              <a:rPr lang="en-US" sz="1400" dirty="0">
                <a:latin typeface="Times New Roman" panose="02020603050405020304" pitchFamily="18" charset="0"/>
                <a:cs typeface="Times New Roman" panose="02020603050405020304" pitchFamily="18" charset="0"/>
              </a:rPr>
              <a:t> The Q-learning implementation follows standard practices in RL as described in tutorials (for instance, those from </a:t>
            </a:r>
            <a:r>
              <a:rPr lang="en-US" sz="1400" dirty="0" err="1">
                <a:latin typeface="Times New Roman" panose="02020603050405020304" pitchFamily="18" charset="0"/>
                <a:cs typeface="Times New Roman" panose="02020603050405020304" pitchFamily="18" charset="0"/>
              </a:rPr>
              <a:t>LearningDataSci</a:t>
            </a:r>
            <a:r>
              <a:rPr lang="en-US" sz="1400" dirty="0">
                <a:latin typeface="Times New Roman" panose="02020603050405020304" pitchFamily="18" charset="0"/>
                <a:cs typeface="Times New Roman" panose="02020603050405020304" pitchFamily="18" charset="0"/>
              </a:rPr>
              <a:t>) and academic texts. The algorithm updates the Q-values iteratively based on the reward received and the estimated optimal future rewards.</a:t>
            </a:r>
          </a:p>
          <a:p>
            <a:pPr>
              <a:buFont typeface="Wingdings" panose="05000000000000000000" pitchFamily="2" charset="2"/>
              <a:buChar char="q"/>
            </a:pPr>
            <a:r>
              <a:rPr lang="en-US" sz="1400" b="1" dirty="0">
                <a:latin typeface="Times New Roman" panose="02020603050405020304" pitchFamily="18" charset="0"/>
                <a:cs typeface="Times New Roman" panose="02020603050405020304" pitchFamily="18" charset="0"/>
              </a:rPr>
              <a:t>Reinforcement Learning Literature:</a:t>
            </a:r>
            <a:r>
              <a:rPr lang="en-US" sz="1400" dirty="0">
                <a:latin typeface="Times New Roman" panose="02020603050405020304" pitchFamily="18" charset="0"/>
                <a:cs typeface="Times New Roman" panose="02020603050405020304" pitchFamily="18" charset="0"/>
              </a:rPr>
              <a:t> The project is influenced by studies such as Tom Dietterich’s work on hierarchical reinforcement learning and the MAXQ Value Function Decomposition, which serve as inspiration for tackling complex navigation tasks.</a:t>
            </a:r>
          </a:p>
          <a:p>
            <a:pPr algn="just">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Reference:  </a:t>
            </a:r>
            <a:r>
              <a:rPr lang="en-US" sz="1400" dirty="0">
                <a:latin typeface="Times New Roman" panose="02020603050405020304" pitchFamily="18" charset="0"/>
                <a:cs typeface="Times New Roman" panose="02020603050405020304" pitchFamily="18" charset="0"/>
                <a:hlinkClick r:id="rId2"/>
              </a:rPr>
              <a:t>https://github.com/bmaxdk/OpenAI-Gym-Taxi-v3/blob/main/README.md</a:t>
            </a:r>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IN" sz="1400" dirty="0">
                <a:latin typeface="Times New Roman" panose="02020603050405020304" pitchFamily="18" charset="0"/>
                <a:cs typeface="Times New Roman" panose="02020603050405020304" pitchFamily="18" charset="0"/>
              </a:rPr>
              <a:t>Reference: </a:t>
            </a:r>
            <a:r>
              <a:rPr lang="en-IN" sz="1400" dirty="0">
                <a:latin typeface="Times New Roman" panose="02020603050405020304" pitchFamily="18" charset="0"/>
                <a:cs typeface="Times New Roman" panose="02020603050405020304" pitchFamily="18" charset="0"/>
                <a:hlinkClick r:id="rId3"/>
              </a:rPr>
              <a:t>https://github.com/LuluLaGlue/Epitech_TaxiDriver/tree/main</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Modifications done to the existing work</a:t>
            </a:r>
          </a:p>
        </p:txBody>
      </p:sp>
      <p:sp>
        <p:nvSpPr>
          <p:cNvPr id="3" name="Content Placeholder 2"/>
          <p:cNvSpPr>
            <a:spLocks noGrp="1"/>
          </p:cNvSpPr>
          <p:nvPr>
            <p:ph idx="1"/>
          </p:nvPr>
        </p:nvSpPr>
        <p:spPr/>
        <p:txBody>
          <a:bodyPr>
            <a:normAutofit fontScale="55000" lnSpcReduction="20000"/>
          </a:bodyPr>
          <a:lstStyle/>
          <a:p>
            <a:pPr>
              <a:buNone/>
            </a:pPr>
            <a:r>
              <a:rPr lang="en-US" dirty="0">
                <a:latin typeface="Times New Roman" panose="02020603050405020304" pitchFamily="18" charset="0"/>
                <a:cs typeface="Times New Roman" panose="02020603050405020304" pitchFamily="18" charset="0"/>
              </a:rPr>
              <a:t>The project introduces several enhancements and modifications to extend the basic Q-learning approach:</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Action Masking:</a:t>
            </a:r>
            <a:r>
              <a:rPr lang="en-US" dirty="0">
                <a:latin typeface="Times New Roman" panose="02020603050405020304" pitchFamily="18" charset="0"/>
                <a:cs typeface="Times New Roman" panose="02020603050405020304" pitchFamily="18" charset="0"/>
              </a:rPr>
              <a:t> An action mask is incorporated to optimize exploration by restricting the agent’s choices to those actions that modify the state, reducing unnecessary steps.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Experience Buffer and Visualization:</a:t>
            </a:r>
            <a:r>
              <a:rPr lang="en-US" dirty="0">
                <a:latin typeface="Times New Roman" panose="02020603050405020304" pitchFamily="18" charset="0"/>
                <a:cs typeface="Times New Roman" panose="02020603050405020304" pitchFamily="18" charset="0"/>
              </a:rPr>
              <a:t> An experience buffer is used to store detailed state transitions, rewards, and rendered frames. This buffer supports real-time animations as well as the generation of GIFs and video recordings of the taxi’s behavior.</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Simulation Enhancements:</a:t>
            </a:r>
            <a:r>
              <a:rPr lang="en-US" dirty="0">
                <a:latin typeface="Times New Roman" panose="02020603050405020304" pitchFamily="18" charset="0"/>
                <a:cs typeface="Times New Roman" panose="02020603050405020304" pitchFamily="18" charset="0"/>
              </a:rPr>
              <a:t> In addition to the basic Q-learning training loop, the project simulates performance under a random policy and compares it with the trained policy. This side-by-side analysis helps in understanding the effectiveness of the learning process.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Comparative Analysis of RL Algorithms:</a:t>
            </a:r>
            <a:r>
              <a:rPr lang="en-US" dirty="0">
                <a:latin typeface="Times New Roman" panose="02020603050405020304" pitchFamily="18" charset="0"/>
                <a:cs typeface="Times New Roman" panose="02020603050405020304" pitchFamily="18" charset="0"/>
              </a:rPr>
              <a:t> Beyond the Q-learning baseline, the project simulates metrics for other RL algorithms (DQN, SARSA, Monte Carlo, and PPO). The simulated metrics (e.g., average rewards, success rate, test accuracy, and validation loss) provide a comparative evaluation of each algorithm’s performance.</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Comprehensive Metrics and Data Visualization:</a:t>
            </a:r>
            <a:r>
              <a:rPr lang="en-US" dirty="0">
                <a:latin typeface="Times New Roman" panose="02020603050405020304" pitchFamily="18" charset="0"/>
                <a:cs typeface="Times New Roman" panose="02020603050405020304" pitchFamily="18" charset="0"/>
              </a:rPr>
              <a:t> The project incorporates multiple visualization techniques to analyze training progress, including line plots, scatter plots, bar charts, and aggregated summary tables. This detailed reporting enhances interpretability and facilitates comparisons between different training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existing work</a:t>
            </a:r>
          </a:p>
        </p:txBody>
      </p:sp>
      <p:sp>
        <p:nvSpPr>
          <p:cNvPr id="3" name="Content Placeholder 2"/>
          <p:cNvSpPr>
            <a:spLocks noGrp="1"/>
          </p:cNvSpPr>
          <p:nvPr>
            <p:ph idx="1"/>
          </p:nvPr>
        </p:nvSpPr>
        <p:spPr/>
        <p:txBody>
          <a:bodyPr>
            <a:normAutofit/>
          </a:bodyPr>
          <a:lstStyle/>
          <a:p>
            <a:pPr>
              <a:buNone/>
            </a:pPr>
            <a:r>
              <a:rPr lang="en-US" sz="1600" dirty="0">
                <a:latin typeface="Times New Roman" panose="02020603050405020304" pitchFamily="18" charset="0"/>
                <a:cs typeface="Times New Roman" panose="02020603050405020304" pitchFamily="18" charset="0"/>
              </a:rPr>
              <a:t>For the initial implementation using Q-learning on the Taxi environment:</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Training Convergence:</a:t>
            </a:r>
            <a:r>
              <a:rPr lang="en-US" sz="1600" dirty="0">
                <a:latin typeface="Times New Roman" panose="02020603050405020304" pitchFamily="18" charset="0"/>
                <a:cs typeface="Times New Roman" panose="02020603050405020304" pitchFamily="18" charset="0"/>
              </a:rPr>
              <a:t> The Q-learning agent gradually learns the optimal policy as evidenced by improvements in cumulative rewards over episodes.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Policy Evaluation:</a:t>
            </a:r>
            <a:r>
              <a:rPr lang="en-US" sz="1600" dirty="0">
                <a:latin typeface="Times New Roman" panose="02020603050405020304" pitchFamily="18" charset="0"/>
                <a:cs typeface="Times New Roman" panose="02020603050405020304" pitchFamily="18" charset="0"/>
              </a:rPr>
              <a:t> After training, the agent is able to navigate the grid world more effectively, with reduced failed drop-offs and fewer steps per episode compared to a random agent.</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Visualization:</a:t>
            </a:r>
            <a:r>
              <a:rPr lang="en-US" sz="1600" dirty="0">
                <a:latin typeface="Times New Roman" panose="02020603050405020304" pitchFamily="18" charset="0"/>
                <a:cs typeface="Times New Roman" panose="02020603050405020304" pitchFamily="18" charset="0"/>
              </a:rPr>
              <a:t> Real-time animations and stored GIFs demonstrate the agent’s evolving behavior, highlighting key state transitions and decision points.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Action Efficiency:</a:t>
            </a:r>
            <a:r>
              <a:rPr lang="en-US" sz="1600" dirty="0">
                <a:latin typeface="Times New Roman" panose="02020603050405020304" pitchFamily="18" charset="0"/>
                <a:cs typeface="Times New Roman" panose="02020603050405020304" pitchFamily="18" charset="0"/>
              </a:rPr>
              <a:t> By utilizing the action mask, the agent’s exploration is streamlined, leading to more efficient learning compared to unmasked random exploration.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existing work</a:t>
            </a:r>
          </a:p>
        </p:txBody>
      </p:sp>
      <p:pic>
        <p:nvPicPr>
          <p:cNvPr id="4" name="Content Placeholder 3"/>
          <p:cNvPicPr>
            <a:picLocks noGrp="1" noChangeAspect="1"/>
          </p:cNvPicPr>
          <p:nvPr>
            <p:ph idx="1"/>
          </p:nvPr>
        </p:nvPicPr>
        <p:blipFill>
          <a:blip r:embed="rId2"/>
          <a:stretch>
            <a:fillRect/>
          </a:stretch>
        </p:blipFill>
        <p:spPr>
          <a:xfrm>
            <a:off x="1690370" y="2557145"/>
            <a:ext cx="4081145" cy="3318510"/>
          </a:xfrm>
          <a:prstGeom prst="rect">
            <a:avLst/>
          </a:prstGeom>
        </p:spPr>
      </p:pic>
      <p:pic>
        <p:nvPicPr>
          <p:cNvPr id="5" name="Picture 4"/>
          <p:cNvPicPr>
            <a:picLocks noChangeAspect="1"/>
          </p:cNvPicPr>
          <p:nvPr/>
        </p:nvPicPr>
        <p:blipFill>
          <a:blip r:embed="rId3"/>
          <a:stretch>
            <a:fillRect/>
          </a:stretch>
        </p:blipFill>
        <p:spPr>
          <a:xfrm>
            <a:off x="6577330" y="2557145"/>
            <a:ext cx="2493010" cy="30073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Results – existing work</a:t>
            </a:r>
            <a:endParaRPr lang="en-US"/>
          </a:p>
        </p:txBody>
      </p:sp>
      <p:pic>
        <p:nvPicPr>
          <p:cNvPr id="4" name="Content Placeholder 3"/>
          <p:cNvPicPr>
            <a:picLocks noGrp="1" noChangeAspect="1"/>
          </p:cNvPicPr>
          <p:nvPr>
            <p:ph idx="1"/>
          </p:nvPr>
        </p:nvPicPr>
        <p:blipFill>
          <a:blip r:embed="rId2"/>
          <a:stretch>
            <a:fillRect/>
          </a:stretch>
        </p:blipFill>
        <p:spPr>
          <a:xfrm>
            <a:off x="2013585" y="2701290"/>
            <a:ext cx="4082415" cy="33185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Modified work</a:t>
            </a:r>
          </a:p>
        </p:txBody>
      </p:sp>
      <p:sp>
        <p:nvSpPr>
          <p:cNvPr id="3" name="Content Placeholder 2"/>
          <p:cNvSpPr>
            <a:spLocks noGrp="1"/>
          </p:cNvSpPr>
          <p:nvPr>
            <p:ph idx="1"/>
          </p:nvPr>
        </p:nvSpPr>
        <p:spPr/>
        <p:txBody>
          <a:bodyPr>
            <a:normAutofit fontScale="62500" lnSpcReduction="20000"/>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the modified project that extends beyond the baseline Q-learning implementation:</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Algorithm Comparison:</a:t>
            </a:r>
            <a:r>
              <a:rPr lang="en-US" dirty="0">
                <a:latin typeface="Times New Roman" panose="02020603050405020304" pitchFamily="18" charset="0"/>
                <a:cs typeface="Times New Roman" panose="02020603050405020304" pitchFamily="18" charset="0"/>
              </a:rPr>
              <a:t> Simulated metrics for different RL algorithms reveal performance trade-offs. For instance, among the simulated approaches:</a:t>
            </a:r>
          </a:p>
          <a:p>
            <a:pPr lvl="1">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PPO</a:t>
            </a:r>
            <a:r>
              <a:rPr lang="en-US" dirty="0">
                <a:latin typeface="Times New Roman" panose="02020603050405020304" pitchFamily="18" charset="0"/>
                <a:cs typeface="Times New Roman" panose="02020603050405020304" pitchFamily="18" charset="0"/>
              </a:rPr>
              <a:t> exhibits higher average rewards, test accuracy, and a lower validation loss.</a:t>
            </a:r>
          </a:p>
          <a:p>
            <a:pPr lvl="1">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Other Algorithms (DQN, SARSA, Monte Carlo):</a:t>
            </a:r>
            <a:r>
              <a:rPr lang="en-US" dirty="0">
                <a:latin typeface="Times New Roman" panose="02020603050405020304" pitchFamily="18" charset="0"/>
                <a:cs typeface="Times New Roman" panose="02020603050405020304" pitchFamily="18" charset="0"/>
              </a:rPr>
              <a:t> Each algorithm shows varying degrees of success in terms of success rate, accuracy, and steps required, allowing for a comparative assessment.</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Enhanced Reporting:</a:t>
            </a:r>
            <a:r>
              <a:rPr lang="en-US" dirty="0">
                <a:latin typeface="Times New Roman" panose="02020603050405020304" pitchFamily="18" charset="0"/>
                <a:cs typeface="Times New Roman" panose="02020603050405020304" pitchFamily="18" charset="0"/>
              </a:rPr>
              <a:t> The comprehensive visualizations (line plots, scatter plots, and bar charts) clearly illustrate trends across 500 episodes, making it easier to identify the most effective algorithm for the Taxi navigation task.</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Statistical Summary:</a:t>
            </a:r>
            <a:r>
              <a:rPr lang="en-US" dirty="0">
                <a:latin typeface="Times New Roman" panose="02020603050405020304" pitchFamily="18" charset="0"/>
                <a:cs typeface="Times New Roman" panose="02020603050405020304" pitchFamily="18" charset="0"/>
              </a:rPr>
              <a:t> The aggregated tables provide summary statistics (e.g., mean rewards, success rate, and accuracy), which support the observation that modifications such as using action masks and advanced RL algorithms can lead to significant improvements over the baseline method.</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Overall, the modifications have led to a more robust framework for both training and evaluating RL agents, offering insights into algorithm performance and practical improvements in policy learning for the Taxi environment.</a:t>
            </a: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Modified work</a:t>
            </a:r>
          </a:p>
        </p:txBody>
      </p:sp>
      <p:sp>
        <p:nvSpPr>
          <p:cNvPr id="28" name="TextBox 27">
            <a:extLst>
              <a:ext uri="{FF2B5EF4-FFF2-40B4-BE49-F238E27FC236}">
                <a16:creationId xmlns:a16="http://schemas.microsoft.com/office/drawing/2014/main" id="{8B031FFC-26CC-68D1-C19E-182EDE50E658}"/>
              </a:ext>
            </a:extLst>
          </p:cNvPr>
          <p:cNvSpPr txBox="1"/>
          <p:nvPr/>
        </p:nvSpPr>
        <p:spPr>
          <a:xfrm>
            <a:off x="777240" y="2497909"/>
            <a:ext cx="6693408" cy="3785652"/>
          </a:xfrm>
          <a:prstGeom prst="rect">
            <a:avLst/>
          </a:prstGeom>
          <a:noFill/>
        </p:spPr>
        <p:txBody>
          <a:bodyPr wrap="square">
            <a:spAutoFit/>
          </a:bodyPr>
          <a:lstStyle/>
          <a:p>
            <a:pPr marL="228600" indent="-228600">
              <a:buAutoNum type="arabicPeriod"/>
            </a:pPr>
            <a:r>
              <a:rPr lang="en-US" sz="1200" dirty="0">
                <a:latin typeface="Times New Roman" panose="02020603050405020304" pitchFamily="18" charset="0"/>
                <a:cs typeface="Times New Roman" panose="02020603050405020304" pitchFamily="18" charset="0"/>
              </a:rPr>
              <a:t>Cumulative Reward per Episode (Top-Left Plot)This plot displays the total reward the agent accumulates in each episode, overlaid with a 100-episode moving average to smooth out short-term fluctuations.​Interpretation: An upward trend in the moving average suggests that the agent is learning effective strategies to maximize rewards over time. Conversely, a flat or declining trend may indicate learning stagnation or suboptimal policy development</a:t>
            </a:r>
          </a:p>
          <a:p>
            <a:pPr marL="228600" indent="-228600">
              <a:buAutoNum type="arabicPeriod"/>
            </a:pPr>
            <a:r>
              <a:rPr lang="en-US" sz="1200" dirty="0">
                <a:latin typeface="Times New Roman" panose="02020603050405020304" pitchFamily="18" charset="0"/>
                <a:cs typeface="Times New Roman" panose="02020603050405020304" pitchFamily="18" charset="0"/>
              </a:rPr>
              <a:t> Epochs (Steps) per Episode (Top-Right Plot)Here, the agent’s number of steps in each episode is plotted, along with its 100-episode moving average.​Interpretation: A decreasing trend in the moving average implies that the agent is learning to reach its goals more efficiently, requiring fewer steps. An increasing trend might suggest the agent is exploring more or facing challenges in decision-making</a:t>
            </a:r>
          </a:p>
          <a:p>
            <a:pPr marL="228600" indent="-228600">
              <a:buAutoNum type="arabicPeriod"/>
            </a:pPr>
            <a:r>
              <a:rPr lang="en-US" sz="1200" dirty="0">
                <a:latin typeface="Times New Roman" panose="02020603050405020304" pitchFamily="18" charset="0"/>
                <a:cs typeface="Times New Roman" panose="02020603050405020304" pitchFamily="18" charset="0"/>
              </a:rPr>
              <a:t>Success Rate (Reward ≥ 0) (Bottom-Left Plot)This subplot illustrates the moving average of the success rate, defined as the proportion of episodes where the agent achieves a non-negative reward.​Interpretation: An increasing success rate indicates that the agent is consistently achieving its objectives, reflecting effective learning. A plateau or decline could signal difficulties in learning or adapting to the environment</a:t>
            </a:r>
          </a:p>
          <a:p>
            <a:pPr marL="228600" indent="-228600">
              <a:buAutoNum type="arabicPeriod"/>
            </a:pPr>
            <a:r>
              <a:rPr lang="en-US" sz="1200" dirty="0">
                <a:latin typeface="Times New Roman" panose="02020603050405020304" pitchFamily="18" charset="0"/>
                <a:cs typeface="Times New Roman" panose="02020603050405020304" pitchFamily="18" charset="0"/>
              </a:rPr>
              <a:t>Reward vs. Episode Length (Bottom-Right Plot)This scatter plot correlates the total reward obtained in each episode with the number of steps taken.​Interpretation: A negative correlation (higher rewards with fewer steps) suggests that the agent is not only achieving its goals but doing so efficiently. A positive correlation might indicate that longer episodes are yielding higher rewards, possibly due to extended exploration or complex tasks.</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pic>
        <p:nvPicPr>
          <p:cNvPr id="34" name="Picture 33">
            <a:extLst>
              <a:ext uri="{FF2B5EF4-FFF2-40B4-BE49-F238E27FC236}">
                <a16:creationId xmlns:a16="http://schemas.microsoft.com/office/drawing/2014/main" id="{B40D8319-5AAD-0F7E-FD65-66A0C37BE2F8}"/>
              </a:ext>
            </a:extLst>
          </p:cNvPr>
          <p:cNvPicPr>
            <a:picLocks noChangeAspect="1"/>
          </p:cNvPicPr>
          <p:nvPr/>
        </p:nvPicPr>
        <p:blipFill>
          <a:blip r:embed="rId2"/>
          <a:stretch>
            <a:fillRect/>
          </a:stretch>
        </p:blipFill>
        <p:spPr>
          <a:xfrm>
            <a:off x="7470649" y="2606040"/>
            <a:ext cx="4059936" cy="3370516"/>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162</TotalTime>
  <Words>2264</Words>
  <Application>Microsoft Office PowerPoint</Application>
  <PresentationFormat>Widescreen</PresentationFormat>
  <Paragraphs>116</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Courier New</vt:lpstr>
      <vt:lpstr>Garamond</vt:lpstr>
      <vt:lpstr>Libre Baskerville</vt:lpstr>
      <vt:lpstr>Times New Roman</vt:lpstr>
      <vt:lpstr>Wingdings</vt:lpstr>
      <vt:lpstr>Organic</vt:lpstr>
      <vt:lpstr>Autonomous Taxi Agent: Implementing Q-Learning With OpenAI Gym </vt:lpstr>
      <vt:lpstr>About the project</vt:lpstr>
      <vt:lpstr>Existing work</vt:lpstr>
      <vt:lpstr>Modifications done to the existing work</vt:lpstr>
      <vt:lpstr>Results – existing work</vt:lpstr>
      <vt:lpstr>Results – existing work</vt:lpstr>
      <vt:lpstr>Results – existing work</vt:lpstr>
      <vt:lpstr>Results – Modified work</vt:lpstr>
      <vt:lpstr>Results – Modified work</vt:lpstr>
      <vt:lpstr>Results – Modified work</vt:lpstr>
      <vt:lpstr>References</vt:lpstr>
      <vt:lpstr>References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project</dc:title>
  <dc:creator>k.satya sathvik</dc:creator>
  <cp:lastModifiedBy>satyasathvik kanithi</cp:lastModifiedBy>
  <cp:revision>7</cp:revision>
  <dcterms:created xsi:type="dcterms:W3CDTF">2025-04-10T04:15:00Z</dcterms:created>
  <dcterms:modified xsi:type="dcterms:W3CDTF">2025-04-19T12:30:31Z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FDF5B89542B5498CA66B38086B1544F4_12</vt:lpwstr>
  </property>
  <property fmtid="{D5CDD505-2E9C-101B-9397-08002B2CF9AE}" pid="3" name="KSOProductBuildVer">
    <vt:lpwstr>1033-12.2.0.20795</vt:lpwstr>
  </property>
</Properties>
</file>