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1"/>
  </p:notesMasterIdLst>
  <p:sldIdLst>
    <p:sldId id="256" r:id="rId2"/>
    <p:sldId id="257" r:id="rId3"/>
    <p:sldId id="258" r:id="rId4"/>
    <p:sldId id="307" r:id="rId5"/>
    <p:sldId id="259" r:id="rId6"/>
    <p:sldId id="260" r:id="rId7"/>
    <p:sldId id="261" r:id="rId8"/>
    <p:sldId id="262" r:id="rId9"/>
    <p:sldId id="308" r:id="rId10"/>
    <p:sldId id="264" r:id="rId11"/>
    <p:sldId id="321" r:id="rId12"/>
    <p:sldId id="322" r:id="rId13"/>
    <p:sldId id="323" r:id="rId14"/>
    <p:sldId id="325" r:id="rId15"/>
    <p:sldId id="324" r:id="rId16"/>
    <p:sldId id="326" r:id="rId17"/>
    <p:sldId id="327" r:id="rId18"/>
    <p:sldId id="309" r:id="rId19"/>
    <p:sldId id="310" r:id="rId20"/>
    <p:sldId id="312" r:id="rId21"/>
    <p:sldId id="311" r:id="rId22"/>
    <p:sldId id="315" r:id="rId23"/>
    <p:sldId id="317" r:id="rId24"/>
    <p:sldId id="316" r:id="rId25"/>
    <p:sldId id="318" r:id="rId26"/>
    <p:sldId id="314" r:id="rId27"/>
    <p:sldId id="320" r:id="rId28"/>
    <p:sldId id="313" r:id="rId29"/>
    <p:sldId id="319" r:id="rId30"/>
  </p:sldIdLst>
  <p:sldSz cx="9144000" cy="5143500" type="screen16x9"/>
  <p:notesSz cx="6858000" cy="9144000"/>
  <p:embeddedFontLst>
    <p:embeddedFont>
      <p:font typeface="Lato" panose="020B0604020202020204" charset="0"/>
      <p:regular r:id="rId32"/>
      <p:bold r:id="rId33"/>
      <p:italic r:id="rId34"/>
      <p:boldItalic r:id="rId35"/>
    </p:embeddedFont>
    <p:embeddedFont>
      <p:font typeface="Squada One" panose="020B0604020202020204" charset="0"/>
      <p:regular r:id="rId36"/>
    </p:embeddedFont>
    <p:embeddedFont>
      <p:font typeface="Tahoma" panose="020B0604030504040204" pitchFamily="34" charset="0"/>
      <p:regular r:id="rId37"/>
      <p:bold r:id="rId38"/>
    </p:embeddedFont>
    <p:embeddedFont>
      <p:font typeface="Titillium Web"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AF6D3-B023-4B03-B40D-D19CE9E11B85}">
  <a:tblStyle styleId="{3FBAF6D3-B023-4B03-B40D-D19CE9E11B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 Table of contents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 Introduction</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3. Our company</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4. Our team</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5. Problem</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6. Them vs. us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7. Solution</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8. SWOT analysis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9. Product overview</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10. Our plans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11. Product demo</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12. Traction</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13. Case study</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14. Reviews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15. Awards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16. Market size</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17. Target</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18. Competitors</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19. Business model</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20. Timing</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21. Predicted growth</a:t>
            </a:r>
            <a:endParaRPr sz="850" dirty="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dirty="0">
                <a:solidFill>
                  <a:srgbClr val="5F7D96"/>
                </a:solidFill>
              </a:rPr>
              <a:t>22. Investment</a:t>
            </a:r>
            <a:endParaRPr sz="850" dirty="0">
              <a:solidFill>
                <a:srgbClr val="5F7D96"/>
              </a:solidFill>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19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48774def6_0_1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48774def6_0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a4ac67c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9a4ac67c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48774def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48774de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9a4ac67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9a4ac67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4fd31017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4fd31017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99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101981" y="1837129"/>
            <a:ext cx="3748915" cy="3156397"/>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flipH="1">
            <a:off x="101981" y="93204"/>
            <a:ext cx="3748915" cy="3156397"/>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478236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59" name="Google Shape;259;p13"/>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60" name="Google Shape;260;p13"/>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1" name="Google Shape;261;p13"/>
          <p:cNvSpPr txBox="1">
            <a:spLocks noGrp="1"/>
          </p:cNvSpPr>
          <p:nvPr>
            <p:ph type="title" idx="3" hasCustomPrompt="1"/>
          </p:nvPr>
        </p:nvSpPr>
        <p:spPr>
          <a:xfrm>
            <a:off x="478236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2" name="Google Shape;262;p13"/>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63" name="Google Shape;263;p13"/>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4" name="Google Shape;264;p13"/>
          <p:cNvSpPr txBox="1">
            <a:spLocks noGrp="1"/>
          </p:cNvSpPr>
          <p:nvPr>
            <p:ph type="title" idx="6" hasCustomPrompt="1"/>
          </p:nvPr>
        </p:nvSpPr>
        <p:spPr>
          <a:xfrm>
            <a:off x="306831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5" name="Google Shape;265;p13"/>
          <p:cNvSpPr txBox="1">
            <a:spLocks noGrp="1"/>
          </p:cNvSpPr>
          <p:nvPr>
            <p:ph type="title" idx="7" hasCustomPrompt="1"/>
          </p:nvPr>
        </p:nvSpPr>
        <p:spPr>
          <a:xfrm>
            <a:off x="306831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6" name="Google Shape;266;p13"/>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7" name="Google Shape;267;p13"/>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68" name="Google Shape;268;p13"/>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9" name="Google Shape;269;p13"/>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70" name="Google Shape;270;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71" name="Google Shape;271;p13"/>
          <p:cNvGrpSpPr/>
          <p:nvPr/>
        </p:nvGrpSpPr>
        <p:grpSpPr>
          <a:xfrm>
            <a:off x="5907766" y="88094"/>
            <a:ext cx="3156397" cy="3748915"/>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p:nvPr/>
        </p:nvSpPr>
        <p:spPr>
          <a:xfrm rot="-5400000">
            <a:off x="8001616" y="14708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3"/>
          <p:cNvGrpSpPr/>
          <p:nvPr/>
        </p:nvGrpSpPr>
        <p:grpSpPr>
          <a:xfrm rot="-5400000">
            <a:off x="5097341" y="103535"/>
            <a:ext cx="185859" cy="19706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10800000">
            <a:off x="4555648" y="10914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2271850" y="1208325"/>
            <a:ext cx="4591500" cy="222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rgbClr val="FFFFFF"/>
                </a:solidFill>
                <a:latin typeface="Titillium Web"/>
                <a:ea typeface="Titillium Web"/>
                <a:cs typeface="Titillium Web"/>
                <a:sym typeface="Titillium We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87" name="Google Shape;387;p22"/>
          <p:cNvSpPr txBox="1">
            <a:spLocks noGrp="1"/>
          </p:cNvSpPr>
          <p:nvPr>
            <p:ph type="subTitle" idx="1"/>
          </p:nvPr>
        </p:nvSpPr>
        <p:spPr>
          <a:xfrm>
            <a:off x="2173700" y="3582975"/>
            <a:ext cx="4805400" cy="352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100">
                <a:latin typeface="Squada One"/>
                <a:ea typeface="Squada One"/>
                <a:cs typeface="Squada One"/>
                <a:sym typeface="Squada One"/>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388" name="Google Shape;388;p22"/>
          <p:cNvSpPr/>
          <p:nvPr/>
        </p:nvSpPr>
        <p:spPr>
          <a:xfrm rot="5400000" flipH="1">
            <a:off x="66797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2"/>
          <p:cNvSpPr/>
          <p:nvPr/>
        </p:nvSpPr>
        <p:spPr>
          <a:xfrm rot="5400000">
            <a:off x="66797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390" name="Google Shape;390;p22"/>
          <p:cNvCxnSpPr/>
          <p:nvPr/>
        </p:nvCxnSpPr>
        <p:spPr>
          <a:xfrm rot="5400000" flipH="1">
            <a:off x="7896100"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391" name="Google Shape;391;p22"/>
          <p:cNvGrpSpPr/>
          <p:nvPr/>
        </p:nvGrpSpPr>
        <p:grpSpPr>
          <a:xfrm flipH="1">
            <a:off x="82531" y="1916411"/>
            <a:ext cx="3748915" cy="3156397"/>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2"/>
          <p:cNvSpPr/>
          <p:nvPr/>
        </p:nvSpPr>
        <p:spPr>
          <a:xfrm rot="-5400000">
            <a:off x="1563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15" name="Google Shape;415;p22"/>
          <p:cNvSpPr/>
          <p:nvPr/>
        </p:nvSpPr>
        <p:spPr>
          <a:xfrm rot="-5400000" flipH="1">
            <a:off x="1563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16" name="Google Shape;416;p22"/>
          <p:cNvCxnSpPr/>
          <p:nvPr/>
        </p:nvCxnSpPr>
        <p:spPr>
          <a:xfrm rot="-5400000">
            <a:off x="1230175"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17" name="Google Shape;417;p22"/>
          <p:cNvGrpSpPr/>
          <p:nvPr/>
        </p:nvGrpSpPr>
        <p:grpSpPr>
          <a:xfrm rot="10800000" flipH="1">
            <a:off x="5317381" y="71061"/>
            <a:ext cx="3748915" cy="3156397"/>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0" name="Google Shape;440;p22"/>
          <p:cNvCxnSpPr/>
          <p:nvPr/>
        </p:nvCxnSpPr>
        <p:spPr>
          <a:xfrm rot="5400000">
            <a:off x="6210625"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41" name="Google Shape;441;p22"/>
          <p:cNvCxnSpPr/>
          <p:nvPr/>
        </p:nvCxnSpPr>
        <p:spPr>
          <a:xfrm rot="5400000">
            <a:off x="-2254850"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rgbClr val="403F6E"/>
            </a:gs>
            <a:gs pos="100000">
              <a:srgbClr val="0B0D17"/>
            </a:gs>
          </a:gsLst>
          <a:lin ang="2700006" scaled="0"/>
        </a:gradFill>
        <a:effectLst/>
      </p:bgPr>
    </p:bg>
    <p:spTree>
      <p:nvGrpSpPr>
        <p:cNvPr id="1" name="Shape 511"/>
        <p:cNvGrpSpPr/>
        <p:nvPr/>
      </p:nvGrpSpPr>
      <p:grpSpPr>
        <a:xfrm>
          <a:off x="0" y="0"/>
          <a:ext cx="0" cy="0"/>
          <a:chOff x="0" y="0"/>
          <a:chExt cx="0" cy="0"/>
        </a:xfrm>
      </p:grpSpPr>
      <p:grpSp>
        <p:nvGrpSpPr>
          <p:cNvPr id="512" name="Google Shape;512;p27"/>
          <p:cNvGrpSpPr/>
          <p:nvPr/>
        </p:nvGrpSpPr>
        <p:grpSpPr>
          <a:xfrm>
            <a:off x="101981" y="1837129"/>
            <a:ext cx="3748915" cy="3156397"/>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rot="10800000">
            <a:off x="5296406" y="93204"/>
            <a:ext cx="3748915" cy="3156397"/>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1" name="Google Shape;71;p3"/>
          <p:cNvSpPr/>
          <p:nvPr/>
        </p:nvSpPr>
        <p:spPr>
          <a:xfrm rot="-5400000" flipH="1">
            <a:off x="190897"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2" name="Google Shape;72;p3"/>
          <p:cNvSpPr/>
          <p:nvPr/>
        </p:nvSpPr>
        <p:spPr>
          <a:xfrm rot="-5400000">
            <a:off x="190897"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3" name="Google Shape;73;p3"/>
          <p:cNvCxnSpPr/>
          <p:nvPr/>
        </p:nvCxnSpPr>
        <p:spPr>
          <a:xfrm rot="5400000">
            <a:off x="-2220322"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4" name="Google Shape;74;p3"/>
          <p:cNvCxnSpPr/>
          <p:nvPr/>
        </p:nvCxnSpPr>
        <p:spPr>
          <a:xfrm rot="-5400000" flipH="1">
            <a:off x="1264703"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5" name="Google Shape;75;p3"/>
          <p:cNvGrpSpPr/>
          <p:nvPr/>
        </p:nvGrpSpPr>
        <p:grpSpPr>
          <a:xfrm flipH="1">
            <a:off x="95106" y="1912429"/>
            <a:ext cx="3748915" cy="3156397"/>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rot="10800000" flipH="1">
            <a:off x="5317381" y="81629"/>
            <a:ext cx="3748915" cy="3156397"/>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txBox="1">
            <a:spLocks noGrp="1"/>
          </p:cNvSpPr>
          <p:nvPr>
            <p:ph type="title" idx="2" hasCustomPrompt="1"/>
          </p:nvPr>
        </p:nvSpPr>
        <p:spPr>
          <a:xfrm>
            <a:off x="2179475" y="1841300"/>
            <a:ext cx="2077800" cy="1340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15000">
                <a:solidFill>
                  <a:srgbClr val="775EF5"/>
                </a:solidFill>
              </a:defRPr>
            </a:lvl1pPr>
            <a:lvl2pPr lvl="1" algn="ctr" rtl="0">
              <a:spcBef>
                <a:spcPts val="0"/>
              </a:spcBef>
              <a:spcAft>
                <a:spcPts val="0"/>
              </a:spcAft>
              <a:buClr>
                <a:srgbClr val="775EF5"/>
              </a:buClr>
              <a:buSzPts val="12000"/>
              <a:buNone/>
              <a:defRPr sz="12000">
                <a:solidFill>
                  <a:srgbClr val="775EF5"/>
                </a:solidFill>
              </a:defRPr>
            </a:lvl2pPr>
            <a:lvl3pPr lvl="2" algn="ctr" rtl="0">
              <a:spcBef>
                <a:spcPts val="0"/>
              </a:spcBef>
              <a:spcAft>
                <a:spcPts val="0"/>
              </a:spcAft>
              <a:buClr>
                <a:srgbClr val="775EF5"/>
              </a:buClr>
              <a:buSzPts val="12000"/>
              <a:buNone/>
              <a:defRPr sz="12000">
                <a:solidFill>
                  <a:srgbClr val="775EF5"/>
                </a:solidFill>
              </a:defRPr>
            </a:lvl3pPr>
            <a:lvl4pPr lvl="3" algn="ctr" rtl="0">
              <a:spcBef>
                <a:spcPts val="0"/>
              </a:spcBef>
              <a:spcAft>
                <a:spcPts val="0"/>
              </a:spcAft>
              <a:buClr>
                <a:srgbClr val="775EF5"/>
              </a:buClr>
              <a:buSzPts val="12000"/>
              <a:buNone/>
              <a:defRPr sz="12000">
                <a:solidFill>
                  <a:srgbClr val="775EF5"/>
                </a:solidFill>
              </a:defRPr>
            </a:lvl4pPr>
            <a:lvl5pPr lvl="4" algn="ctr" rtl="0">
              <a:spcBef>
                <a:spcPts val="0"/>
              </a:spcBef>
              <a:spcAft>
                <a:spcPts val="0"/>
              </a:spcAft>
              <a:buClr>
                <a:srgbClr val="775EF5"/>
              </a:buClr>
              <a:buSzPts val="12000"/>
              <a:buNone/>
              <a:defRPr sz="12000">
                <a:solidFill>
                  <a:srgbClr val="775EF5"/>
                </a:solidFill>
              </a:defRPr>
            </a:lvl5pPr>
            <a:lvl6pPr lvl="5" algn="ctr" rtl="0">
              <a:spcBef>
                <a:spcPts val="0"/>
              </a:spcBef>
              <a:spcAft>
                <a:spcPts val="0"/>
              </a:spcAft>
              <a:buClr>
                <a:srgbClr val="775EF5"/>
              </a:buClr>
              <a:buSzPts val="12000"/>
              <a:buNone/>
              <a:defRPr sz="12000">
                <a:solidFill>
                  <a:srgbClr val="775EF5"/>
                </a:solidFill>
              </a:defRPr>
            </a:lvl6pPr>
            <a:lvl7pPr lvl="6" algn="ctr" rtl="0">
              <a:spcBef>
                <a:spcPts val="0"/>
              </a:spcBef>
              <a:spcAft>
                <a:spcPts val="0"/>
              </a:spcAft>
              <a:buClr>
                <a:srgbClr val="775EF5"/>
              </a:buClr>
              <a:buSzPts val="12000"/>
              <a:buNone/>
              <a:defRPr sz="12000">
                <a:solidFill>
                  <a:srgbClr val="775EF5"/>
                </a:solidFill>
              </a:defRPr>
            </a:lvl7pPr>
            <a:lvl8pPr lvl="7" algn="ctr" rtl="0">
              <a:spcBef>
                <a:spcPts val="0"/>
              </a:spcBef>
              <a:spcAft>
                <a:spcPts val="0"/>
              </a:spcAft>
              <a:buClr>
                <a:srgbClr val="775EF5"/>
              </a:buClr>
              <a:buSzPts val="12000"/>
              <a:buNone/>
              <a:defRPr sz="12000">
                <a:solidFill>
                  <a:srgbClr val="775EF5"/>
                </a:solidFill>
              </a:defRPr>
            </a:lvl8pPr>
            <a:lvl9pPr lvl="8" algn="ctr" rtl="0">
              <a:spcBef>
                <a:spcPts val="0"/>
              </a:spcBef>
              <a:spcAft>
                <a:spcPts val="0"/>
              </a:spcAft>
              <a:buClr>
                <a:srgbClr val="775EF5"/>
              </a:buClr>
              <a:buSzPts val="12000"/>
              <a:buNone/>
              <a:defRPr sz="12000">
                <a:solidFill>
                  <a:srgbClr val="775EF5"/>
                </a:solidFill>
              </a:defRPr>
            </a:lvl9pPr>
          </a:lstStyle>
          <a:p>
            <a:r>
              <a:t>xx%</a:t>
            </a:r>
          </a:p>
        </p:txBody>
      </p:sp>
      <p:sp>
        <p:nvSpPr>
          <p:cNvPr id="122" name="Google Shape;122;p3"/>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5" name="Google Shape;125;p4"/>
          <p:cNvSpPr txBox="1">
            <a:spLocks noGrp="1"/>
          </p:cNvSpPr>
          <p:nvPr>
            <p:ph type="body" idx="1"/>
          </p:nvPr>
        </p:nvSpPr>
        <p:spPr>
          <a:xfrm>
            <a:off x="720000" y="1212950"/>
            <a:ext cx="7704000" cy="3390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rgbClr val="8E8BD8"/>
              </a:buClr>
              <a:buSzPts val="1200"/>
              <a:buFont typeface="Livvic"/>
              <a:buAutoNum type="arabicPeriod"/>
              <a:defRPr sz="1200">
                <a:solidFill>
                  <a:srgbClr val="8E8BD8"/>
                </a:solidFill>
              </a:defRPr>
            </a:lvl1pPr>
            <a:lvl2pPr marL="914400" lvl="1"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marL="1371600" lvl="2"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marL="1828800" lvl="3"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marL="2286000" lvl="4"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marL="2743200" lvl="5"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marL="3200400" lvl="6" indent="-304800">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marL="3657600" lvl="7" indent="-304800">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marL="4114800" lvl="8" indent="-304800">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a:endParaRPr/>
          </a:p>
        </p:txBody>
      </p:sp>
      <p:grpSp>
        <p:nvGrpSpPr>
          <p:cNvPr id="126" name="Google Shape;126;p4"/>
          <p:cNvGrpSpPr/>
          <p:nvPr/>
        </p:nvGrpSpPr>
        <p:grpSpPr>
          <a:xfrm>
            <a:off x="5279706" y="1837129"/>
            <a:ext cx="3748915" cy="3156397"/>
            <a:chOff x="5279706" y="1837129"/>
            <a:chExt cx="3748915" cy="3156397"/>
          </a:xfrm>
        </p:grpSpPr>
        <p:sp>
          <p:nvSpPr>
            <p:cNvPr id="127" name="Google Shape;127;p4"/>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403F6E"/>
            </a:gs>
            <a:gs pos="100000">
              <a:srgbClr val="0B0D17"/>
            </a:gs>
          </a:gsLst>
          <a:lin ang="18900044" scaled="0"/>
        </a:gradFill>
        <a:effectLst/>
      </p:bgPr>
    </p:bg>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1" name="Google Shape;151;p5"/>
          <p:cNvSpPr txBox="1">
            <a:spLocks noGrp="1"/>
          </p:cNvSpPr>
          <p:nvPr>
            <p:ph type="subTitle" idx="1"/>
          </p:nvPr>
        </p:nvSpPr>
        <p:spPr>
          <a:xfrm>
            <a:off x="1407125"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2" name="Google Shape;152;p5"/>
          <p:cNvSpPr txBox="1">
            <a:spLocks noGrp="1"/>
          </p:cNvSpPr>
          <p:nvPr>
            <p:ph type="subTitle" idx="2"/>
          </p:nvPr>
        </p:nvSpPr>
        <p:spPr>
          <a:xfrm>
            <a:off x="1407125"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3" name="Google Shape;153;p5"/>
          <p:cNvSpPr txBox="1">
            <a:spLocks noGrp="1"/>
          </p:cNvSpPr>
          <p:nvPr>
            <p:ph type="subTitle" idx="3"/>
          </p:nvPr>
        </p:nvSpPr>
        <p:spPr>
          <a:xfrm>
            <a:off x="53692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4" name="Google Shape;154;p5"/>
          <p:cNvSpPr txBox="1">
            <a:spLocks noGrp="1"/>
          </p:cNvSpPr>
          <p:nvPr>
            <p:ph type="subTitle" idx="4"/>
          </p:nvPr>
        </p:nvSpPr>
        <p:spPr>
          <a:xfrm>
            <a:off x="5369250"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5" name="Google Shape;155;p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1" name="Google Shape;161;p7"/>
          <p:cNvSpPr txBox="1">
            <a:spLocks noGrp="1"/>
          </p:cNvSpPr>
          <p:nvPr>
            <p:ph type="body" idx="1"/>
          </p:nvPr>
        </p:nvSpPr>
        <p:spPr>
          <a:xfrm>
            <a:off x="720000" y="1518000"/>
            <a:ext cx="4085400" cy="30855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rgbClr val="8E8BD8"/>
              </a:buClr>
              <a:buSzPts val="1800"/>
              <a:buFont typeface="Oswald"/>
              <a:buChar char="●"/>
              <a:defRPr>
                <a:solidFill>
                  <a:srgbClr val="8E8BD8"/>
                </a:solidFill>
              </a:defRPr>
            </a:lvl1pPr>
            <a:lvl2pPr marL="914400" lvl="1" indent="-317500" rtl="0">
              <a:lnSpc>
                <a:spcPct val="100000"/>
              </a:lnSpc>
              <a:spcBef>
                <a:spcPts val="0"/>
              </a:spcBef>
              <a:spcAft>
                <a:spcPts val="0"/>
              </a:spcAft>
              <a:buClr>
                <a:srgbClr val="8E8BD8"/>
              </a:buClr>
              <a:buSzPts val="1400"/>
              <a:buFont typeface="Oswald"/>
              <a:buChar char="○"/>
              <a:defRPr>
                <a:solidFill>
                  <a:srgbClr val="8E8BD8"/>
                </a:solidFill>
              </a:defRPr>
            </a:lvl2pPr>
            <a:lvl3pPr marL="1371600" lvl="2" indent="-317500" rtl="0">
              <a:lnSpc>
                <a:spcPct val="100000"/>
              </a:lnSpc>
              <a:spcBef>
                <a:spcPts val="1600"/>
              </a:spcBef>
              <a:spcAft>
                <a:spcPts val="0"/>
              </a:spcAft>
              <a:buClr>
                <a:srgbClr val="8E8BD8"/>
              </a:buClr>
              <a:buSzPts val="1400"/>
              <a:buFont typeface="Oswald"/>
              <a:buChar char="■"/>
              <a:defRPr>
                <a:solidFill>
                  <a:srgbClr val="8E8BD8"/>
                </a:solidFill>
              </a:defRPr>
            </a:lvl3pPr>
            <a:lvl4pPr marL="1828800" lvl="3" indent="-317500" rtl="0">
              <a:lnSpc>
                <a:spcPct val="100000"/>
              </a:lnSpc>
              <a:spcBef>
                <a:spcPts val="1600"/>
              </a:spcBef>
              <a:spcAft>
                <a:spcPts val="0"/>
              </a:spcAft>
              <a:buClr>
                <a:srgbClr val="8E8BD8"/>
              </a:buClr>
              <a:buSzPts val="1400"/>
              <a:buFont typeface="Oswald"/>
              <a:buChar char="●"/>
              <a:defRPr>
                <a:solidFill>
                  <a:srgbClr val="8E8BD8"/>
                </a:solidFill>
              </a:defRPr>
            </a:lvl4pPr>
            <a:lvl5pPr marL="2286000" lvl="4" indent="-317500" rtl="0">
              <a:lnSpc>
                <a:spcPct val="100000"/>
              </a:lnSpc>
              <a:spcBef>
                <a:spcPts val="1600"/>
              </a:spcBef>
              <a:spcAft>
                <a:spcPts val="0"/>
              </a:spcAft>
              <a:buClr>
                <a:srgbClr val="8E8BD8"/>
              </a:buClr>
              <a:buSzPts val="1400"/>
              <a:buFont typeface="Oswald"/>
              <a:buChar char="○"/>
              <a:defRPr>
                <a:solidFill>
                  <a:srgbClr val="8E8BD8"/>
                </a:solidFill>
              </a:defRPr>
            </a:lvl5pPr>
            <a:lvl6pPr marL="2743200" lvl="5" indent="-317500" rtl="0">
              <a:lnSpc>
                <a:spcPct val="100000"/>
              </a:lnSpc>
              <a:spcBef>
                <a:spcPts val="1600"/>
              </a:spcBef>
              <a:spcAft>
                <a:spcPts val="0"/>
              </a:spcAft>
              <a:buClr>
                <a:srgbClr val="8E8BD8"/>
              </a:buClr>
              <a:buSzPts val="1400"/>
              <a:buFont typeface="Oswald"/>
              <a:buChar char="■"/>
              <a:defRPr>
                <a:solidFill>
                  <a:srgbClr val="8E8BD8"/>
                </a:solidFill>
              </a:defRPr>
            </a:lvl6pPr>
            <a:lvl7pPr marL="3200400" lvl="6" indent="-317500" rtl="0">
              <a:lnSpc>
                <a:spcPct val="100000"/>
              </a:lnSpc>
              <a:spcBef>
                <a:spcPts val="1600"/>
              </a:spcBef>
              <a:spcAft>
                <a:spcPts val="0"/>
              </a:spcAft>
              <a:buClr>
                <a:srgbClr val="8E8BD8"/>
              </a:buClr>
              <a:buSzPts val="1400"/>
              <a:buFont typeface="Oswald"/>
              <a:buChar char="●"/>
              <a:defRPr>
                <a:solidFill>
                  <a:srgbClr val="8E8BD8"/>
                </a:solidFill>
              </a:defRPr>
            </a:lvl7pPr>
            <a:lvl8pPr marL="3657600" lvl="7" indent="-317500" rtl="0">
              <a:lnSpc>
                <a:spcPct val="100000"/>
              </a:lnSpc>
              <a:spcBef>
                <a:spcPts val="1600"/>
              </a:spcBef>
              <a:spcAft>
                <a:spcPts val="0"/>
              </a:spcAft>
              <a:buClr>
                <a:srgbClr val="8E8BD8"/>
              </a:buClr>
              <a:buSzPts val="1400"/>
              <a:buFont typeface="Oswald"/>
              <a:buChar char="○"/>
              <a:defRPr>
                <a:solidFill>
                  <a:srgbClr val="8E8BD8"/>
                </a:solidFill>
              </a:defRPr>
            </a:lvl8pPr>
            <a:lvl9pPr marL="4114800" lvl="8" indent="-317500" rtl="0">
              <a:lnSpc>
                <a:spcPct val="100000"/>
              </a:lnSpc>
              <a:spcBef>
                <a:spcPts val="1600"/>
              </a:spcBef>
              <a:spcAft>
                <a:spcPts val="1600"/>
              </a:spcAft>
              <a:buClr>
                <a:srgbClr val="8E8BD8"/>
              </a:buClr>
              <a:buSzPts val="1400"/>
              <a:buFont typeface="Oswald"/>
              <a:buChar char="■"/>
              <a:defRPr>
                <a:solidFill>
                  <a:srgbClr val="8E8BD8"/>
                </a:solidFill>
              </a:defRPr>
            </a:lvl9pPr>
          </a:lstStyle>
          <a:p>
            <a:endParaRPr/>
          </a:p>
        </p:txBody>
      </p:sp>
      <p:sp>
        <p:nvSpPr>
          <p:cNvPr id="162" name="Google Shape;162;p7"/>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2712375" y="1250550"/>
            <a:ext cx="3674400" cy="264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5" name="Google Shape;165;p8"/>
          <p:cNvSpPr/>
          <p:nvPr/>
        </p:nvSpPr>
        <p:spPr>
          <a:xfrm rot="5400000">
            <a:off x="66797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66" name="Google Shape;166;p8"/>
          <p:cNvSpPr/>
          <p:nvPr/>
        </p:nvSpPr>
        <p:spPr>
          <a:xfrm rot="5400000" flipH="1">
            <a:off x="66797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167" name="Google Shape;167;p8"/>
          <p:cNvCxnSpPr/>
          <p:nvPr/>
        </p:nvCxnSpPr>
        <p:spPr>
          <a:xfrm rot="5400000">
            <a:off x="6210625"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68" name="Google Shape;168;p8"/>
          <p:cNvCxnSpPr/>
          <p:nvPr/>
        </p:nvCxnSpPr>
        <p:spPr>
          <a:xfrm rot="5400000">
            <a:off x="7896100"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169" name="Google Shape;169;p8"/>
          <p:cNvGrpSpPr/>
          <p:nvPr/>
        </p:nvGrpSpPr>
        <p:grpSpPr>
          <a:xfrm rot="10800000">
            <a:off x="82531" y="67079"/>
            <a:ext cx="3748915" cy="3156397"/>
            <a:chOff x="5279706" y="1837129"/>
            <a:chExt cx="3748915" cy="3156397"/>
          </a:xfrm>
        </p:grpSpPr>
        <p:sp>
          <p:nvSpPr>
            <p:cNvPr id="170" name="Google Shape;170;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8"/>
          <p:cNvSpPr/>
          <p:nvPr/>
        </p:nvSpPr>
        <p:spPr>
          <a:xfrm rot="-5400000" flipH="1">
            <a:off x="1563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193" name="Google Shape;193;p8"/>
          <p:cNvSpPr/>
          <p:nvPr/>
        </p:nvSpPr>
        <p:spPr>
          <a:xfrm rot="-5400000">
            <a:off x="1563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194" name="Google Shape;194;p8"/>
          <p:cNvCxnSpPr/>
          <p:nvPr/>
        </p:nvCxnSpPr>
        <p:spPr>
          <a:xfrm rot="5400000">
            <a:off x="-2254850"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195" name="Google Shape;195;p8"/>
          <p:cNvCxnSpPr/>
          <p:nvPr/>
        </p:nvCxnSpPr>
        <p:spPr>
          <a:xfrm rot="-5400000" flipH="1">
            <a:off x="1230175"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196" name="Google Shape;196;p8"/>
          <p:cNvGrpSpPr/>
          <p:nvPr/>
        </p:nvGrpSpPr>
        <p:grpSpPr>
          <a:xfrm>
            <a:off x="5317381" y="1912429"/>
            <a:ext cx="3748915" cy="3156397"/>
            <a:chOff x="5279706" y="1837129"/>
            <a:chExt cx="3748915" cy="3156397"/>
          </a:xfrm>
        </p:grpSpPr>
        <p:sp>
          <p:nvSpPr>
            <p:cNvPr id="197" name="Google Shape;197;p8"/>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2" name="Google Shape;222;p9"/>
          <p:cNvSpPr/>
          <p:nvPr/>
        </p:nvSpPr>
        <p:spPr>
          <a:xfrm>
            <a:off x="4781100" y="883200"/>
            <a:ext cx="3377100" cy="33771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5" y="2592175"/>
            <a:ext cx="4773025" cy="191600"/>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6"/>
        <p:cNvGrpSpPr/>
        <p:nvPr/>
      </p:nvGrpSpPr>
      <p:grpSpPr>
        <a:xfrm>
          <a:off x="0" y="0"/>
          <a:ext cx="0" cy="0"/>
          <a:chOff x="0" y="0"/>
          <a:chExt cx="0" cy="0"/>
        </a:xfrm>
      </p:grpSpPr>
      <p:sp>
        <p:nvSpPr>
          <p:cNvPr id="227" name="Google Shape;227;p11"/>
          <p:cNvSpPr txBox="1">
            <a:spLocks noGrp="1"/>
          </p:cNvSpPr>
          <p:nvPr>
            <p:ph type="title" hasCustomPrompt="1"/>
          </p:nvPr>
        </p:nvSpPr>
        <p:spPr>
          <a:xfrm>
            <a:off x="720000" y="204890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8" name="Google Shape;228;p11"/>
          <p:cNvSpPr/>
          <p:nvPr/>
        </p:nvSpPr>
        <p:spPr>
          <a:xfrm>
            <a:off x="-850" y="826075"/>
            <a:ext cx="4050100"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229" name="Google Shape;229;p11"/>
          <p:cNvSpPr/>
          <p:nvPr/>
        </p:nvSpPr>
        <p:spPr>
          <a:xfrm flipH="1">
            <a:off x="5093900" y="826075"/>
            <a:ext cx="4050100"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230" name="Google Shape;230;p11"/>
          <p:cNvCxnSpPr/>
          <p:nvPr/>
        </p:nvCxnSpPr>
        <p:spPr>
          <a:xfrm>
            <a:off x="6350" y="241775"/>
            <a:ext cx="91440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231" name="Google Shape;231;p11"/>
          <p:cNvCxnSpPr>
            <a:endCxn id="227" idx="0"/>
          </p:cNvCxnSpPr>
          <p:nvPr/>
        </p:nvCxnSpPr>
        <p:spPr>
          <a:xfrm>
            <a:off x="4570800" y="234200"/>
            <a:ext cx="12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32" name="Google Shape;232;p11"/>
          <p:cNvSpPr txBox="1">
            <a:spLocks noGrp="1"/>
          </p:cNvSpPr>
          <p:nvPr>
            <p:ph type="subTitle" idx="1"/>
          </p:nvPr>
        </p:nvSpPr>
        <p:spPr>
          <a:xfrm>
            <a:off x="729425" y="4090700"/>
            <a:ext cx="7704000" cy="51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grpSp>
        <p:nvGrpSpPr>
          <p:cNvPr id="233" name="Google Shape;233;p11"/>
          <p:cNvGrpSpPr/>
          <p:nvPr/>
        </p:nvGrpSpPr>
        <p:grpSpPr>
          <a:xfrm rot="10800000" flipH="1">
            <a:off x="5279706" y="97204"/>
            <a:ext cx="3748915" cy="3156397"/>
            <a:chOff x="5279706" y="1837129"/>
            <a:chExt cx="3748915" cy="3156397"/>
          </a:xfrm>
        </p:grpSpPr>
        <p:sp>
          <p:nvSpPr>
            <p:cNvPr id="234" name="Google Shape;234;p11"/>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20000" y="1483350"/>
            <a:ext cx="7704000" cy="30855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8"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statisticshowto.com/integer/#abs"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cxnSp>
        <p:nvCxnSpPr>
          <p:cNvPr id="578" name="Google Shape;578;p30"/>
          <p:cNvCxnSpPr/>
          <p:nvPr/>
        </p:nvCxnSpPr>
        <p:spPr>
          <a:xfrm>
            <a:off x="-8700" y="3346531"/>
            <a:ext cx="9161400" cy="0"/>
          </a:xfrm>
          <a:prstGeom prst="straightConnector1">
            <a:avLst/>
          </a:prstGeom>
          <a:noFill/>
          <a:ln w="28575" cap="flat" cmpd="sng">
            <a:solidFill>
              <a:srgbClr val="5B57DE"/>
            </a:solidFill>
            <a:prstDash val="solid"/>
            <a:round/>
            <a:headEnd type="none" w="med" len="med"/>
            <a:tailEnd type="none" w="med" len="med"/>
          </a:ln>
          <a:effectLst>
            <a:outerShdw blurRad="85725" algn="bl" rotWithShape="0">
              <a:srgbClr val="DFDEFF">
                <a:alpha val="50000"/>
              </a:srgbClr>
            </a:outerShdw>
          </a:effectLst>
        </p:spPr>
      </p:cxnSp>
      <p:sp>
        <p:nvSpPr>
          <p:cNvPr id="579" name="Google Shape;579;p30"/>
          <p:cNvSpPr/>
          <p:nvPr/>
        </p:nvSpPr>
        <p:spPr>
          <a:xfrm>
            <a:off x="6827516" y="405883"/>
            <a:ext cx="1657350" cy="472500"/>
          </a:xfrm>
          <a:prstGeom prst="rect">
            <a:avLst/>
          </a:prstGeom>
          <a:gradFill>
            <a:gsLst>
              <a:gs pos="0">
                <a:srgbClr val="6F61EC"/>
              </a:gs>
              <a:gs pos="24000">
                <a:srgbClr val="8E8BD8"/>
              </a:gs>
              <a:gs pos="52000">
                <a:srgbClr val="7F76E2"/>
              </a:gs>
              <a:gs pos="78000">
                <a:srgbClr val="8E8BD8"/>
              </a:gs>
              <a:gs pos="100000">
                <a:srgbClr val="6F61EC"/>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0"/>
          <p:cNvSpPr txBox="1">
            <a:spLocks noGrp="1"/>
          </p:cNvSpPr>
          <p:nvPr>
            <p:ph type="ctrTitle"/>
          </p:nvPr>
        </p:nvSpPr>
        <p:spPr>
          <a:xfrm>
            <a:off x="3914775" y="1417282"/>
            <a:ext cx="5029200" cy="1154100"/>
          </a:xfrm>
          <a:prstGeom prst="rect">
            <a:avLst/>
          </a:prstGeom>
        </p:spPr>
        <p:txBody>
          <a:bodyPr spcFirstLastPara="1" wrap="square" lIns="91425" tIns="91425" rIns="91425" bIns="91425" anchor="ctr" anchorCtr="0">
            <a:noAutofit/>
          </a:bodyPr>
          <a:lstStyle/>
          <a:p>
            <a:pPr lvl="0"/>
            <a:br>
              <a:rPr lang="en-US" dirty="0">
                <a:solidFill>
                  <a:schemeClr val="accent6">
                    <a:lumMod val="20000"/>
                    <a:lumOff val="80000"/>
                  </a:schemeClr>
                </a:solidFill>
              </a:rPr>
            </a:br>
            <a:r>
              <a:rPr lang="en-US" dirty="0">
                <a:solidFill>
                  <a:schemeClr val="accent1">
                    <a:lumMod val="60000"/>
                    <a:lumOff val="40000"/>
                  </a:schemeClr>
                </a:solidFill>
              </a:rPr>
              <a:t>Linear Regression </a:t>
            </a:r>
            <a:r>
              <a:rPr lang="en-US" dirty="0"/>
              <a:t>for Stock Price Prediction</a:t>
            </a:r>
            <a:endParaRPr dirty="0"/>
          </a:p>
        </p:txBody>
      </p:sp>
      <p:sp>
        <p:nvSpPr>
          <p:cNvPr id="582" name="Google Shape;582;p30"/>
          <p:cNvSpPr txBox="1">
            <a:spLocks noGrp="1"/>
          </p:cNvSpPr>
          <p:nvPr>
            <p:ph type="subTitle" idx="1"/>
          </p:nvPr>
        </p:nvSpPr>
        <p:spPr>
          <a:xfrm>
            <a:off x="7144458" y="514033"/>
            <a:ext cx="1023466" cy="2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t>CSE-</a:t>
            </a:r>
            <a:r>
              <a:rPr lang="en-IN" sz="2000" b="1" dirty="0"/>
              <a:t>AI</a:t>
            </a:r>
            <a:endParaRPr sz="2000" b="1" dirty="0"/>
          </a:p>
        </p:txBody>
      </p:sp>
      <p:pic>
        <p:nvPicPr>
          <p:cNvPr id="11" name="Picture 10">
            <a:extLst>
              <a:ext uri="{FF2B5EF4-FFF2-40B4-BE49-F238E27FC236}">
                <a16:creationId xmlns:a16="http://schemas.microsoft.com/office/drawing/2014/main" id="{47DA39BE-1343-4683-B2CB-42F782E4D432}"/>
              </a:ext>
            </a:extLst>
          </p:cNvPr>
          <p:cNvPicPr>
            <a:picLocks noChangeAspect="1"/>
          </p:cNvPicPr>
          <p:nvPr/>
        </p:nvPicPr>
        <p:blipFill rotWithShape="1">
          <a:blip r:embed="rId3"/>
          <a:srcRect l="18421" t="18949" r="16356" b="21039"/>
          <a:stretch/>
        </p:blipFill>
        <p:spPr>
          <a:xfrm>
            <a:off x="759533" y="942983"/>
            <a:ext cx="2790910" cy="29932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007643" y="2072529"/>
            <a:ext cx="4957763" cy="560700"/>
          </a:xfrm>
          <a:prstGeom prst="rect">
            <a:avLst/>
          </a:prstGeom>
        </p:spPr>
        <p:txBody>
          <a:bodyPr spcFirstLastPara="1" wrap="square" lIns="91425" tIns="91425" rIns="91425" bIns="91425" anchor="ctr" anchorCtr="0">
            <a:noAutofit/>
          </a:bodyPr>
          <a:lstStyle/>
          <a:p>
            <a:pPr lvl="0"/>
            <a:r>
              <a:rPr lang="en-IN" sz="5400" dirty="0"/>
              <a:t>Linear Regression</a:t>
            </a:r>
            <a:endParaRPr sz="5400"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660" name="Google Shape;660;p38"/>
          <p:cNvCxnSpPr>
            <a:cxnSpLocks/>
          </p:cNvCxnSpPr>
          <p:nvPr/>
        </p:nvCxnSpPr>
        <p:spPr>
          <a:xfrm>
            <a:off x="4071938" y="2782330"/>
            <a:ext cx="4505286"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EDCD86-904E-4EA9-8C1A-E295C81ED352}"/>
              </a:ext>
            </a:extLst>
          </p:cNvPr>
          <p:cNvSpPr>
            <a:spLocks noGrp="1"/>
          </p:cNvSpPr>
          <p:nvPr>
            <p:ph type="body" idx="1"/>
          </p:nvPr>
        </p:nvSpPr>
        <p:spPr>
          <a:xfrm>
            <a:off x="1785937" y="820043"/>
            <a:ext cx="5572126" cy="3390600"/>
          </a:xfrm>
        </p:spPr>
        <p:txBody>
          <a:bodyPr/>
          <a:lstStyle/>
          <a:p>
            <a:pPr marL="152400" indent="0">
              <a:buNone/>
            </a:pPr>
            <a:r>
              <a:rPr lang="en-US" sz="1400" dirty="0">
                <a:solidFill>
                  <a:schemeClr val="accent3"/>
                </a:solidFill>
              </a:rPr>
              <a:t>The simplest form of the regression equation with one dependent and one independent variable.</a:t>
            </a:r>
          </a:p>
          <a:p>
            <a:pPr marL="152400" indent="0">
              <a:buNone/>
            </a:pPr>
            <a:endParaRPr lang="en-US" sz="1400" dirty="0">
              <a:solidFill>
                <a:schemeClr val="accent3"/>
              </a:solidFill>
            </a:endParaRPr>
          </a:p>
          <a:p>
            <a:pPr marL="152400" indent="0">
              <a:buNone/>
            </a:pPr>
            <a:endParaRPr lang="en-US" sz="1800" b="1" dirty="0">
              <a:solidFill>
                <a:schemeClr val="accent3"/>
              </a:solidFill>
            </a:endParaRPr>
          </a:p>
          <a:p>
            <a:pPr marL="152400" indent="0" algn="ctr">
              <a:buNone/>
            </a:pPr>
            <a:r>
              <a:rPr lang="en-IN" sz="1800" b="1" dirty="0">
                <a:solidFill>
                  <a:schemeClr val="accent3"/>
                </a:solidFill>
              </a:rPr>
              <a:t>y = m * x + b</a:t>
            </a:r>
          </a:p>
          <a:p>
            <a:pPr marL="152400" indent="0" algn="ctr">
              <a:buNone/>
            </a:pPr>
            <a:endParaRPr lang="en-IN" sz="1400" dirty="0">
              <a:solidFill>
                <a:schemeClr val="accent3"/>
              </a:solidFill>
            </a:endParaRPr>
          </a:p>
          <a:p>
            <a:pPr marL="152400" indent="0" algn="ctr">
              <a:buNone/>
            </a:pPr>
            <a:endParaRPr lang="en-IN" sz="1400" dirty="0">
              <a:solidFill>
                <a:schemeClr val="accent3"/>
              </a:solidFill>
            </a:endParaRPr>
          </a:p>
          <a:p>
            <a:pPr marL="152400" indent="0" fontAlgn="base">
              <a:buNone/>
            </a:pPr>
            <a:r>
              <a:rPr lang="en-US" sz="1400" dirty="0">
                <a:solidFill>
                  <a:schemeClr val="accent3"/>
                </a:solidFill>
              </a:rPr>
              <a:t>y = estimated dependent value.</a:t>
            </a:r>
          </a:p>
          <a:p>
            <a:pPr marL="152400" indent="0" fontAlgn="base">
              <a:buNone/>
            </a:pPr>
            <a:r>
              <a:rPr lang="en-US" sz="1400" dirty="0">
                <a:solidFill>
                  <a:schemeClr val="accent3"/>
                </a:solidFill>
              </a:rPr>
              <a:t>b = constant or bias.</a:t>
            </a:r>
          </a:p>
          <a:p>
            <a:pPr marL="152400" indent="0" fontAlgn="base">
              <a:buNone/>
            </a:pPr>
            <a:r>
              <a:rPr lang="en-US" sz="1400" dirty="0">
                <a:solidFill>
                  <a:schemeClr val="accent3"/>
                </a:solidFill>
              </a:rPr>
              <a:t>m = regression coefficient or slope.</a:t>
            </a:r>
          </a:p>
          <a:p>
            <a:pPr marL="152400" indent="0" fontAlgn="base">
              <a:buNone/>
            </a:pPr>
            <a:r>
              <a:rPr lang="en-US" sz="1400" dirty="0">
                <a:solidFill>
                  <a:schemeClr val="accent3"/>
                </a:solidFill>
              </a:rPr>
              <a:t>x = value of the independent variable.</a:t>
            </a:r>
          </a:p>
          <a:p>
            <a:pPr marL="152400" indent="0" algn="ctr">
              <a:buNone/>
            </a:pPr>
            <a:endParaRPr lang="en-IN" sz="1800" dirty="0">
              <a:solidFill>
                <a:schemeClr val="accent3"/>
              </a:solidFill>
            </a:endParaRPr>
          </a:p>
        </p:txBody>
      </p:sp>
      <p:sp>
        <p:nvSpPr>
          <p:cNvPr id="4" name="Rectangle: Rounded Corners 3">
            <a:extLst>
              <a:ext uri="{FF2B5EF4-FFF2-40B4-BE49-F238E27FC236}">
                <a16:creationId xmlns:a16="http://schemas.microsoft.com/office/drawing/2014/main" id="{E0ABD011-A080-4F48-BE6B-85935690F551}"/>
              </a:ext>
            </a:extLst>
          </p:cNvPr>
          <p:cNvSpPr/>
          <p:nvPr/>
        </p:nvSpPr>
        <p:spPr>
          <a:xfrm>
            <a:off x="3800475" y="1979561"/>
            <a:ext cx="1728787" cy="500063"/>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extLst>
      <p:ext uri="{BB962C8B-B14F-4D97-AF65-F5344CB8AC3E}">
        <p14:creationId xmlns:p14="http://schemas.microsoft.com/office/powerpoint/2010/main" val="250432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74B8-EDDE-4458-86E2-1C92E8A481D3}"/>
              </a:ext>
            </a:extLst>
          </p:cNvPr>
          <p:cNvSpPr>
            <a:spLocks noGrp="1"/>
          </p:cNvSpPr>
          <p:nvPr>
            <p:ph type="title"/>
          </p:nvPr>
        </p:nvSpPr>
        <p:spPr/>
        <p:txBody>
          <a:bodyPr/>
          <a:lstStyle/>
          <a:p>
            <a:pPr algn="ctr"/>
            <a:r>
              <a:rPr lang="en-IN" dirty="0"/>
              <a:t>Understanding Loss Function</a:t>
            </a:r>
            <a:br>
              <a:rPr lang="en-IN" dirty="0"/>
            </a:br>
            <a:endParaRPr lang="en-IN" dirty="0"/>
          </a:p>
        </p:txBody>
      </p:sp>
      <p:sp>
        <p:nvSpPr>
          <p:cNvPr id="3" name="Text Placeholder 2">
            <a:extLst>
              <a:ext uri="{FF2B5EF4-FFF2-40B4-BE49-F238E27FC236}">
                <a16:creationId xmlns:a16="http://schemas.microsoft.com/office/drawing/2014/main" id="{E39BB743-18A0-4655-AEBE-12005C4397E8}"/>
              </a:ext>
            </a:extLst>
          </p:cNvPr>
          <p:cNvSpPr>
            <a:spLocks noGrp="1"/>
          </p:cNvSpPr>
          <p:nvPr>
            <p:ph type="body" idx="1"/>
          </p:nvPr>
        </p:nvSpPr>
        <p:spPr>
          <a:xfrm>
            <a:off x="1888762" y="1340617"/>
            <a:ext cx="5209313" cy="3396256"/>
          </a:xfrm>
        </p:spPr>
        <p:txBody>
          <a:bodyPr/>
          <a:lstStyle/>
          <a:p>
            <a:pPr marL="152400" indent="0" fontAlgn="base">
              <a:buNone/>
            </a:pPr>
            <a:r>
              <a:rPr lang="en-US" sz="1400" dirty="0">
                <a:solidFill>
                  <a:schemeClr val="accent3"/>
                </a:solidFill>
              </a:rPr>
              <a:t>A mean squared error function as the name suggests is the mean of squared sum of difference between true and predicted value.</a:t>
            </a:r>
          </a:p>
          <a:p>
            <a:pPr fontAlgn="base"/>
            <a:endParaRPr lang="en-US" sz="1400" dirty="0">
              <a:solidFill>
                <a:schemeClr val="accent3"/>
              </a:solidFill>
            </a:endParaRPr>
          </a:p>
          <a:p>
            <a:pPr marL="152400" indent="0">
              <a:buNone/>
            </a:pPr>
            <a:r>
              <a:rPr lang="en-US" sz="1400" dirty="0">
                <a:solidFill>
                  <a:schemeClr val="accent3"/>
                </a:solidFill>
              </a:rPr>
              <a:t>As the predicted value of y depends on the slope and constant, hence our goal is to find the values for slope and constant that minimize the loss function or in other words, minimize the difference between y predicted and true values.</a:t>
            </a:r>
            <a:br>
              <a:rPr lang="en-US" dirty="0"/>
            </a:br>
            <a:endParaRPr lang="en-IN" dirty="0"/>
          </a:p>
        </p:txBody>
      </p:sp>
      <p:pic>
        <p:nvPicPr>
          <p:cNvPr id="8" name="Picture 7">
            <a:extLst>
              <a:ext uri="{FF2B5EF4-FFF2-40B4-BE49-F238E27FC236}">
                <a16:creationId xmlns:a16="http://schemas.microsoft.com/office/drawing/2014/main" id="{8E737535-CF6C-4428-8980-E3756461EF16}"/>
              </a:ext>
            </a:extLst>
          </p:cNvPr>
          <p:cNvPicPr>
            <a:picLocks noChangeAspect="1"/>
          </p:cNvPicPr>
          <p:nvPr/>
        </p:nvPicPr>
        <p:blipFill rotWithShape="1">
          <a:blip r:embed="rId2"/>
          <a:srcRect l="1262" t="3809" r="888" b="-1"/>
          <a:stretch/>
        </p:blipFill>
        <p:spPr>
          <a:xfrm>
            <a:off x="3357562" y="1478074"/>
            <a:ext cx="2143125" cy="579160"/>
          </a:xfrm>
          <a:prstGeom prst="rect">
            <a:avLst/>
          </a:prstGeom>
        </p:spPr>
      </p:pic>
    </p:spTree>
    <p:extLst>
      <p:ext uri="{BB962C8B-B14F-4D97-AF65-F5344CB8AC3E}">
        <p14:creationId xmlns:p14="http://schemas.microsoft.com/office/powerpoint/2010/main" val="392444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1822-229B-44F6-8A37-09CFF932E69A}"/>
              </a:ext>
            </a:extLst>
          </p:cNvPr>
          <p:cNvSpPr>
            <a:spLocks noGrp="1"/>
          </p:cNvSpPr>
          <p:nvPr>
            <p:ph type="title"/>
          </p:nvPr>
        </p:nvSpPr>
        <p:spPr/>
        <p:txBody>
          <a:bodyPr/>
          <a:lstStyle/>
          <a:p>
            <a:pPr algn="ctr"/>
            <a:r>
              <a:rPr lang="en-IN" dirty="0"/>
              <a:t>Optimization Algorithm</a:t>
            </a:r>
            <a:br>
              <a:rPr lang="en-IN" dirty="0"/>
            </a:br>
            <a:endParaRPr lang="en-IN" dirty="0"/>
          </a:p>
        </p:txBody>
      </p:sp>
      <p:sp>
        <p:nvSpPr>
          <p:cNvPr id="3" name="Text Placeholder 2">
            <a:extLst>
              <a:ext uri="{FF2B5EF4-FFF2-40B4-BE49-F238E27FC236}">
                <a16:creationId xmlns:a16="http://schemas.microsoft.com/office/drawing/2014/main" id="{2C044F64-6A46-4584-8C50-A3F88CB431A1}"/>
              </a:ext>
            </a:extLst>
          </p:cNvPr>
          <p:cNvSpPr>
            <a:spLocks noGrp="1"/>
          </p:cNvSpPr>
          <p:nvPr>
            <p:ph type="body" idx="1"/>
          </p:nvPr>
        </p:nvSpPr>
        <p:spPr>
          <a:xfrm>
            <a:off x="1977300" y="1284387"/>
            <a:ext cx="4909275" cy="3390600"/>
          </a:xfrm>
        </p:spPr>
        <p:txBody>
          <a:bodyPr/>
          <a:lstStyle/>
          <a:p>
            <a:pPr marL="152400" indent="0" fontAlgn="base">
              <a:buNone/>
            </a:pPr>
            <a:r>
              <a:rPr lang="en-US" sz="1400" dirty="0">
                <a:solidFill>
                  <a:schemeClr val="accent3"/>
                </a:solidFill>
              </a:rPr>
              <a:t>Optimization algorithms are used to find the optimal set of parameters given a training dataset that minimizes the loss function, in our case we need to find the optimal value of slope (m) and constant (b).</a:t>
            </a:r>
          </a:p>
          <a:p>
            <a:pPr marL="152400" indent="0" fontAlgn="base">
              <a:buNone/>
            </a:pPr>
            <a:endParaRPr lang="en-US" sz="1400" dirty="0">
              <a:solidFill>
                <a:schemeClr val="accent3"/>
              </a:solidFill>
            </a:endParaRPr>
          </a:p>
          <a:p>
            <a:pPr marL="152400" indent="0" fontAlgn="base">
              <a:buNone/>
            </a:pPr>
            <a:r>
              <a:rPr lang="en-US" sz="1400" b="1" dirty="0">
                <a:solidFill>
                  <a:schemeClr val="accent3"/>
                </a:solidFill>
              </a:rPr>
              <a:t>One such Algorithm is Gradient Descent.</a:t>
            </a:r>
          </a:p>
          <a:p>
            <a:pPr marL="152400" indent="0" fontAlgn="base">
              <a:buNone/>
            </a:pPr>
            <a:endParaRPr lang="en-US" sz="1400" dirty="0">
              <a:solidFill>
                <a:schemeClr val="accent3"/>
              </a:solidFill>
            </a:endParaRPr>
          </a:p>
          <a:p>
            <a:pPr marL="152400" indent="0" fontAlgn="base">
              <a:buNone/>
            </a:pPr>
            <a:r>
              <a:rPr lang="en-US" sz="1400" dirty="0">
                <a:solidFill>
                  <a:schemeClr val="accent3"/>
                </a:solidFill>
              </a:rPr>
              <a:t>Gradient descent is by far the most popular optimization algorithm used in machine learning.</a:t>
            </a:r>
          </a:p>
          <a:p>
            <a:pPr marL="152400" indent="0" fontAlgn="base">
              <a:buNone/>
            </a:pPr>
            <a:endParaRPr lang="en-US" sz="1400" dirty="0">
              <a:solidFill>
                <a:schemeClr val="accent3"/>
              </a:solidFill>
            </a:endParaRPr>
          </a:p>
          <a:p>
            <a:pPr marL="152400" indent="0" fontAlgn="base">
              <a:buNone/>
            </a:pPr>
            <a:r>
              <a:rPr lang="en-US" sz="1400" dirty="0">
                <a:solidFill>
                  <a:schemeClr val="accent3"/>
                </a:solidFill>
              </a:rPr>
              <a:t>Using gradient descent we iteratively calculate the gradients of the loss function with respect to the parameters and keep on updating the parameters till we reach the local minima.</a:t>
            </a:r>
          </a:p>
          <a:p>
            <a:pPr marL="152400" indent="0">
              <a:buNone/>
            </a:pPr>
            <a:br>
              <a:rPr lang="en-US" dirty="0"/>
            </a:br>
            <a:endParaRPr lang="en-IN" dirty="0"/>
          </a:p>
        </p:txBody>
      </p:sp>
    </p:spTree>
    <p:extLst>
      <p:ext uri="{BB962C8B-B14F-4D97-AF65-F5344CB8AC3E}">
        <p14:creationId xmlns:p14="http://schemas.microsoft.com/office/powerpoint/2010/main" val="219139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2AE-C250-4B5F-9BCB-CCC5E01E366E}"/>
              </a:ext>
            </a:extLst>
          </p:cNvPr>
          <p:cNvSpPr>
            <a:spLocks noGrp="1"/>
          </p:cNvSpPr>
          <p:nvPr>
            <p:ph type="title"/>
          </p:nvPr>
        </p:nvSpPr>
        <p:spPr>
          <a:xfrm>
            <a:off x="164306" y="3215719"/>
            <a:ext cx="8815387" cy="1863488"/>
          </a:xfrm>
        </p:spPr>
        <p:txBody>
          <a:bodyPr/>
          <a:lstStyle/>
          <a:p>
            <a:br>
              <a:rPr lang="en-IN" sz="6000" dirty="0"/>
            </a:br>
            <a:br>
              <a:rPr lang="en-IN" sz="6000" dirty="0"/>
            </a:br>
            <a:r>
              <a:rPr lang="en-IN" sz="7200" dirty="0"/>
              <a:t>Steps to Implement Gradient Descent</a:t>
            </a:r>
            <a:br>
              <a:rPr lang="en-IN" sz="6000" dirty="0"/>
            </a:br>
            <a:endParaRPr lang="en-IN" sz="6000" dirty="0"/>
          </a:p>
        </p:txBody>
      </p:sp>
    </p:spTree>
    <p:extLst>
      <p:ext uri="{BB962C8B-B14F-4D97-AF65-F5344CB8AC3E}">
        <p14:creationId xmlns:p14="http://schemas.microsoft.com/office/powerpoint/2010/main" val="1828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E15-A6C8-4808-8DAB-000D46CEF7AF}"/>
              </a:ext>
            </a:extLst>
          </p:cNvPr>
          <p:cNvSpPr>
            <a:spLocks noGrp="1"/>
          </p:cNvSpPr>
          <p:nvPr>
            <p:ph type="title"/>
          </p:nvPr>
        </p:nvSpPr>
        <p:spPr/>
        <p:txBody>
          <a:bodyPr/>
          <a:lstStyle/>
          <a:p>
            <a:r>
              <a:rPr lang="en-IN" b="1" dirty="0"/>
              <a:t>Step-1 Initializing the parameters</a:t>
            </a:r>
            <a:endParaRPr lang="en-IN" dirty="0"/>
          </a:p>
        </p:txBody>
      </p:sp>
      <p:sp>
        <p:nvSpPr>
          <p:cNvPr id="3" name="Text Placeholder 2">
            <a:extLst>
              <a:ext uri="{FF2B5EF4-FFF2-40B4-BE49-F238E27FC236}">
                <a16:creationId xmlns:a16="http://schemas.microsoft.com/office/drawing/2014/main" id="{28F2829A-C0D7-43E1-80CE-C6294EDD12C7}"/>
              </a:ext>
            </a:extLst>
          </p:cNvPr>
          <p:cNvSpPr>
            <a:spLocks noGrp="1"/>
          </p:cNvSpPr>
          <p:nvPr>
            <p:ph type="body" idx="1"/>
          </p:nvPr>
        </p:nvSpPr>
        <p:spPr>
          <a:xfrm>
            <a:off x="2499553" y="1212900"/>
            <a:ext cx="4144894" cy="2401838"/>
          </a:xfrm>
        </p:spPr>
        <p:txBody>
          <a:bodyPr/>
          <a:lstStyle/>
          <a:p>
            <a:pPr marL="152400" indent="0">
              <a:buNone/>
            </a:pPr>
            <a:r>
              <a:rPr lang="en-US" sz="1400" dirty="0">
                <a:solidFill>
                  <a:schemeClr val="accent3"/>
                </a:solidFill>
              </a:rPr>
              <a:t>Here, we need to initialize the values for our parameters. Let’s keep slope = 0 and constant = 0.</a:t>
            </a:r>
          </a:p>
          <a:p>
            <a:pPr marL="152400" indent="0">
              <a:buNone/>
            </a:pPr>
            <a:endParaRPr lang="en-US" sz="1400" dirty="0">
              <a:solidFill>
                <a:schemeClr val="accent3"/>
              </a:solidFill>
            </a:endParaRPr>
          </a:p>
          <a:p>
            <a:pPr marL="152400" indent="0">
              <a:buNone/>
            </a:pPr>
            <a:r>
              <a:rPr lang="en-US" sz="1400" dirty="0">
                <a:solidFill>
                  <a:schemeClr val="accent3"/>
                </a:solidFill>
              </a:rPr>
              <a:t>We will also need a learning rate to determine the step size at each iteration while moving toward a minimum value of our loss function.</a:t>
            </a:r>
            <a:endParaRPr lang="en-IN" sz="1400" dirty="0">
              <a:solidFill>
                <a:schemeClr val="accent3"/>
              </a:solidFill>
            </a:endParaRPr>
          </a:p>
        </p:txBody>
      </p:sp>
    </p:spTree>
    <p:extLst>
      <p:ext uri="{BB962C8B-B14F-4D97-AF65-F5344CB8AC3E}">
        <p14:creationId xmlns:p14="http://schemas.microsoft.com/office/powerpoint/2010/main" val="413692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7DB8-C315-42CB-B729-C6DD6BFE2E07}"/>
              </a:ext>
            </a:extLst>
          </p:cNvPr>
          <p:cNvSpPr>
            <a:spLocks noGrp="1"/>
          </p:cNvSpPr>
          <p:nvPr>
            <p:ph type="title"/>
          </p:nvPr>
        </p:nvSpPr>
        <p:spPr>
          <a:xfrm>
            <a:off x="720000" y="182812"/>
            <a:ext cx="7704000" cy="572700"/>
          </a:xfrm>
        </p:spPr>
        <p:txBody>
          <a:bodyPr/>
          <a:lstStyle/>
          <a:p>
            <a:r>
              <a:rPr lang="en-US" b="1" dirty="0"/>
              <a:t>Step -2 Calculate the Partial Derivatives with respect to parameters</a:t>
            </a:r>
            <a:endParaRPr lang="en-IN" dirty="0"/>
          </a:p>
        </p:txBody>
      </p:sp>
      <p:sp>
        <p:nvSpPr>
          <p:cNvPr id="3" name="Text Placeholder 2">
            <a:extLst>
              <a:ext uri="{FF2B5EF4-FFF2-40B4-BE49-F238E27FC236}">
                <a16:creationId xmlns:a16="http://schemas.microsoft.com/office/drawing/2014/main" id="{41068DF4-EBBC-4559-87A1-E0AB5FB42698}"/>
              </a:ext>
            </a:extLst>
          </p:cNvPr>
          <p:cNvSpPr>
            <a:spLocks noGrp="1"/>
          </p:cNvSpPr>
          <p:nvPr>
            <p:ph type="body" idx="1"/>
          </p:nvPr>
        </p:nvSpPr>
        <p:spPr>
          <a:xfrm>
            <a:off x="1250157" y="1371600"/>
            <a:ext cx="7043737" cy="878682"/>
          </a:xfrm>
        </p:spPr>
        <p:txBody>
          <a:bodyPr/>
          <a:lstStyle/>
          <a:p>
            <a:pPr marL="152400" indent="0">
              <a:buNone/>
            </a:pPr>
            <a:r>
              <a:rPr lang="en-US" sz="1400" dirty="0">
                <a:solidFill>
                  <a:schemeClr val="accent3"/>
                </a:solidFill>
              </a:rPr>
              <a:t>Here we partially differentiate our loss function with respect to the parameters we have.</a:t>
            </a:r>
            <a:endParaRPr lang="en-IN" sz="1400" dirty="0">
              <a:solidFill>
                <a:schemeClr val="accent3"/>
              </a:solidFill>
            </a:endParaRPr>
          </a:p>
        </p:txBody>
      </p:sp>
      <p:pic>
        <p:nvPicPr>
          <p:cNvPr id="4" name="Picture 3">
            <a:extLst>
              <a:ext uri="{FF2B5EF4-FFF2-40B4-BE49-F238E27FC236}">
                <a16:creationId xmlns:a16="http://schemas.microsoft.com/office/drawing/2014/main" id="{6A5C8D22-A7B0-4ED6-B261-C6B351DEE68E}"/>
              </a:ext>
            </a:extLst>
          </p:cNvPr>
          <p:cNvPicPr>
            <a:picLocks noChangeAspect="1"/>
          </p:cNvPicPr>
          <p:nvPr/>
        </p:nvPicPr>
        <p:blipFill rotWithShape="1">
          <a:blip r:embed="rId2"/>
          <a:srcRect l="5450" t="5493" r="2001"/>
          <a:stretch/>
        </p:blipFill>
        <p:spPr>
          <a:xfrm>
            <a:off x="2857501" y="2071689"/>
            <a:ext cx="3859930" cy="1878806"/>
          </a:xfrm>
          <a:prstGeom prst="rect">
            <a:avLst/>
          </a:prstGeom>
        </p:spPr>
      </p:pic>
    </p:spTree>
    <p:extLst>
      <p:ext uri="{BB962C8B-B14F-4D97-AF65-F5344CB8AC3E}">
        <p14:creationId xmlns:p14="http://schemas.microsoft.com/office/powerpoint/2010/main" val="371019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CDFD-8EEC-4593-B1A5-2210AFEB39F8}"/>
              </a:ext>
            </a:extLst>
          </p:cNvPr>
          <p:cNvSpPr>
            <a:spLocks noGrp="1"/>
          </p:cNvSpPr>
          <p:nvPr>
            <p:ph type="title"/>
          </p:nvPr>
        </p:nvSpPr>
        <p:spPr>
          <a:xfrm>
            <a:off x="720000" y="382188"/>
            <a:ext cx="7704000" cy="572700"/>
          </a:xfrm>
        </p:spPr>
        <p:txBody>
          <a:bodyPr/>
          <a:lstStyle/>
          <a:p>
            <a:r>
              <a:rPr lang="en-US" b="1" dirty="0"/>
              <a:t>Step – 3 Updating the parameters</a:t>
            </a:r>
            <a:endParaRPr lang="en-IN" dirty="0"/>
          </a:p>
        </p:txBody>
      </p:sp>
      <p:sp>
        <p:nvSpPr>
          <p:cNvPr id="3" name="Text Placeholder 2">
            <a:extLst>
              <a:ext uri="{FF2B5EF4-FFF2-40B4-BE49-F238E27FC236}">
                <a16:creationId xmlns:a16="http://schemas.microsoft.com/office/drawing/2014/main" id="{5BABDCDB-79C5-49F1-9861-03748208FB3E}"/>
              </a:ext>
            </a:extLst>
          </p:cNvPr>
          <p:cNvSpPr>
            <a:spLocks noGrp="1"/>
          </p:cNvSpPr>
          <p:nvPr>
            <p:ph type="body" idx="1"/>
          </p:nvPr>
        </p:nvSpPr>
        <p:spPr>
          <a:xfrm>
            <a:off x="1928813" y="2850356"/>
            <a:ext cx="5600700" cy="1624606"/>
          </a:xfrm>
        </p:spPr>
        <p:txBody>
          <a:bodyPr/>
          <a:lstStyle/>
          <a:p>
            <a:pPr marL="152400" indent="0" fontAlgn="base">
              <a:buNone/>
            </a:pPr>
            <a:r>
              <a:rPr lang="en-US" sz="1400" dirty="0">
                <a:solidFill>
                  <a:schemeClr val="accent3"/>
                </a:solidFill>
              </a:rPr>
              <a:t>The updated values for our parameters will be the values with which, each step minimizes our loss function and reduces the difference between the true and predicted values.</a:t>
            </a:r>
          </a:p>
          <a:p>
            <a:pPr marL="152400" indent="0" fontAlgn="base">
              <a:buNone/>
            </a:pPr>
            <a:endParaRPr lang="en-US" sz="1400" dirty="0">
              <a:solidFill>
                <a:schemeClr val="accent3"/>
              </a:solidFill>
            </a:endParaRPr>
          </a:p>
          <a:p>
            <a:pPr marL="152400" indent="0" fontAlgn="base">
              <a:buNone/>
            </a:pPr>
            <a:r>
              <a:rPr lang="en-US" sz="1400" dirty="0">
                <a:solidFill>
                  <a:schemeClr val="accent3"/>
                </a:solidFill>
              </a:rPr>
              <a:t>Repeat the process to reach a point of local minima.</a:t>
            </a:r>
          </a:p>
          <a:p>
            <a:pPr marL="152400" indent="0">
              <a:buNone/>
            </a:pPr>
            <a:endParaRPr lang="en-IN" dirty="0"/>
          </a:p>
        </p:txBody>
      </p:sp>
      <p:pic>
        <p:nvPicPr>
          <p:cNvPr id="4" name="Picture 3">
            <a:extLst>
              <a:ext uri="{FF2B5EF4-FFF2-40B4-BE49-F238E27FC236}">
                <a16:creationId xmlns:a16="http://schemas.microsoft.com/office/drawing/2014/main" id="{17E44729-8BC3-4388-9EBA-4842A12AB194}"/>
              </a:ext>
            </a:extLst>
          </p:cNvPr>
          <p:cNvPicPr>
            <a:picLocks noChangeAspect="1"/>
          </p:cNvPicPr>
          <p:nvPr/>
        </p:nvPicPr>
        <p:blipFill>
          <a:blip r:embed="rId2"/>
          <a:stretch>
            <a:fillRect/>
          </a:stretch>
        </p:blipFill>
        <p:spPr>
          <a:xfrm>
            <a:off x="3239613" y="1119687"/>
            <a:ext cx="2664773" cy="1730669"/>
          </a:xfrm>
          <a:prstGeom prst="rect">
            <a:avLst/>
          </a:prstGeom>
        </p:spPr>
      </p:pic>
    </p:spTree>
    <p:extLst>
      <p:ext uri="{BB962C8B-B14F-4D97-AF65-F5344CB8AC3E}">
        <p14:creationId xmlns:p14="http://schemas.microsoft.com/office/powerpoint/2010/main" val="294985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007643" y="2072529"/>
            <a:ext cx="4957763" cy="560700"/>
          </a:xfrm>
          <a:prstGeom prst="rect">
            <a:avLst/>
          </a:prstGeom>
        </p:spPr>
        <p:txBody>
          <a:bodyPr spcFirstLastPara="1" wrap="square" lIns="91425" tIns="91425" rIns="91425" bIns="91425" anchor="ctr" anchorCtr="0">
            <a:noAutofit/>
          </a:bodyPr>
          <a:lstStyle/>
          <a:p>
            <a:pPr lvl="0" algn="ctr"/>
            <a:r>
              <a:rPr lang="en-IN" sz="6600" dirty="0"/>
              <a:t>Lasso</a:t>
            </a:r>
            <a:endParaRPr sz="6600"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660" name="Google Shape;660;p38"/>
          <p:cNvCxnSpPr>
            <a:cxnSpLocks/>
          </p:cNvCxnSpPr>
          <p:nvPr/>
        </p:nvCxnSpPr>
        <p:spPr>
          <a:xfrm>
            <a:off x="4450556" y="2782330"/>
            <a:ext cx="4029075"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314809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50BA75-2B9F-4D31-8313-7852C3AD29F5}"/>
              </a:ext>
            </a:extLst>
          </p:cNvPr>
          <p:cNvSpPr>
            <a:spLocks noGrp="1"/>
          </p:cNvSpPr>
          <p:nvPr>
            <p:ph type="body" idx="1"/>
          </p:nvPr>
        </p:nvSpPr>
        <p:spPr>
          <a:xfrm>
            <a:off x="1821656" y="1668018"/>
            <a:ext cx="5879306" cy="3085500"/>
          </a:xfrm>
        </p:spPr>
        <p:txBody>
          <a:bodyPr/>
          <a:lstStyle/>
          <a:p>
            <a:pPr marL="152400" indent="0">
              <a:lnSpc>
                <a:spcPct val="150000"/>
              </a:lnSpc>
              <a:buNone/>
            </a:pPr>
            <a:r>
              <a:rPr lang="en-US" dirty="0">
                <a:solidFill>
                  <a:schemeClr val="bg2"/>
                </a:solidFill>
                <a:latin typeface="Titillium Web" panose="020B0604020202020204" charset="0"/>
              </a:rPr>
              <a:t>In statistics and Machine Learning Lasso(Least absolute shrinkage and selection operator) is a regression analysis method that performs both variable selection and regularization in order to enhance the prediction accuracy and interpretability of the resulting statistical model.</a:t>
            </a:r>
          </a:p>
          <a:p>
            <a:pPr marL="152400" indent="0">
              <a:lnSpc>
                <a:spcPct val="150000"/>
              </a:lnSpc>
              <a:buNone/>
            </a:pPr>
            <a:endParaRPr lang="en-IN" dirty="0">
              <a:solidFill>
                <a:schemeClr val="bg2"/>
              </a:solidFill>
              <a:latin typeface="Titillium Web" panose="020B0604020202020204" charset="0"/>
            </a:endParaRPr>
          </a:p>
          <a:p>
            <a:pPr marL="152400" indent="0">
              <a:lnSpc>
                <a:spcPct val="150000"/>
              </a:lnSpc>
              <a:buNone/>
            </a:pPr>
            <a:r>
              <a:rPr lang="en-IN" dirty="0">
                <a:solidFill>
                  <a:schemeClr val="bg2"/>
                </a:solidFill>
                <a:latin typeface="Titillium Web" panose="020B0604020202020204" charset="0"/>
              </a:rPr>
              <a:t>Lasso Regression uses L1 regularization technique. It is used when we have more number of features because it automatically performs feature selection.</a:t>
            </a:r>
          </a:p>
          <a:p>
            <a:endParaRPr lang="en-IN" dirty="0"/>
          </a:p>
        </p:txBody>
      </p:sp>
    </p:spTree>
    <p:extLst>
      <p:ext uri="{BB962C8B-B14F-4D97-AF65-F5344CB8AC3E}">
        <p14:creationId xmlns:p14="http://schemas.microsoft.com/office/powerpoint/2010/main" val="97432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t>
            </a:r>
            <a:r>
              <a:rPr lang="en-IN" dirty="0"/>
              <a:t>a</a:t>
            </a:r>
            <a:r>
              <a:rPr lang="en" dirty="0"/>
              <a:t>m </a:t>
            </a:r>
            <a:r>
              <a:rPr lang="en-IN" dirty="0"/>
              <a:t>M</a:t>
            </a:r>
            <a:r>
              <a:rPr lang="en" dirty="0"/>
              <a:t>e</a:t>
            </a:r>
            <a:r>
              <a:rPr lang="en-IN" dirty="0" err="1"/>
              <a:t>mbers</a:t>
            </a:r>
            <a:endParaRPr dirty="0"/>
          </a:p>
        </p:txBody>
      </p:sp>
      <p:graphicFrame>
        <p:nvGraphicFramePr>
          <p:cNvPr id="4" name="Table 3">
            <a:extLst>
              <a:ext uri="{FF2B5EF4-FFF2-40B4-BE49-F238E27FC236}">
                <a16:creationId xmlns:a16="http://schemas.microsoft.com/office/drawing/2014/main" id="{1310B6A9-EBD7-45B1-8662-109E4971EB26}"/>
              </a:ext>
            </a:extLst>
          </p:cNvPr>
          <p:cNvGraphicFramePr>
            <a:graphicFrameLocks noGrp="1"/>
          </p:cNvGraphicFramePr>
          <p:nvPr>
            <p:extLst>
              <p:ext uri="{D42A27DB-BD31-4B8C-83A1-F6EECF244321}">
                <p14:modId xmlns:p14="http://schemas.microsoft.com/office/powerpoint/2010/main" val="4168070001"/>
              </p:ext>
            </p:extLst>
          </p:nvPr>
        </p:nvGraphicFramePr>
        <p:xfrm>
          <a:off x="1341277" y="1536918"/>
          <a:ext cx="6302193" cy="1854200"/>
        </p:xfrm>
        <a:graphic>
          <a:graphicData uri="http://schemas.openxmlformats.org/drawingml/2006/table">
            <a:tbl>
              <a:tblPr firstRow="1" bandRow="1"/>
              <a:tblGrid>
                <a:gridCol w="3437255">
                  <a:extLst>
                    <a:ext uri="{9D8B030D-6E8A-4147-A177-3AD203B41FA5}">
                      <a16:colId xmlns:a16="http://schemas.microsoft.com/office/drawing/2014/main" val="2607208056"/>
                    </a:ext>
                  </a:extLst>
                </a:gridCol>
                <a:gridCol w="2864938">
                  <a:extLst>
                    <a:ext uri="{9D8B030D-6E8A-4147-A177-3AD203B41FA5}">
                      <a16:colId xmlns:a16="http://schemas.microsoft.com/office/drawing/2014/main" val="1564770237"/>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u="none" strike="noStrike" dirty="0">
                          <a:solidFill>
                            <a:schemeClr val="accent6">
                              <a:lumMod val="20000"/>
                              <a:lumOff val="80000"/>
                            </a:schemeClr>
                          </a:solidFill>
                          <a:effectLst/>
                          <a:latin typeface="Titillium Web" panose="020B0604020202020204" charset="0"/>
                        </a:rPr>
                        <a:t>DARIPELLI MANISH[20011] </a:t>
                      </a:r>
                      <a:r>
                        <a:rPr lang="en-IN" sz="1100" dirty="0">
                          <a:solidFill>
                            <a:schemeClr val="accent6">
                              <a:lumMod val="20000"/>
                              <a:lumOff val="80000"/>
                            </a:schemeClr>
                          </a:solidFill>
                          <a:effectLst/>
                          <a:latin typeface="Titillium Web" panose="020B0604020202020204" charset="0"/>
                        </a:rPr>
                        <a:t>​</a:t>
                      </a:r>
                      <a:endParaRPr lang="en-IN" sz="1100" b="0" i="0" dirty="0">
                        <a:solidFill>
                          <a:schemeClr val="accent6">
                            <a:lumMod val="20000"/>
                            <a:lumOff val="80000"/>
                          </a:schemeClr>
                        </a:solidFill>
                        <a:effectLst/>
                        <a:latin typeface="Titillium Web" panose="020B0604020202020204" charset="0"/>
                      </a:endParaRPr>
                    </a:p>
                  </a:txBody>
                  <a:tcPr/>
                </a:tc>
                <a:tc>
                  <a:txBody>
                    <a:bodyPr/>
                    <a:lstStyle/>
                    <a:p>
                      <a:endParaRPr lang="en-IN" sz="1100" dirty="0">
                        <a:latin typeface="Lato"/>
                      </a:endParaRPr>
                    </a:p>
                  </a:txBody>
                  <a:tcPr/>
                </a:tc>
                <a:extLst>
                  <a:ext uri="{0D108BD9-81ED-4DB2-BD59-A6C34878D82A}">
                    <a16:rowId xmlns:a16="http://schemas.microsoft.com/office/drawing/2014/main" val="85321054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u="none" strike="noStrike" dirty="0">
                          <a:solidFill>
                            <a:schemeClr val="accent6">
                              <a:lumMod val="20000"/>
                              <a:lumOff val="80000"/>
                            </a:schemeClr>
                          </a:solidFill>
                          <a:effectLst/>
                          <a:latin typeface="Titillium Web" panose="020B0604020202020204" charset="0"/>
                        </a:rPr>
                        <a:t>DARIPELLI MEHUL [20012] </a:t>
                      </a:r>
                      <a:r>
                        <a:rPr lang="en-IN" sz="1100" dirty="0">
                          <a:solidFill>
                            <a:schemeClr val="accent6">
                              <a:lumMod val="20000"/>
                              <a:lumOff val="80000"/>
                            </a:schemeClr>
                          </a:solidFill>
                          <a:effectLst/>
                          <a:latin typeface="Titillium Web" panose="020B0604020202020204" charset="0"/>
                        </a:rPr>
                        <a:t>​</a:t>
                      </a:r>
                      <a:endParaRPr lang="en-IN" sz="1100" b="0" i="0" dirty="0">
                        <a:solidFill>
                          <a:schemeClr val="accent6">
                            <a:lumMod val="20000"/>
                            <a:lumOff val="80000"/>
                          </a:schemeClr>
                        </a:solidFill>
                        <a:effectLst/>
                        <a:latin typeface="Titillium Web" panose="020B0604020202020204" charset="0"/>
                      </a:endParaRPr>
                    </a:p>
                  </a:txBody>
                  <a:tcPr/>
                </a:tc>
                <a:tc>
                  <a:txBody>
                    <a:bodyPr/>
                    <a:lstStyle/>
                    <a:p>
                      <a:pPr lvl="0">
                        <a:buNone/>
                      </a:pPr>
                      <a:endParaRPr lang="en-US" sz="1100" dirty="0">
                        <a:latin typeface="Lato"/>
                      </a:endParaRPr>
                    </a:p>
                  </a:txBody>
                  <a:tcPr/>
                </a:tc>
                <a:extLst>
                  <a:ext uri="{0D108BD9-81ED-4DB2-BD59-A6C34878D82A}">
                    <a16:rowId xmlns:a16="http://schemas.microsoft.com/office/drawing/2014/main" val="14184490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u="none" strike="noStrike" dirty="0">
                          <a:solidFill>
                            <a:schemeClr val="accent6">
                              <a:lumMod val="20000"/>
                              <a:lumOff val="80000"/>
                            </a:schemeClr>
                          </a:solidFill>
                          <a:effectLst/>
                          <a:latin typeface="Titillium Web" panose="020B0604020202020204" charset="0"/>
                        </a:rPr>
                        <a:t>SHAIK NAWAB MUDASSIR [20061] </a:t>
                      </a:r>
                      <a:r>
                        <a:rPr lang="en-IN" sz="1100" dirty="0">
                          <a:solidFill>
                            <a:schemeClr val="accent6">
                              <a:lumMod val="20000"/>
                              <a:lumOff val="80000"/>
                            </a:schemeClr>
                          </a:solidFill>
                          <a:effectLst/>
                          <a:latin typeface="Titillium Web" panose="020B0604020202020204" charset="0"/>
                        </a:rPr>
                        <a:t>​</a:t>
                      </a:r>
                      <a:endParaRPr lang="en-IN" sz="1100" b="0" i="0" dirty="0">
                        <a:solidFill>
                          <a:schemeClr val="accent6">
                            <a:lumMod val="20000"/>
                            <a:lumOff val="80000"/>
                          </a:schemeClr>
                        </a:solidFill>
                        <a:effectLst/>
                        <a:latin typeface="Titillium Web" panose="020B0604020202020204" charset="0"/>
                      </a:endParaRPr>
                    </a:p>
                  </a:txBody>
                  <a:tcPr/>
                </a:tc>
                <a:tc>
                  <a:txBody>
                    <a:bodyPr/>
                    <a:lstStyle/>
                    <a:p>
                      <a:pPr lvl="0">
                        <a:buNone/>
                      </a:pPr>
                      <a:endParaRPr lang="en-US" sz="1100" dirty="0">
                        <a:latin typeface="Lato"/>
                      </a:endParaRPr>
                    </a:p>
                  </a:txBody>
                  <a:tcPr/>
                </a:tc>
                <a:extLst>
                  <a:ext uri="{0D108BD9-81ED-4DB2-BD59-A6C34878D82A}">
                    <a16:rowId xmlns:a16="http://schemas.microsoft.com/office/drawing/2014/main" val="288397844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u="none" strike="noStrike" dirty="0">
                          <a:solidFill>
                            <a:schemeClr val="accent6">
                              <a:lumMod val="20000"/>
                              <a:lumOff val="80000"/>
                            </a:schemeClr>
                          </a:solidFill>
                          <a:effectLst/>
                          <a:latin typeface="Titillium Web" panose="020B0604020202020204" charset="0"/>
                        </a:rPr>
                        <a:t>SIRIGIRI NAGA PAVAN SATHVIK  REDDY [20062]</a:t>
                      </a:r>
                      <a:r>
                        <a:rPr lang="en-IN" sz="1100" dirty="0">
                          <a:solidFill>
                            <a:schemeClr val="accent6">
                              <a:lumMod val="20000"/>
                              <a:lumOff val="80000"/>
                            </a:schemeClr>
                          </a:solidFill>
                          <a:effectLst/>
                          <a:latin typeface="Titillium Web" panose="020B0604020202020204" charset="0"/>
                        </a:rPr>
                        <a:t>​</a:t>
                      </a:r>
                      <a:endParaRPr lang="en-IN" sz="1100" b="0" i="0" dirty="0">
                        <a:solidFill>
                          <a:schemeClr val="accent6">
                            <a:lumMod val="20000"/>
                            <a:lumOff val="80000"/>
                          </a:schemeClr>
                        </a:solidFill>
                        <a:effectLst/>
                        <a:latin typeface="Titillium Web" panose="020B0604020202020204" charset="0"/>
                      </a:endParaRPr>
                    </a:p>
                  </a:txBody>
                  <a:tcPr/>
                </a:tc>
                <a:tc>
                  <a:txBody>
                    <a:bodyPr/>
                    <a:lstStyle/>
                    <a:p>
                      <a:pPr lvl="0">
                        <a:buNone/>
                      </a:pPr>
                      <a:endParaRPr lang="en-US" sz="1100" dirty="0">
                        <a:latin typeface="Lato"/>
                      </a:endParaRPr>
                    </a:p>
                  </a:txBody>
                  <a:tcPr/>
                </a:tc>
                <a:extLst>
                  <a:ext uri="{0D108BD9-81ED-4DB2-BD59-A6C34878D82A}">
                    <a16:rowId xmlns:a16="http://schemas.microsoft.com/office/drawing/2014/main" val="12459890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u="none" strike="noStrike" dirty="0">
                          <a:solidFill>
                            <a:schemeClr val="accent6">
                              <a:lumMod val="20000"/>
                              <a:lumOff val="80000"/>
                            </a:schemeClr>
                          </a:solidFill>
                          <a:effectLst/>
                          <a:latin typeface="Titillium Web" panose="020B0604020202020204" charset="0"/>
                        </a:rPr>
                        <a:t>MADISETTY THARUN KUMAR [20067]</a:t>
                      </a:r>
                      <a:r>
                        <a:rPr lang="en-IN" sz="1100" dirty="0">
                          <a:solidFill>
                            <a:schemeClr val="accent6">
                              <a:lumMod val="20000"/>
                              <a:lumOff val="80000"/>
                            </a:schemeClr>
                          </a:solidFill>
                          <a:effectLst/>
                          <a:latin typeface="Titillium Web" panose="020B0604020202020204" charset="0"/>
                        </a:rPr>
                        <a:t>​</a:t>
                      </a:r>
                      <a:endParaRPr lang="en-IN" sz="1100" b="0" i="0" dirty="0">
                        <a:solidFill>
                          <a:schemeClr val="accent6">
                            <a:lumMod val="20000"/>
                            <a:lumOff val="80000"/>
                          </a:schemeClr>
                        </a:solidFill>
                        <a:effectLst/>
                        <a:latin typeface="Titillium Web" panose="020B0604020202020204" charset="0"/>
                      </a:endParaRPr>
                    </a:p>
                  </a:txBody>
                  <a:tcPr/>
                </a:tc>
                <a:tc>
                  <a:txBody>
                    <a:bodyPr/>
                    <a:lstStyle/>
                    <a:p>
                      <a:pPr lvl="0">
                        <a:buNone/>
                      </a:pPr>
                      <a:endParaRPr lang="en-US" sz="1100" dirty="0">
                        <a:latin typeface="Lato"/>
                      </a:endParaRPr>
                    </a:p>
                  </a:txBody>
                  <a:tcPr/>
                </a:tc>
                <a:extLst>
                  <a:ext uri="{0D108BD9-81ED-4DB2-BD59-A6C34878D82A}">
                    <a16:rowId xmlns:a16="http://schemas.microsoft.com/office/drawing/2014/main" val="408049009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4C15-B3F5-41D6-A8D7-4ECB992C5464}"/>
              </a:ext>
            </a:extLst>
          </p:cNvPr>
          <p:cNvSpPr>
            <a:spLocks noGrp="1"/>
          </p:cNvSpPr>
          <p:nvPr>
            <p:ph type="title"/>
          </p:nvPr>
        </p:nvSpPr>
        <p:spPr/>
        <p:txBody>
          <a:bodyPr/>
          <a:lstStyle/>
          <a:p>
            <a:pPr algn="ctr"/>
            <a:r>
              <a:rPr lang="en-IN" sz="3600" dirty="0"/>
              <a:t>L</a:t>
            </a:r>
            <a:r>
              <a:rPr lang="en-IN" sz="3600" b="1" dirty="0">
                <a:latin typeface="Titillium Web" panose="020B0604020202020204" charset="0"/>
              </a:rPr>
              <a:t>1</a:t>
            </a:r>
            <a:r>
              <a:rPr lang="en-IN" sz="3600" dirty="0"/>
              <a:t> regularization</a:t>
            </a:r>
          </a:p>
        </p:txBody>
      </p:sp>
      <p:sp>
        <p:nvSpPr>
          <p:cNvPr id="3" name="Text Placeholder 2">
            <a:extLst>
              <a:ext uri="{FF2B5EF4-FFF2-40B4-BE49-F238E27FC236}">
                <a16:creationId xmlns:a16="http://schemas.microsoft.com/office/drawing/2014/main" id="{9BC69558-9577-4B85-B4D1-96762E55FC42}"/>
              </a:ext>
            </a:extLst>
          </p:cNvPr>
          <p:cNvSpPr>
            <a:spLocks noGrp="1"/>
          </p:cNvSpPr>
          <p:nvPr>
            <p:ph type="body" idx="1"/>
          </p:nvPr>
        </p:nvSpPr>
        <p:spPr>
          <a:xfrm>
            <a:off x="1092994" y="1212900"/>
            <a:ext cx="6836568" cy="3390600"/>
          </a:xfrm>
        </p:spPr>
        <p:txBody>
          <a:bodyPr/>
          <a:lstStyle/>
          <a:p>
            <a:pPr marL="152400" indent="0" algn="ctr">
              <a:lnSpc>
                <a:spcPct val="150000"/>
              </a:lnSpc>
              <a:buNone/>
            </a:pPr>
            <a:r>
              <a:rPr lang="en-IN" sz="1400" dirty="0">
                <a:solidFill>
                  <a:schemeClr val="bg2"/>
                </a:solidFill>
              </a:rPr>
              <a:t>If a regression model uses the L1 Regularization technique, then it is called Lasso Regression. If it used the L2 regularization technique, it’s called Ridge Regression. We will study more about these in the later sections.</a:t>
            </a:r>
          </a:p>
          <a:p>
            <a:pPr marL="152400" indent="0" algn="ctr">
              <a:lnSpc>
                <a:spcPct val="150000"/>
              </a:lnSpc>
              <a:buNone/>
            </a:pPr>
            <a:endParaRPr lang="en-IN" sz="1400" dirty="0">
              <a:solidFill>
                <a:schemeClr val="bg2"/>
              </a:solidFill>
            </a:endParaRPr>
          </a:p>
          <a:p>
            <a:pPr marL="152400" indent="0" algn="ctr">
              <a:lnSpc>
                <a:spcPct val="150000"/>
              </a:lnSpc>
              <a:buNone/>
            </a:pPr>
            <a:r>
              <a:rPr lang="en-IN" sz="1400" dirty="0">
                <a:solidFill>
                  <a:schemeClr val="bg2"/>
                </a:solidFill>
              </a:rPr>
              <a:t>L1 regularization adds a penalty that is equal to the</a:t>
            </a:r>
            <a:r>
              <a:rPr lang="en-IN" sz="1400" u="sng" dirty="0">
                <a:solidFill>
                  <a:schemeClr val="bg2"/>
                </a:solidFill>
                <a:hlinkClick r:id="rId2">
                  <a:extLst>
                    <a:ext uri="{A12FA001-AC4F-418D-AE19-62706E023703}">
                      <ahyp:hlinkClr xmlns:ahyp="http://schemas.microsoft.com/office/drawing/2018/hyperlinkcolor" val="tx"/>
                    </a:ext>
                  </a:extLst>
                </a:hlinkClick>
              </a:rPr>
              <a:t> </a:t>
            </a:r>
            <a:r>
              <a:rPr lang="en-IN" sz="1400" dirty="0">
                <a:solidFill>
                  <a:schemeClr val="bg2"/>
                </a:solidFill>
              </a:rPr>
              <a:t>absolute value of the magnitude of the coefficient. This regularization type can result in sparse models with few coefficients. Some coefficients might become zero and get eliminated from the model. Larger penalties result in coefficient values that are closer to zero (ideal for producing simpler models). </a:t>
            </a:r>
          </a:p>
          <a:p>
            <a:endParaRPr lang="en-IN" dirty="0"/>
          </a:p>
        </p:txBody>
      </p:sp>
    </p:spTree>
    <p:extLst>
      <p:ext uri="{BB962C8B-B14F-4D97-AF65-F5344CB8AC3E}">
        <p14:creationId xmlns:p14="http://schemas.microsoft.com/office/powerpoint/2010/main" val="3857933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DA23-4511-433D-B11E-6C80F9F32783}"/>
              </a:ext>
            </a:extLst>
          </p:cNvPr>
          <p:cNvSpPr>
            <a:spLocks noGrp="1"/>
          </p:cNvSpPr>
          <p:nvPr>
            <p:ph type="title"/>
          </p:nvPr>
        </p:nvSpPr>
        <p:spPr>
          <a:xfrm>
            <a:off x="2091862" y="300431"/>
            <a:ext cx="5230481" cy="1392637"/>
          </a:xfrm>
        </p:spPr>
        <p:txBody>
          <a:bodyPr/>
          <a:lstStyle/>
          <a:p>
            <a:r>
              <a:rPr lang="en-US" sz="4000" dirty="0"/>
              <a:t>Mathematical Equation</a:t>
            </a:r>
            <a:endParaRPr lang="en-IN" sz="4000" dirty="0"/>
          </a:p>
        </p:txBody>
      </p:sp>
      <p:sp>
        <p:nvSpPr>
          <p:cNvPr id="3" name="Rectangle 2">
            <a:extLst>
              <a:ext uri="{FF2B5EF4-FFF2-40B4-BE49-F238E27FC236}">
                <a16:creationId xmlns:a16="http://schemas.microsoft.com/office/drawing/2014/main" id="{CFFC74FF-46AB-40B3-BA55-56A1482FA45B}"/>
              </a:ext>
            </a:extLst>
          </p:cNvPr>
          <p:cNvSpPr/>
          <p:nvPr/>
        </p:nvSpPr>
        <p:spPr>
          <a:xfrm>
            <a:off x="1996677" y="1531471"/>
            <a:ext cx="5150645" cy="584775"/>
          </a:xfrm>
          <a:prstGeom prst="rect">
            <a:avLst/>
          </a:prstGeom>
        </p:spPr>
        <p:txBody>
          <a:bodyPr wrap="square">
            <a:spAutoFit/>
          </a:bodyPr>
          <a:lstStyle/>
          <a:p>
            <a:r>
              <a:rPr lang="en-IN" sz="1600" dirty="0">
                <a:solidFill>
                  <a:schemeClr val="bg2"/>
                </a:solidFill>
                <a:latin typeface="Titillium Web" panose="020B0604020202020204" charset="0"/>
              </a:rPr>
              <a:t>Residual Sum of Squares + λ * (Sum of the absolute value of the magnitude of coefficients)</a:t>
            </a:r>
          </a:p>
        </p:txBody>
      </p:sp>
      <p:pic>
        <p:nvPicPr>
          <p:cNvPr id="4" name="Picture 3">
            <a:extLst>
              <a:ext uri="{FF2B5EF4-FFF2-40B4-BE49-F238E27FC236}">
                <a16:creationId xmlns:a16="http://schemas.microsoft.com/office/drawing/2014/main" id="{A4372DB7-4894-4341-AB2E-25349A2B2B73}"/>
              </a:ext>
            </a:extLst>
          </p:cNvPr>
          <p:cNvPicPr/>
          <p:nvPr/>
        </p:nvPicPr>
        <p:blipFill rotWithShape="1">
          <a:blip r:embed="rId2"/>
          <a:srcRect l="8952" t="20122" r="19810" b="22561"/>
          <a:stretch/>
        </p:blipFill>
        <p:spPr bwMode="auto">
          <a:xfrm>
            <a:off x="3254217" y="2708807"/>
            <a:ext cx="2296477" cy="6116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782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3986211" y="1950950"/>
            <a:ext cx="4957763" cy="560700"/>
          </a:xfrm>
          <a:prstGeom prst="rect">
            <a:avLst/>
          </a:prstGeom>
        </p:spPr>
        <p:txBody>
          <a:bodyPr spcFirstLastPara="1" wrap="square" lIns="91425" tIns="91425" rIns="91425" bIns="91425" anchor="ctr" anchorCtr="0">
            <a:noAutofit/>
          </a:bodyPr>
          <a:lstStyle/>
          <a:p>
            <a:pPr algn="ctr"/>
            <a:br>
              <a:rPr lang="en-IN" sz="6600" dirty="0">
                <a:solidFill>
                  <a:schemeClr val="accent6">
                    <a:lumMod val="20000"/>
                    <a:lumOff val="80000"/>
                  </a:schemeClr>
                </a:solidFill>
                <a:latin typeface="Titillium Web" panose="020B0604020202020204" charset="0"/>
              </a:rPr>
            </a:br>
            <a:r>
              <a:rPr lang="en-IN" sz="7200" dirty="0">
                <a:solidFill>
                  <a:schemeClr val="accent6">
                    <a:lumMod val="20000"/>
                    <a:lumOff val="80000"/>
                  </a:schemeClr>
                </a:solidFill>
                <a:latin typeface="Squada One" panose="020B0604020202020204" charset="0"/>
              </a:rPr>
              <a:t>Ridge</a:t>
            </a:r>
            <a:br>
              <a:rPr lang="en-IN" sz="7200" dirty="0">
                <a:solidFill>
                  <a:schemeClr val="accent6">
                    <a:lumMod val="20000"/>
                    <a:lumOff val="80000"/>
                  </a:schemeClr>
                </a:solidFill>
                <a:latin typeface="Squada One" panose="020B0604020202020204" charset="0"/>
              </a:rPr>
            </a:br>
            <a:endParaRPr sz="6600" dirty="0">
              <a:latin typeface="Squada One" panose="020B0604020202020204" charset="0"/>
            </a:endParaRPr>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660" name="Google Shape;660;p38"/>
          <p:cNvCxnSpPr>
            <a:cxnSpLocks/>
          </p:cNvCxnSpPr>
          <p:nvPr/>
        </p:nvCxnSpPr>
        <p:spPr>
          <a:xfrm>
            <a:off x="4450556" y="2782330"/>
            <a:ext cx="4029075"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79036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75A0B1-5E32-4D2A-B7BE-E42CA6256988}"/>
              </a:ext>
            </a:extLst>
          </p:cNvPr>
          <p:cNvSpPr>
            <a:spLocks noGrp="1"/>
          </p:cNvSpPr>
          <p:nvPr>
            <p:ph type="title"/>
          </p:nvPr>
        </p:nvSpPr>
        <p:spPr>
          <a:xfrm>
            <a:off x="3443289" y="167925"/>
            <a:ext cx="1943100" cy="572700"/>
          </a:xfrm>
        </p:spPr>
        <p:txBody>
          <a:bodyPr/>
          <a:lstStyle/>
          <a:p>
            <a:r>
              <a:rPr lang="en-IN" sz="6600" dirty="0">
                <a:solidFill>
                  <a:schemeClr val="tx2"/>
                </a:solidFill>
                <a:latin typeface="Squada One" panose="020B0604020202020204" charset="0"/>
              </a:rPr>
              <a:t>Ridge</a:t>
            </a:r>
            <a:endParaRPr lang="en-IN" sz="6600" dirty="0">
              <a:solidFill>
                <a:schemeClr val="tx2"/>
              </a:solidFill>
            </a:endParaRPr>
          </a:p>
        </p:txBody>
      </p:sp>
      <p:sp>
        <p:nvSpPr>
          <p:cNvPr id="3" name="Text Placeholder 2">
            <a:extLst>
              <a:ext uri="{FF2B5EF4-FFF2-40B4-BE49-F238E27FC236}">
                <a16:creationId xmlns:a16="http://schemas.microsoft.com/office/drawing/2014/main" id="{D564648F-DF26-4156-91D9-D1A39F7AE925}"/>
              </a:ext>
            </a:extLst>
          </p:cNvPr>
          <p:cNvSpPr>
            <a:spLocks noGrp="1"/>
          </p:cNvSpPr>
          <p:nvPr>
            <p:ph type="body" idx="1"/>
          </p:nvPr>
        </p:nvSpPr>
        <p:spPr>
          <a:xfrm>
            <a:off x="2000251" y="1518000"/>
            <a:ext cx="4729162" cy="3085500"/>
          </a:xfrm>
        </p:spPr>
        <p:txBody>
          <a:bodyPr/>
          <a:lstStyle/>
          <a:p>
            <a:pPr marL="323850" indent="-171450" fontAlgn="base">
              <a:buFont typeface="Courier New" panose="02070309020205020404" pitchFamily="49" charset="0"/>
              <a:buChar char="o"/>
            </a:pPr>
            <a:r>
              <a:rPr lang="fr-FR" b="1" dirty="0">
                <a:solidFill>
                  <a:schemeClr val="tx2"/>
                </a:solidFill>
              </a:rPr>
              <a:t> </a:t>
            </a:r>
            <a:r>
              <a:rPr lang="fr-FR" b="1" dirty="0" err="1">
                <a:solidFill>
                  <a:schemeClr val="tx2"/>
                </a:solidFill>
              </a:rPr>
              <a:t>Prerequisites</a:t>
            </a:r>
            <a:r>
              <a:rPr lang="fr-FR" b="1" dirty="0">
                <a:solidFill>
                  <a:schemeClr val="tx2"/>
                </a:solidFill>
              </a:rPr>
              <a:t> :-</a:t>
            </a:r>
            <a:endParaRPr lang="fr-FR" dirty="0">
              <a:solidFill>
                <a:schemeClr val="tx2"/>
              </a:solidFill>
            </a:endParaRPr>
          </a:p>
          <a:p>
            <a:pPr marL="152400" indent="0" fontAlgn="base">
              <a:buNone/>
            </a:pPr>
            <a:r>
              <a:rPr lang="fr-FR" dirty="0" err="1">
                <a:solidFill>
                  <a:schemeClr val="tx2"/>
                </a:solidFill>
              </a:rPr>
              <a:t>Linear</a:t>
            </a:r>
            <a:r>
              <a:rPr lang="fr-FR" dirty="0">
                <a:solidFill>
                  <a:schemeClr val="tx2"/>
                </a:solidFill>
              </a:rPr>
              <a:t> </a:t>
            </a:r>
            <a:r>
              <a:rPr lang="fr-FR" dirty="0" err="1">
                <a:solidFill>
                  <a:schemeClr val="tx2"/>
                </a:solidFill>
              </a:rPr>
              <a:t>Regression</a:t>
            </a:r>
            <a:endParaRPr lang="fr-FR" dirty="0">
              <a:solidFill>
                <a:schemeClr val="tx2"/>
              </a:solidFill>
            </a:endParaRPr>
          </a:p>
          <a:p>
            <a:pPr marL="152400" indent="0" fontAlgn="base">
              <a:buNone/>
            </a:pPr>
            <a:r>
              <a:rPr lang="fr-FR" dirty="0">
                <a:solidFill>
                  <a:schemeClr val="tx2"/>
                </a:solidFill>
              </a:rPr>
              <a:t>Gradient </a:t>
            </a:r>
            <a:r>
              <a:rPr lang="fr-FR" dirty="0" err="1">
                <a:solidFill>
                  <a:schemeClr val="tx2"/>
                </a:solidFill>
              </a:rPr>
              <a:t>Descent</a:t>
            </a:r>
            <a:endParaRPr lang="fr-FR" dirty="0">
              <a:solidFill>
                <a:schemeClr val="tx2"/>
              </a:solidFill>
            </a:endParaRPr>
          </a:p>
          <a:p>
            <a:pPr marL="152400" indent="0" fontAlgn="base">
              <a:buNone/>
            </a:pPr>
            <a:endParaRPr lang="fr-FR" dirty="0"/>
          </a:p>
          <a:p>
            <a:pPr marL="152400" indent="0" fontAlgn="base">
              <a:buNone/>
            </a:pPr>
            <a:endParaRPr lang="fr-FR" dirty="0">
              <a:solidFill>
                <a:schemeClr val="tx2"/>
              </a:solidFill>
            </a:endParaRPr>
          </a:p>
          <a:p>
            <a:pPr marL="152400" indent="0">
              <a:buNone/>
            </a:pPr>
            <a:r>
              <a:rPr lang="en-US" sz="1400" dirty="0">
                <a:solidFill>
                  <a:schemeClr val="tx2"/>
                </a:solidFill>
              </a:rPr>
              <a:t>Ridge Regression ( or L2 Regularization ) is a variation of Linear Regression. In Linear Regression, it minimizes the Residual Sum of Squares ( or RSS or cost function ) to fit the training examples perfectly as possible. The cost function is also represented by J.</a:t>
            </a:r>
          </a:p>
          <a:p>
            <a:pPr marL="152400" indent="0">
              <a:buNone/>
            </a:pPr>
            <a:endParaRPr lang="en-US" dirty="0"/>
          </a:p>
          <a:p>
            <a:pPr marL="152400" indent="0">
              <a:buNone/>
            </a:pPr>
            <a:endParaRPr lang="en-IN" dirty="0"/>
          </a:p>
        </p:txBody>
      </p:sp>
    </p:spTree>
    <p:extLst>
      <p:ext uri="{BB962C8B-B14F-4D97-AF65-F5344CB8AC3E}">
        <p14:creationId xmlns:p14="http://schemas.microsoft.com/office/powerpoint/2010/main" val="131680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7EC0FB0-60AD-4C3E-8AEF-18675FA02F5C}"/>
              </a:ext>
            </a:extLst>
          </p:cNvPr>
          <p:cNvSpPr>
            <a:spLocks noGrp="1"/>
          </p:cNvSpPr>
          <p:nvPr>
            <p:ph type="title"/>
          </p:nvPr>
        </p:nvSpPr>
        <p:spPr/>
        <p:txBody>
          <a:bodyPr/>
          <a:lstStyle/>
          <a:p>
            <a:pPr algn="ctr"/>
            <a:r>
              <a:rPr lang="en-US" b="1" dirty="0"/>
              <a:t>Cost Function for Linear Regression</a:t>
            </a:r>
            <a:endParaRPr lang="en-IN" dirty="0"/>
          </a:p>
        </p:txBody>
      </p:sp>
      <p:pic>
        <p:nvPicPr>
          <p:cNvPr id="14" name="Picture 13">
            <a:extLst>
              <a:ext uri="{FF2B5EF4-FFF2-40B4-BE49-F238E27FC236}">
                <a16:creationId xmlns:a16="http://schemas.microsoft.com/office/drawing/2014/main" id="{5D4BA0E8-43AD-404E-B39C-BAFC476D569E}"/>
              </a:ext>
            </a:extLst>
          </p:cNvPr>
          <p:cNvPicPr>
            <a:picLocks noChangeAspect="1"/>
          </p:cNvPicPr>
          <p:nvPr/>
        </p:nvPicPr>
        <p:blipFill rotWithShape="1">
          <a:blip r:embed="rId2"/>
          <a:srcRect l="12288" t="9597" b="4850"/>
          <a:stretch/>
        </p:blipFill>
        <p:spPr>
          <a:xfrm>
            <a:off x="3821906" y="1421607"/>
            <a:ext cx="1744590" cy="404219"/>
          </a:xfrm>
          <a:prstGeom prst="rect">
            <a:avLst/>
          </a:prstGeom>
        </p:spPr>
      </p:pic>
      <p:sp>
        <p:nvSpPr>
          <p:cNvPr id="13" name="AutoShape 6" descr="$\frac{1}{m}  \sum_{i=1}^{m}\left(y^{(i)}-h\left(x^{(i)}\right)\right)^{2}$">
            <a:extLst>
              <a:ext uri="{FF2B5EF4-FFF2-40B4-BE49-F238E27FC236}">
                <a16:creationId xmlns:a16="http://schemas.microsoft.com/office/drawing/2014/main" id="{F2F820D4-3F69-474C-AB88-8BD751B2C933}"/>
              </a:ext>
            </a:extLst>
          </p:cNvPr>
          <p:cNvSpPr>
            <a:spLocks noGrp="1" noChangeAspect="1" noChangeArrowheads="1"/>
          </p:cNvSpPr>
          <p:nvPr>
            <p:ph type="body" idx="1"/>
          </p:nvPr>
        </p:nvSpPr>
        <p:spPr bwMode="auto">
          <a:xfrm>
            <a:off x="923061" y="2386012"/>
            <a:ext cx="7602469" cy="14317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52400" indent="0">
              <a:buNone/>
            </a:pPr>
            <a:r>
              <a:rPr lang="en-US" sz="1600" dirty="0">
                <a:solidFill>
                  <a:schemeClr val="tx2"/>
                </a:solidFill>
              </a:rPr>
              <a:t>for Ridge Regression is given below:</a:t>
            </a:r>
          </a:p>
          <a:p>
            <a:pPr marL="152400" indent="0">
              <a:buNone/>
            </a:pPr>
            <a:endParaRPr lang="en-US" sz="1600" dirty="0">
              <a:solidFill>
                <a:schemeClr val="tx2"/>
              </a:solidFill>
            </a:endParaRPr>
          </a:p>
          <a:p>
            <a:pPr marL="152400" indent="0">
              <a:buNone/>
            </a:pPr>
            <a:endParaRPr lang="en-US" sz="1600" dirty="0">
              <a:solidFill>
                <a:schemeClr val="tx2"/>
              </a:solidFill>
            </a:endParaRPr>
          </a:p>
          <a:p>
            <a:pPr marL="152400" indent="0">
              <a:buNone/>
            </a:pPr>
            <a:endParaRPr lang="en-US" sz="1600" dirty="0">
              <a:solidFill>
                <a:schemeClr val="tx2"/>
              </a:solidFill>
            </a:endParaRPr>
          </a:p>
          <a:p>
            <a:pPr marL="152400" indent="0">
              <a:buNone/>
            </a:pPr>
            <a:r>
              <a:rPr lang="en-US" sz="1600" dirty="0">
                <a:solidFill>
                  <a:schemeClr val="tx2"/>
                </a:solidFill>
              </a:rPr>
              <a:t>Here, </a:t>
            </a:r>
            <a:r>
              <a:rPr lang="en-US" sz="1800" dirty="0" err="1">
                <a:solidFill>
                  <a:schemeClr val="tx2"/>
                </a:solidFill>
              </a:rPr>
              <a:t>w</a:t>
            </a:r>
            <a:r>
              <a:rPr lang="en-US" sz="1100" dirty="0" err="1">
                <a:solidFill>
                  <a:schemeClr val="tx2"/>
                </a:solidFill>
              </a:rPr>
              <a:t>j</a:t>
            </a:r>
            <a:r>
              <a:rPr lang="en-US" sz="1600" dirty="0">
                <a:solidFill>
                  <a:schemeClr val="tx2"/>
                </a:solidFill>
              </a:rPr>
              <a:t> represents the weight for </a:t>
            </a:r>
            <a:r>
              <a:rPr lang="en-US" sz="1600" dirty="0" err="1">
                <a:solidFill>
                  <a:schemeClr val="tx2"/>
                </a:solidFill>
              </a:rPr>
              <a:t>j</a:t>
            </a:r>
            <a:r>
              <a:rPr lang="en-US" dirty="0" err="1">
                <a:solidFill>
                  <a:schemeClr val="tx2"/>
                </a:solidFill>
              </a:rPr>
              <a:t>th</a:t>
            </a:r>
            <a:r>
              <a:rPr lang="en-US" sz="1600" dirty="0">
                <a:solidFill>
                  <a:schemeClr val="tx2"/>
                </a:solidFill>
              </a:rPr>
              <a:t> feature.</a:t>
            </a:r>
          </a:p>
          <a:p>
            <a:pPr marL="152400" indent="0">
              <a:buNone/>
            </a:pPr>
            <a:r>
              <a:rPr lang="en-US" sz="1600" dirty="0">
                <a:solidFill>
                  <a:schemeClr val="tx2"/>
                </a:solidFill>
              </a:rPr>
              <a:t>n is the number of features in the dataset.</a:t>
            </a:r>
            <a:endParaRPr lang="en-IN" sz="1600" dirty="0">
              <a:solidFill>
                <a:schemeClr val="tx2"/>
              </a:solidFill>
            </a:endParaRPr>
          </a:p>
        </p:txBody>
      </p:sp>
      <p:pic>
        <p:nvPicPr>
          <p:cNvPr id="17" name="Picture 16">
            <a:extLst>
              <a:ext uri="{FF2B5EF4-FFF2-40B4-BE49-F238E27FC236}">
                <a16:creationId xmlns:a16="http://schemas.microsoft.com/office/drawing/2014/main" id="{C70C69F7-9E90-48AF-980D-112992183978}"/>
              </a:ext>
            </a:extLst>
          </p:cNvPr>
          <p:cNvPicPr>
            <a:picLocks noChangeAspect="1"/>
          </p:cNvPicPr>
          <p:nvPr/>
        </p:nvPicPr>
        <p:blipFill rotWithShape="1">
          <a:blip r:embed="rId3"/>
          <a:srcRect l="16722" t="9297" r="15418" b="14229"/>
          <a:stretch/>
        </p:blipFill>
        <p:spPr>
          <a:xfrm>
            <a:off x="3821906" y="2814638"/>
            <a:ext cx="2228850" cy="442912"/>
          </a:xfrm>
          <a:prstGeom prst="rect">
            <a:avLst/>
          </a:prstGeom>
        </p:spPr>
      </p:pic>
    </p:spTree>
    <p:extLst>
      <p:ext uri="{BB962C8B-B14F-4D97-AF65-F5344CB8AC3E}">
        <p14:creationId xmlns:p14="http://schemas.microsoft.com/office/powerpoint/2010/main" val="6910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4A4D-BE4A-4A6A-9056-5ADB2A37C724}"/>
              </a:ext>
            </a:extLst>
          </p:cNvPr>
          <p:cNvSpPr>
            <a:spLocks noGrp="1"/>
          </p:cNvSpPr>
          <p:nvPr>
            <p:ph type="title"/>
          </p:nvPr>
        </p:nvSpPr>
        <p:spPr/>
        <p:txBody>
          <a:bodyPr/>
          <a:lstStyle/>
          <a:p>
            <a:pPr algn="ctr"/>
            <a:r>
              <a:rPr lang="en-IN" b="1" dirty="0"/>
              <a:t>Mathematical Intuition</a:t>
            </a:r>
            <a:endParaRPr lang="en-IN" dirty="0"/>
          </a:p>
        </p:txBody>
      </p:sp>
      <p:sp>
        <p:nvSpPr>
          <p:cNvPr id="3" name="Text Placeholder 2">
            <a:extLst>
              <a:ext uri="{FF2B5EF4-FFF2-40B4-BE49-F238E27FC236}">
                <a16:creationId xmlns:a16="http://schemas.microsoft.com/office/drawing/2014/main" id="{8DFB1B8E-986E-4F77-9DBC-D1765D47876C}"/>
              </a:ext>
            </a:extLst>
          </p:cNvPr>
          <p:cNvSpPr>
            <a:spLocks noGrp="1"/>
          </p:cNvSpPr>
          <p:nvPr>
            <p:ph type="body" idx="1"/>
          </p:nvPr>
        </p:nvSpPr>
        <p:spPr>
          <a:xfrm>
            <a:off x="1593055" y="1264442"/>
            <a:ext cx="5779295" cy="3096169"/>
          </a:xfrm>
        </p:spPr>
        <p:txBody>
          <a:bodyPr/>
          <a:lstStyle/>
          <a:p>
            <a:pPr marL="152400" indent="0">
              <a:buNone/>
            </a:pPr>
            <a:r>
              <a:rPr lang="en-US" sz="1400" dirty="0">
                <a:solidFill>
                  <a:schemeClr val="tx2"/>
                </a:solidFill>
              </a:rPr>
              <a:t>During gradient descent optimization of its cost function, added l2 penalty term leads to reduces the weights of the model to zero or close to zero. Due to the penalization of weights, our hypothesis gets simpler, more generalized, and less prone to overfitting. All weights are reduced by the same factor lambda. We can control the strength of regularization by hyperparameter lambda.</a:t>
            </a:r>
          </a:p>
          <a:p>
            <a:pPr marL="152400" indent="0">
              <a:buNone/>
            </a:pPr>
            <a:endParaRPr lang="en-US" sz="1600" dirty="0">
              <a:solidFill>
                <a:schemeClr val="tx2"/>
              </a:solidFill>
            </a:endParaRPr>
          </a:p>
          <a:p>
            <a:pPr marL="152400" indent="0">
              <a:buNone/>
            </a:pPr>
            <a:r>
              <a:rPr lang="en-US" sz="1400" dirty="0">
                <a:solidFill>
                  <a:schemeClr val="tx2"/>
                </a:solidFill>
              </a:rPr>
              <a:t>Different cases for tuning values of lambda.</a:t>
            </a:r>
          </a:p>
          <a:p>
            <a:pPr marL="152400" indent="0">
              <a:buNone/>
            </a:pPr>
            <a:endParaRPr lang="en-US" sz="1400" dirty="0">
              <a:solidFill>
                <a:schemeClr val="tx2"/>
              </a:solidFill>
            </a:endParaRPr>
          </a:p>
          <a:p>
            <a:pPr marL="152400" indent="0">
              <a:buNone/>
            </a:pPr>
            <a:r>
              <a:rPr lang="en-US" sz="1400" dirty="0">
                <a:solidFill>
                  <a:schemeClr val="tx2"/>
                </a:solidFill>
              </a:rPr>
              <a:t>If lambda is set to be 0, Ridge Regression equals Linear Regression</a:t>
            </a:r>
          </a:p>
          <a:p>
            <a:pPr marL="152400" indent="0">
              <a:buNone/>
            </a:pPr>
            <a:r>
              <a:rPr lang="en-US" sz="1400" dirty="0">
                <a:solidFill>
                  <a:schemeClr val="tx2"/>
                </a:solidFill>
              </a:rPr>
              <a:t>If lambda is set to be infinity, all weights are shrunk to zero.</a:t>
            </a:r>
          </a:p>
          <a:p>
            <a:pPr marL="152400" indent="0">
              <a:buNone/>
            </a:pPr>
            <a:r>
              <a:rPr lang="en-US" sz="1400" dirty="0">
                <a:solidFill>
                  <a:schemeClr val="tx2"/>
                </a:solidFill>
              </a:rPr>
              <a:t>So, we should set lambda somewhere in between 0 and infinity.</a:t>
            </a:r>
            <a:endParaRPr lang="en-IN" sz="1400" dirty="0">
              <a:solidFill>
                <a:schemeClr val="tx2"/>
              </a:solidFill>
            </a:endParaRPr>
          </a:p>
        </p:txBody>
      </p:sp>
    </p:spTree>
    <p:extLst>
      <p:ext uri="{BB962C8B-B14F-4D97-AF65-F5344CB8AC3E}">
        <p14:creationId xmlns:p14="http://schemas.microsoft.com/office/powerpoint/2010/main" val="740152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54F-986D-422E-8998-EF165EEBA1B0}"/>
              </a:ext>
            </a:extLst>
          </p:cNvPr>
          <p:cNvSpPr>
            <a:spLocks noGrp="1"/>
          </p:cNvSpPr>
          <p:nvPr>
            <p:ph type="title"/>
          </p:nvPr>
        </p:nvSpPr>
        <p:spPr>
          <a:xfrm>
            <a:off x="720000" y="2048900"/>
            <a:ext cx="7704000" cy="1915881"/>
          </a:xfrm>
        </p:spPr>
        <p:txBody>
          <a:bodyPr/>
          <a:lstStyle/>
          <a:p>
            <a:r>
              <a:rPr lang="en-US" sz="10000" dirty="0"/>
              <a:t>Implementation</a:t>
            </a:r>
            <a:endParaRPr lang="en-IN" sz="10000" dirty="0"/>
          </a:p>
        </p:txBody>
      </p:sp>
    </p:spTree>
    <p:extLst>
      <p:ext uri="{BB962C8B-B14F-4D97-AF65-F5344CB8AC3E}">
        <p14:creationId xmlns:p14="http://schemas.microsoft.com/office/powerpoint/2010/main" val="395019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EBA5F-2110-4A72-A5DF-78B5811166AB}"/>
              </a:ext>
            </a:extLst>
          </p:cNvPr>
          <p:cNvPicPr>
            <a:picLocks noChangeAspect="1"/>
          </p:cNvPicPr>
          <p:nvPr/>
        </p:nvPicPr>
        <p:blipFill rotWithShape="1">
          <a:blip r:embed="rId2"/>
          <a:srcRect r="33929"/>
          <a:stretch/>
        </p:blipFill>
        <p:spPr>
          <a:xfrm>
            <a:off x="2440781" y="1202532"/>
            <a:ext cx="4262438" cy="3233738"/>
          </a:xfrm>
          <a:prstGeom prst="rect">
            <a:avLst/>
          </a:prstGeom>
        </p:spPr>
      </p:pic>
      <p:sp>
        <p:nvSpPr>
          <p:cNvPr id="4" name="Title 1">
            <a:extLst>
              <a:ext uri="{FF2B5EF4-FFF2-40B4-BE49-F238E27FC236}">
                <a16:creationId xmlns:a16="http://schemas.microsoft.com/office/drawing/2014/main" id="{531753FD-A6DA-49D8-A39E-EBA25C73679B}"/>
              </a:ext>
            </a:extLst>
          </p:cNvPr>
          <p:cNvSpPr txBox="1">
            <a:spLocks/>
          </p:cNvSpPr>
          <p:nvPr/>
        </p:nvSpPr>
        <p:spPr>
          <a:xfrm>
            <a:off x="720000" y="540000"/>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solidFill>
                  <a:schemeClr val="accent3"/>
                </a:solidFill>
                <a:latin typeface="Squada One" panose="020B0604020202020204" charset="0"/>
              </a:rPr>
              <a:t>Results</a:t>
            </a:r>
            <a:endParaRPr lang="en-IN" sz="4000" dirty="0">
              <a:solidFill>
                <a:schemeClr val="accent3"/>
              </a:solidFill>
              <a:latin typeface="Squada One" panose="020B0604020202020204" charset="0"/>
            </a:endParaRPr>
          </a:p>
        </p:txBody>
      </p:sp>
    </p:spTree>
    <p:extLst>
      <p:ext uri="{BB962C8B-B14F-4D97-AF65-F5344CB8AC3E}">
        <p14:creationId xmlns:p14="http://schemas.microsoft.com/office/powerpoint/2010/main" val="3932925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5D7D1C-BFB9-4004-A3B2-6B4471C9A4A1}"/>
              </a:ext>
            </a:extLst>
          </p:cNvPr>
          <p:cNvPicPr>
            <a:picLocks noChangeAspect="1"/>
          </p:cNvPicPr>
          <p:nvPr/>
        </p:nvPicPr>
        <p:blipFill rotWithShape="1">
          <a:blip r:embed="rId2"/>
          <a:srcRect l="1708" t="1599" r="10408" b="6328"/>
          <a:stretch/>
        </p:blipFill>
        <p:spPr>
          <a:xfrm>
            <a:off x="92870" y="1207291"/>
            <a:ext cx="2878930" cy="2364581"/>
          </a:xfrm>
          <a:prstGeom prst="rect">
            <a:avLst/>
          </a:prstGeom>
        </p:spPr>
      </p:pic>
      <p:pic>
        <p:nvPicPr>
          <p:cNvPr id="4" name="Picture 3">
            <a:extLst>
              <a:ext uri="{FF2B5EF4-FFF2-40B4-BE49-F238E27FC236}">
                <a16:creationId xmlns:a16="http://schemas.microsoft.com/office/drawing/2014/main" id="{322F7B0B-D55E-4505-8F79-753DE9100BC5}"/>
              </a:ext>
            </a:extLst>
          </p:cNvPr>
          <p:cNvPicPr>
            <a:picLocks noChangeAspect="1"/>
          </p:cNvPicPr>
          <p:nvPr/>
        </p:nvPicPr>
        <p:blipFill rotWithShape="1">
          <a:blip r:embed="rId3"/>
          <a:srcRect l="511"/>
          <a:stretch/>
        </p:blipFill>
        <p:spPr>
          <a:xfrm>
            <a:off x="3036094" y="1207291"/>
            <a:ext cx="3071812" cy="2364581"/>
          </a:xfrm>
          <a:prstGeom prst="rect">
            <a:avLst/>
          </a:prstGeom>
        </p:spPr>
      </p:pic>
      <p:sp>
        <p:nvSpPr>
          <p:cNvPr id="6" name="Google Shape;644;p37">
            <a:extLst>
              <a:ext uri="{FF2B5EF4-FFF2-40B4-BE49-F238E27FC236}">
                <a16:creationId xmlns:a16="http://schemas.microsoft.com/office/drawing/2014/main" id="{6A86C762-37B7-43D7-B905-41C25FA2B5EC}"/>
              </a:ext>
            </a:extLst>
          </p:cNvPr>
          <p:cNvSpPr txBox="1">
            <a:spLocks/>
          </p:cNvSpPr>
          <p:nvPr/>
        </p:nvSpPr>
        <p:spPr>
          <a:xfrm>
            <a:off x="192881" y="4145100"/>
            <a:ext cx="895111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9pPr>
          </a:lstStyle>
          <a:p>
            <a:r>
              <a:rPr lang="en-IN" dirty="0"/>
              <a:t>Linear Regression              Lasso                               </a:t>
            </a:r>
            <a:r>
              <a:rPr lang="en-US" dirty="0">
                <a:solidFill>
                  <a:schemeClr val="tx2"/>
                </a:solidFill>
              </a:rPr>
              <a:t>Ridge</a:t>
            </a:r>
            <a:endParaRPr lang="en-IN" dirty="0"/>
          </a:p>
        </p:txBody>
      </p:sp>
      <p:pic>
        <p:nvPicPr>
          <p:cNvPr id="7" name="Picture 6">
            <a:extLst>
              <a:ext uri="{FF2B5EF4-FFF2-40B4-BE49-F238E27FC236}">
                <a16:creationId xmlns:a16="http://schemas.microsoft.com/office/drawing/2014/main" id="{5D200460-C13A-4CB3-8BD3-81C31D9477C7}"/>
              </a:ext>
            </a:extLst>
          </p:cNvPr>
          <p:cNvPicPr>
            <a:picLocks noChangeAspect="1"/>
          </p:cNvPicPr>
          <p:nvPr/>
        </p:nvPicPr>
        <p:blipFill rotWithShape="1">
          <a:blip r:embed="rId4"/>
          <a:srcRect l="3663" t="4000" r="3462" b="3153"/>
          <a:stretch/>
        </p:blipFill>
        <p:spPr>
          <a:xfrm>
            <a:off x="6172200" y="1207290"/>
            <a:ext cx="2878930" cy="2364581"/>
          </a:xfrm>
          <a:prstGeom prst="rect">
            <a:avLst/>
          </a:prstGeom>
        </p:spPr>
      </p:pic>
    </p:spTree>
    <p:extLst>
      <p:ext uri="{BB962C8B-B14F-4D97-AF65-F5344CB8AC3E}">
        <p14:creationId xmlns:p14="http://schemas.microsoft.com/office/powerpoint/2010/main" val="817188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ABA334-E69D-4E3A-961A-9485DE357FB4}"/>
              </a:ext>
            </a:extLst>
          </p:cNvPr>
          <p:cNvSpPr>
            <a:spLocks noGrp="1"/>
          </p:cNvSpPr>
          <p:nvPr>
            <p:ph type="ctrTitle"/>
          </p:nvPr>
        </p:nvSpPr>
        <p:spPr>
          <a:xfrm>
            <a:off x="846122" y="1736245"/>
            <a:ext cx="3466100" cy="1154100"/>
          </a:xfrm>
        </p:spPr>
        <p:txBody>
          <a:bodyPr/>
          <a:lstStyle/>
          <a:p>
            <a:r>
              <a:rPr lang="en-IN" sz="6600" dirty="0"/>
              <a:t>Thank You </a:t>
            </a:r>
          </a:p>
        </p:txBody>
      </p:sp>
      <p:sp>
        <p:nvSpPr>
          <p:cNvPr id="6" name="Subtitle 5">
            <a:extLst>
              <a:ext uri="{FF2B5EF4-FFF2-40B4-BE49-F238E27FC236}">
                <a16:creationId xmlns:a16="http://schemas.microsoft.com/office/drawing/2014/main" id="{E0BC3A02-05A8-492A-A2AA-1B7479CF4C0B}"/>
              </a:ext>
            </a:extLst>
          </p:cNvPr>
          <p:cNvSpPr>
            <a:spLocks noGrp="1"/>
          </p:cNvSpPr>
          <p:nvPr>
            <p:ph type="subTitle" idx="1"/>
          </p:nvPr>
        </p:nvSpPr>
        <p:spPr>
          <a:xfrm>
            <a:off x="3223769" y="2627001"/>
            <a:ext cx="1348231" cy="256200"/>
          </a:xfrm>
        </p:spPr>
        <p:txBody>
          <a:bodyPr/>
          <a:lstStyle/>
          <a:p>
            <a:r>
              <a:rPr lang="en-IN" sz="1800" dirty="0"/>
              <a:t>- Team 13</a:t>
            </a:r>
          </a:p>
        </p:txBody>
      </p:sp>
      <p:pic>
        <p:nvPicPr>
          <p:cNvPr id="4098" name="Picture 2" descr="Tesla boss Elon Musk blasts Biden, Democrats on Twitter">
            <a:extLst>
              <a:ext uri="{FF2B5EF4-FFF2-40B4-BE49-F238E27FC236}">
                <a16:creationId xmlns:a16="http://schemas.microsoft.com/office/drawing/2014/main" id="{A8A9F29A-025E-428D-9108-A818DC0E55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82"/>
          <a:stretch/>
        </p:blipFill>
        <p:spPr bwMode="auto">
          <a:xfrm>
            <a:off x="4686301" y="985838"/>
            <a:ext cx="4266208" cy="3421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40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2"/>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94" name="Google Shape;594;p32"/>
          <p:cNvSpPr txBox="1">
            <a:spLocks noGrp="1"/>
          </p:cNvSpPr>
          <p:nvPr>
            <p:ph type="subTitle" idx="1"/>
          </p:nvPr>
        </p:nvSpPr>
        <p:spPr>
          <a:xfrm>
            <a:off x="6129923" y="1691375"/>
            <a:ext cx="2714039" cy="751788"/>
          </a:xfrm>
          <a:prstGeom prst="rect">
            <a:avLst/>
          </a:prstGeom>
        </p:spPr>
        <p:txBody>
          <a:bodyPr spcFirstLastPara="1" wrap="square" lIns="91425" tIns="91425" rIns="91425" bIns="91425" anchor="t" anchorCtr="0">
            <a:noAutofit/>
          </a:bodyPr>
          <a:lstStyle/>
          <a:p>
            <a:pPr marL="0" lvl="0" indent="0">
              <a:spcAft>
                <a:spcPts val="1600"/>
              </a:spcAft>
            </a:pPr>
            <a:r>
              <a:rPr lang="en-IN" dirty="0"/>
              <a:t>Linear Regression</a:t>
            </a:r>
            <a:br>
              <a:rPr lang="en-IN" dirty="0"/>
            </a:br>
            <a:r>
              <a:rPr lang="en-IN" dirty="0"/>
              <a:t>Lasso</a:t>
            </a:r>
            <a:br>
              <a:rPr lang="en-IN" dirty="0"/>
            </a:br>
            <a:r>
              <a:rPr lang="en-IN" dirty="0"/>
              <a:t>Ridge</a:t>
            </a:r>
            <a:br>
              <a:rPr lang="en-IN" dirty="0"/>
            </a:br>
            <a:br>
              <a:rPr lang="en-IN" dirty="0"/>
            </a:br>
            <a:endParaRPr lang="en-IN" dirty="0"/>
          </a:p>
        </p:txBody>
      </p:sp>
      <p:sp>
        <p:nvSpPr>
          <p:cNvPr id="595" name="Google Shape;595;p32"/>
          <p:cNvSpPr txBox="1">
            <a:spLocks noGrp="1"/>
          </p:cNvSpPr>
          <p:nvPr>
            <p:ph type="title"/>
          </p:nvPr>
        </p:nvSpPr>
        <p:spPr>
          <a:xfrm>
            <a:off x="478236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597" name="Google Shape;597;p32"/>
          <p:cNvSpPr txBox="1">
            <a:spLocks noGrp="1"/>
          </p:cNvSpPr>
          <p:nvPr>
            <p:ph type="title" idx="3"/>
          </p:nvPr>
        </p:nvSpPr>
        <p:spPr>
          <a:xfrm>
            <a:off x="478236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598" name="Google Shape;598;p32"/>
          <p:cNvSpPr txBox="1">
            <a:spLocks noGrp="1"/>
          </p:cNvSpPr>
          <p:nvPr>
            <p:ph type="subTitle" idx="4"/>
          </p:nvPr>
        </p:nvSpPr>
        <p:spPr>
          <a:xfrm>
            <a:off x="6244225" y="3665456"/>
            <a:ext cx="2899775"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Imple</a:t>
            </a:r>
            <a:r>
              <a:rPr lang="en-IN" dirty="0"/>
              <a:t>mentation</a:t>
            </a:r>
            <a:endParaRPr dirty="0"/>
          </a:p>
        </p:txBody>
      </p:sp>
      <p:sp>
        <p:nvSpPr>
          <p:cNvPr id="600" name="Google Shape;600;p32"/>
          <p:cNvSpPr txBox="1">
            <a:spLocks noGrp="1"/>
          </p:cNvSpPr>
          <p:nvPr>
            <p:ph type="title" idx="6"/>
          </p:nvPr>
        </p:nvSpPr>
        <p:spPr>
          <a:xfrm>
            <a:off x="306831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01" name="Google Shape;601;p32"/>
          <p:cNvSpPr txBox="1">
            <a:spLocks noGrp="1"/>
          </p:cNvSpPr>
          <p:nvPr>
            <p:ph type="title" idx="7"/>
          </p:nvPr>
        </p:nvSpPr>
        <p:spPr>
          <a:xfrm>
            <a:off x="306831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602" name="Google Shape;602;p32"/>
          <p:cNvSpPr txBox="1">
            <a:spLocks noGrp="1"/>
          </p:cNvSpPr>
          <p:nvPr>
            <p:ph type="subTitle" idx="8"/>
          </p:nvPr>
        </p:nvSpPr>
        <p:spPr>
          <a:xfrm>
            <a:off x="720000" y="2149600"/>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dirty="0"/>
              <a:t>Introduction</a:t>
            </a:r>
            <a:endParaRPr dirty="0"/>
          </a:p>
        </p:txBody>
      </p:sp>
      <p:sp>
        <p:nvSpPr>
          <p:cNvPr id="604" name="Google Shape;604;p32"/>
          <p:cNvSpPr txBox="1">
            <a:spLocks noGrp="1"/>
          </p:cNvSpPr>
          <p:nvPr>
            <p:ph type="subTitle" idx="13"/>
          </p:nvPr>
        </p:nvSpPr>
        <p:spPr>
          <a:xfrm>
            <a:off x="731445" y="3668043"/>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Data Set</a:t>
            </a:r>
            <a:endParaRPr dirty="0"/>
          </a:p>
        </p:txBody>
      </p:sp>
      <p:cxnSp>
        <p:nvCxnSpPr>
          <p:cNvPr id="606" name="Google Shape;606;p32"/>
          <p:cNvCxnSpPr/>
          <p:nvPr/>
        </p:nvCxnSpPr>
        <p:spPr>
          <a:xfrm>
            <a:off x="4582225" y="2272700"/>
            <a:ext cx="0" cy="1739100"/>
          </a:xfrm>
          <a:prstGeom prst="straightConnector1">
            <a:avLst/>
          </a:prstGeom>
          <a:noFill/>
          <a:ln w="19050" cap="flat" cmpd="sng">
            <a:solidFill>
              <a:srgbClr val="775EF5"/>
            </a:solidFill>
            <a:prstDash val="solid"/>
            <a:round/>
            <a:headEnd type="diamond" w="med" len="med"/>
            <a:tailEnd type="diamond" w="med" len="med"/>
          </a:ln>
          <a:effectLst>
            <a:outerShdw blurRad="100013" algn="bl" rotWithShape="0">
              <a:srgbClr val="DFDE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32DD-9AB3-4310-8C55-6BE245C6B5B5}"/>
              </a:ext>
            </a:extLst>
          </p:cNvPr>
          <p:cNvSpPr>
            <a:spLocks noGrp="1"/>
          </p:cNvSpPr>
          <p:nvPr>
            <p:ph type="title"/>
          </p:nvPr>
        </p:nvSpPr>
        <p:spPr>
          <a:xfrm>
            <a:off x="2734800" y="493313"/>
            <a:ext cx="3674400" cy="1114031"/>
          </a:xfrm>
        </p:spPr>
        <p:txBody>
          <a:bodyPr/>
          <a:lstStyle/>
          <a:p>
            <a:r>
              <a:rPr lang="en-IN" sz="3600" dirty="0"/>
              <a:t>Objectives</a:t>
            </a:r>
          </a:p>
        </p:txBody>
      </p:sp>
      <p:sp>
        <p:nvSpPr>
          <p:cNvPr id="3" name="Google Shape;611;p33">
            <a:extLst>
              <a:ext uri="{FF2B5EF4-FFF2-40B4-BE49-F238E27FC236}">
                <a16:creationId xmlns:a16="http://schemas.microsoft.com/office/drawing/2014/main" id="{D1E8325B-424C-4B5C-BEFE-E3EEC2AEE619}"/>
              </a:ext>
            </a:extLst>
          </p:cNvPr>
          <p:cNvSpPr txBox="1">
            <a:spLocks/>
          </p:cNvSpPr>
          <p:nvPr/>
        </p:nvSpPr>
        <p:spPr>
          <a:xfrm>
            <a:off x="2436019" y="1607344"/>
            <a:ext cx="3973181" cy="12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rgbClr val="181818"/>
              </a:buClr>
              <a:buSzPts val="1100"/>
              <a:buFont typeface="Wingdings" panose="05000000000000000000" pitchFamily="2" charset="2"/>
              <a:buChar char="v"/>
            </a:pPr>
            <a:r>
              <a:rPr lang="en-IN" sz="1600" dirty="0">
                <a:solidFill>
                  <a:schemeClr val="accent6">
                    <a:lumMod val="20000"/>
                    <a:lumOff val="80000"/>
                  </a:schemeClr>
                </a:solidFill>
                <a:latin typeface="Titillium Web" panose="020B0604020202020204" charset="0"/>
              </a:rPr>
              <a:t>Implementation of stock prediction using Linear Regression, Lasso, Ridge</a:t>
            </a:r>
          </a:p>
          <a:p>
            <a:pPr marL="285750" indent="-285750">
              <a:buClr>
                <a:srgbClr val="181818"/>
              </a:buClr>
              <a:buSzPts val="1100"/>
              <a:buFont typeface="Wingdings" panose="05000000000000000000" pitchFamily="2" charset="2"/>
              <a:buChar char="v"/>
            </a:pPr>
            <a:endParaRPr lang="en-IN" sz="1600" dirty="0">
              <a:solidFill>
                <a:schemeClr val="accent6">
                  <a:lumMod val="20000"/>
                  <a:lumOff val="80000"/>
                </a:schemeClr>
              </a:solidFill>
              <a:latin typeface="Titillium Web" panose="020B0604020202020204" charset="0"/>
            </a:endParaRPr>
          </a:p>
          <a:p>
            <a:pPr marL="285750" indent="-285750">
              <a:buClr>
                <a:srgbClr val="181818"/>
              </a:buClr>
              <a:buSzPts val="1100"/>
              <a:buFont typeface="Wingdings" panose="05000000000000000000" pitchFamily="2" charset="2"/>
              <a:buChar char="v"/>
            </a:pPr>
            <a:r>
              <a:rPr lang="en-IN" sz="1600" dirty="0">
                <a:solidFill>
                  <a:schemeClr val="accent6">
                    <a:lumMod val="20000"/>
                    <a:lumOff val="80000"/>
                  </a:schemeClr>
                </a:solidFill>
                <a:latin typeface="Titillium Web" panose="020B0604020202020204" charset="0"/>
              </a:rPr>
              <a:t>Calculating Accuracy</a:t>
            </a:r>
          </a:p>
          <a:p>
            <a:pPr marL="285750" indent="-285750">
              <a:buClr>
                <a:srgbClr val="181818"/>
              </a:buClr>
              <a:buSzPts val="1100"/>
              <a:buFont typeface="Wingdings" panose="05000000000000000000" pitchFamily="2" charset="2"/>
              <a:buChar char="v"/>
            </a:pPr>
            <a:endParaRPr lang="en-IN" sz="1600" dirty="0">
              <a:solidFill>
                <a:schemeClr val="accent6">
                  <a:lumMod val="20000"/>
                  <a:lumOff val="80000"/>
                </a:schemeClr>
              </a:solidFill>
              <a:latin typeface="Titillium Web" panose="020B0604020202020204" charset="0"/>
            </a:endParaRPr>
          </a:p>
          <a:p>
            <a:pPr marL="285750" indent="-285750">
              <a:buClr>
                <a:srgbClr val="181818"/>
              </a:buClr>
              <a:buSzPts val="1100"/>
              <a:buFont typeface="Wingdings" panose="05000000000000000000" pitchFamily="2" charset="2"/>
              <a:buChar char="v"/>
            </a:pPr>
            <a:r>
              <a:rPr lang="en-IN" sz="1600" dirty="0">
                <a:solidFill>
                  <a:schemeClr val="accent6">
                    <a:lumMod val="20000"/>
                    <a:lumOff val="80000"/>
                  </a:schemeClr>
                </a:solidFill>
                <a:latin typeface="Titillium Web" panose="020B0604020202020204" charset="0"/>
              </a:rPr>
              <a:t>Difference b/w Regression Models</a:t>
            </a:r>
          </a:p>
          <a:p>
            <a:pPr>
              <a:buClr>
                <a:srgbClr val="181818"/>
              </a:buClr>
              <a:buSzPts val="1100"/>
            </a:pPr>
            <a:r>
              <a:rPr lang="en-IN" dirty="0"/>
              <a:t> </a:t>
            </a:r>
          </a:p>
        </p:txBody>
      </p:sp>
    </p:spTree>
    <p:extLst>
      <p:ext uri="{BB962C8B-B14F-4D97-AF65-F5344CB8AC3E}">
        <p14:creationId xmlns:p14="http://schemas.microsoft.com/office/powerpoint/2010/main" val="167932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3"/>
          <p:cNvSpPr txBox="1">
            <a:spLocks noGrp="1"/>
          </p:cNvSpPr>
          <p:nvPr>
            <p:ph type="subTitle" idx="1"/>
          </p:nvPr>
        </p:nvSpPr>
        <p:spPr>
          <a:xfrm>
            <a:off x="992981" y="2881226"/>
            <a:ext cx="3157537" cy="7335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81818"/>
              </a:buClr>
              <a:buSzPts val="1100"/>
              <a:buFont typeface="Arial"/>
              <a:buNone/>
            </a:pPr>
            <a:r>
              <a:rPr lang="en-IN" dirty="0"/>
              <a:t>Briefing the project with  Regression Models</a:t>
            </a:r>
            <a:endParaRPr dirty="0"/>
          </a:p>
        </p:txBody>
      </p:sp>
      <p:sp>
        <p:nvSpPr>
          <p:cNvPr id="612" name="Google Shape;612;p33"/>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pic>
        <p:nvPicPr>
          <p:cNvPr id="8" name="Picture 2" descr="Tesla Shares Jump as Stock Market Rises for Third Consecutive Day">
            <a:extLst>
              <a:ext uri="{FF2B5EF4-FFF2-40B4-BE49-F238E27FC236}">
                <a16:creationId xmlns:a16="http://schemas.microsoft.com/office/drawing/2014/main" id="{85BF5308-AE8C-47DE-B521-51051B135C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84"/>
          <a:stretch/>
        </p:blipFill>
        <p:spPr bwMode="auto">
          <a:xfrm>
            <a:off x="4833302" y="925116"/>
            <a:ext cx="3267711" cy="3293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Stock Market and It’s Importance</a:t>
            </a:r>
            <a:endParaRPr dirty="0"/>
          </a:p>
        </p:txBody>
      </p:sp>
      <p:sp>
        <p:nvSpPr>
          <p:cNvPr id="619" name="Google Shape;619;p34"/>
          <p:cNvSpPr txBox="1">
            <a:spLocks noGrp="1"/>
          </p:cNvSpPr>
          <p:nvPr>
            <p:ph type="body" idx="1"/>
          </p:nvPr>
        </p:nvSpPr>
        <p:spPr>
          <a:xfrm>
            <a:off x="1493044" y="1439419"/>
            <a:ext cx="6372225" cy="818006"/>
          </a:xfrm>
          <a:prstGeom prst="rect">
            <a:avLst/>
          </a:prstGeom>
        </p:spPr>
        <p:txBody>
          <a:bodyPr spcFirstLastPara="1" wrap="square" lIns="91425" tIns="91425" rIns="91425" bIns="91425" anchor="ctr" anchorCtr="0">
            <a:noAutofit/>
          </a:bodyPr>
          <a:lstStyle/>
          <a:p>
            <a:pPr marL="0" lvl="0" indent="0">
              <a:buClr>
                <a:srgbClr val="2D5DE2"/>
              </a:buClr>
              <a:buSzPts val="1100"/>
              <a:buNone/>
            </a:pPr>
            <a:r>
              <a:rPr lang="en-US" sz="1400" dirty="0">
                <a:solidFill>
                  <a:schemeClr val="accent6">
                    <a:lumMod val="20000"/>
                    <a:lumOff val="80000"/>
                  </a:schemeClr>
                </a:solidFill>
              </a:rPr>
              <a:t>A stock market is a public market where you can buy and sell shares for publicly listed companies. The stocks, also known as equities, represent ownership in the company.</a:t>
            </a:r>
            <a:endParaRPr sz="1400" dirty="0">
              <a:solidFill>
                <a:schemeClr val="accent6">
                  <a:lumMod val="20000"/>
                  <a:lumOff val="80000"/>
                </a:schemeClr>
              </a:solidFill>
            </a:endParaRPr>
          </a:p>
        </p:txBody>
      </p:sp>
      <p:sp>
        <p:nvSpPr>
          <p:cNvPr id="2" name="Rectangle 1">
            <a:extLst>
              <a:ext uri="{FF2B5EF4-FFF2-40B4-BE49-F238E27FC236}">
                <a16:creationId xmlns:a16="http://schemas.microsoft.com/office/drawing/2014/main" id="{349B4F39-7437-4EDD-8C6F-39E91DE7EF80}"/>
              </a:ext>
            </a:extLst>
          </p:cNvPr>
          <p:cNvSpPr/>
          <p:nvPr/>
        </p:nvSpPr>
        <p:spPr>
          <a:xfrm>
            <a:off x="2653903" y="2571750"/>
            <a:ext cx="4050506" cy="1600438"/>
          </a:xfrm>
          <a:prstGeom prst="rect">
            <a:avLst/>
          </a:prstGeom>
        </p:spPr>
        <p:txBody>
          <a:bodyPr wrap="square">
            <a:spAutoFit/>
          </a:bodyPr>
          <a:lstStyle/>
          <a:p>
            <a:r>
              <a:rPr lang="en-US" dirty="0">
                <a:solidFill>
                  <a:schemeClr val="accent6">
                    <a:lumMod val="20000"/>
                    <a:lumOff val="80000"/>
                  </a:schemeClr>
                </a:solidFill>
                <a:latin typeface="Titillium Web" panose="020B0604020202020204" charset="0"/>
                <a:ea typeface="Tahoma" panose="020B0604030504040204" pitchFamily="34" charset="0"/>
                <a:cs typeface="Times New Roman" panose="02020603050405020304" pitchFamily="18" charset="0"/>
              </a:rPr>
              <a:t>Stock markets help companies to raise capital.</a:t>
            </a:r>
          </a:p>
          <a:p>
            <a:endParaRPr lang="en-US" dirty="0">
              <a:solidFill>
                <a:schemeClr val="accent6">
                  <a:lumMod val="20000"/>
                  <a:lumOff val="80000"/>
                </a:schemeClr>
              </a:solidFill>
              <a:latin typeface="Titillium Web" panose="020B0604020202020204" charset="0"/>
              <a:ea typeface="Tahoma" panose="020B0604030504040204" pitchFamily="34" charset="0"/>
              <a:cs typeface="Times New Roman" panose="02020603050405020304" pitchFamily="18" charset="0"/>
            </a:endParaRPr>
          </a:p>
          <a:p>
            <a:r>
              <a:rPr lang="en-US" dirty="0">
                <a:solidFill>
                  <a:schemeClr val="accent6">
                    <a:lumMod val="20000"/>
                    <a:lumOff val="80000"/>
                  </a:schemeClr>
                </a:solidFill>
                <a:latin typeface="Titillium Web" panose="020B0604020202020204" charset="0"/>
                <a:ea typeface="Tahoma" panose="020B0604030504040204" pitchFamily="34" charset="0"/>
                <a:cs typeface="Times New Roman" panose="02020603050405020304" pitchFamily="18" charset="0"/>
              </a:rPr>
              <a:t>Stock markets serve as an indicator of the state of the economy.</a:t>
            </a:r>
          </a:p>
          <a:p>
            <a:endParaRPr lang="en-US" dirty="0">
              <a:solidFill>
                <a:schemeClr val="accent6">
                  <a:lumMod val="20000"/>
                  <a:lumOff val="80000"/>
                </a:schemeClr>
              </a:solidFill>
              <a:latin typeface="Titillium Web" panose="020B0604020202020204" charset="0"/>
              <a:ea typeface="Tahoma" panose="020B0604030504040204" pitchFamily="34" charset="0"/>
              <a:cs typeface="Times New Roman" panose="02020603050405020304" pitchFamily="18" charset="0"/>
            </a:endParaRPr>
          </a:p>
          <a:p>
            <a:r>
              <a:rPr lang="en-US" dirty="0">
                <a:solidFill>
                  <a:schemeClr val="accent6">
                    <a:lumMod val="20000"/>
                    <a:lumOff val="80000"/>
                  </a:schemeClr>
                </a:solidFill>
                <a:latin typeface="Titillium Web" panose="020B0604020202020204" charset="0"/>
                <a:ea typeface="Tahoma" panose="020B0604030504040204" pitchFamily="34" charset="0"/>
                <a:cs typeface="Times New Roman" panose="02020603050405020304" pitchFamily="18" charset="0"/>
              </a:rPr>
              <a:t>It is a widely used source for people to invest money in companies with high growth potential.</a:t>
            </a:r>
          </a:p>
        </p:txBody>
      </p:sp>
      <p:sp>
        <p:nvSpPr>
          <p:cNvPr id="3" name="Rectangle: Rounded Corners 2">
            <a:extLst>
              <a:ext uri="{FF2B5EF4-FFF2-40B4-BE49-F238E27FC236}">
                <a16:creationId xmlns:a16="http://schemas.microsoft.com/office/drawing/2014/main" id="{0576143E-7086-405A-82E6-1D206BF1AE36}"/>
              </a:ext>
            </a:extLst>
          </p:cNvPr>
          <p:cNvSpPr/>
          <p:nvPr/>
        </p:nvSpPr>
        <p:spPr>
          <a:xfrm>
            <a:off x="2536031" y="2443164"/>
            <a:ext cx="4168378" cy="18288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4" name="Google Shape;618;p34">
            <a:extLst>
              <a:ext uri="{FF2B5EF4-FFF2-40B4-BE49-F238E27FC236}">
                <a16:creationId xmlns:a16="http://schemas.microsoft.com/office/drawing/2014/main" id="{A787807C-1707-4164-9DEB-BE61F1FEAB9B}"/>
              </a:ext>
            </a:extLst>
          </p:cNvPr>
          <p:cNvSpPr txBox="1">
            <a:spLocks/>
          </p:cNvSpPr>
          <p:nvPr/>
        </p:nvSpPr>
        <p:spPr>
          <a:xfrm>
            <a:off x="724400" y="4872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Squada One"/>
              <a:buNone/>
              <a:defRPr sz="2000" b="0" i="0" u="none" strike="noStrike" cap="none">
                <a:solidFill>
                  <a:srgbClr val="FFFFFF"/>
                </a:solidFill>
                <a:latin typeface="Titillium Web"/>
                <a:ea typeface="Titillium Web"/>
                <a:cs typeface="Titillium Web"/>
                <a:sym typeface="Titillium Web"/>
              </a:defRPr>
            </a:lvl1pPr>
            <a:lvl2pPr marR="0" lvl="1"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2pPr>
            <a:lvl3pPr marR="0" lvl="2"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3pPr>
            <a:lvl4pPr marR="0" lvl="3"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4pPr>
            <a:lvl5pPr marR="0" lvl="4"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5pPr>
            <a:lvl6pPr marR="0" lvl="5"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6pPr>
            <a:lvl7pPr marR="0" lvl="6"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7pPr>
            <a:lvl8pPr marR="0" lvl="7"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8pPr>
            <a:lvl9pPr marR="0" lvl="8" algn="ctr" rtl="0">
              <a:lnSpc>
                <a:spcPct val="100000"/>
              </a:lnSpc>
              <a:spcBef>
                <a:spcPts val="0"/>
              </a:spcBef>
              <a:spcAft>
                <a:spcPts val="0"/>
              </a:spcAft>
              <a:buClr>
                <a:srgbClr val="FFFFFF"/>
              </a:buClr>
              <a:buSzPts val="4800"/>
              <a:buFont typeface="Squada One"/>
              <a:buNone/>
              <a:defRPr sz="4800" b="0" i="0" u="none" strike="noStrike" cap="none">
                <a:solidFill>
                  <a:srgbClr val="FFFFFF"/>
                </a:solidFill>
                <a:latin typeface="Squada One"/>
                <a:ea typeface="Squada One"/>
                <a:cs typeface="Squada One"/>
                <a:sym typeface="Squada One"/>
              </a:defRPr>
            </a:lvl9pPr>
          </a:lstStyle>
          <a:p>
            <a:r>
              <a:rPr lang="en-IN" sz="3200" b="1" dirty="0">
                <a:latin typeface="Squada One" panose="020B0604020202020204" charset="0"/>
              </a:rPr>
              <a:t>Stock Price Prediction</a:t>
            </a:r>
          </a:p>
        </p:txBody>
      </p:sp>
      <p:sp>
        <p:nvSpPr>
          <p:cNvPr id="7" name="Rectangle 6">
            <a:extLst>
              <a:ext uri="{FF2B5EF4-FFF2-40B4-BE49-F238E27FC236}">
                <a16:creationId xmlns:a16="http://schemas.microsoft.com/office/drawing/2014/main" id="{FD002FE6-8716-41E9-9DDB-1C3CF1589D32}"/>
              </a:ext>
            </a:extLst>
          </p:cNvPr>
          <p:cNvSpPr/>
          <p:nvPr/>
        </p:nvSpPr>
        <p:spPr>
          <a:xfrm>
            <a:off x="2286000" y="1448365"/>
            <a:ext cx="4572000" cy="2246769"/>
          </a:xfrm>
          <a:prstGeom prst="rect">
            <a:avLst/>
          </a:prstGeom>
        </p:spPr>
        <p:txBody>
          <a:bodyPr>
            <a:spAutoFit/>
          </a:bodyPr>
          <a:lstStyle/>
          <a:p>
            <a:r>
              <a:rPr lang="en-US" dirty="0">
                <a:solidFill>
                  <a:schemeClr val="accent6">
                    <a:lumMod val="20000"/>
                    <a:lumOff val="80000"/>
                  </a:schemeClr>
                </a:solidFill>
                <a:latin typeface="Titillium Web" panose="020B0604020202020204" charset="0"/>
              </a:rPr>
              <a:t>Stock Price Prediction using machine learning helps you discover the future value of company stock and other financial assets traded on an exchange</a:t>
            </a:r>
          </a:p>
          <a:p>
            <a:endParaRPr lang="en-US" dirty="0">
              <a:solidFill>
                <a:schemeClr val="accent6">
                  <a:lumMod val="20000"/>
                  <a:lumOff val="80000"/>
                </a:schemeClr>
              </a:solidFill>
              <a:latin typeface="Titillium Web" panose="020B0604020202020204" charset="0"/>
            </a:endParaRPr>
          </a:p>
          <a:p>
            <a:r>
              <a:rPr lang="en-US" dirty="0">
                <a:solidFill>
                  <a:schemeClr val="accent6">
                    <a:lumMod val="20000"/>
                    <a:lumOff val="80000"/>
                  </a:schemeClr>
                </a:solidFill>
                <a:latin typeface="Titillium Web" panose="020B0604020202020204" charset="0"/>
              </a:rPr>
              <a:t>There are other factors involved in the prediction, such as physical and psychological factors, rational and irrational behavior, and so on</a:t>
            </a:r>
          </a:p>
          <a:p>
            <a:endParaRPr lang="en-US" dirty="0">
              <a:solidFill>
                <a:schemeClr val="accent6">
                  <a:lumMod val="20000"/>
                  <a:lumOff val="80000"/>
                </a:schemeClr>
              </a:solidFill>
              <a:latin typeface="Titillium Web" panose="020B0604020202020204" charset="0"/>
            </a:endParaRPr>
          </a:p>
          <a:p>
            <a:r>
              <a:rPr lang="en-US" dirty="0">
                <a:solidFill>
                  <a:schemeClr val="accent6">
                    <a:lumMod val="20000"/>
                    <a:lumOff val="80000"/>
                  </a:schemeClr>
                </a:solidFill>
                <a:latin typeface="Titillium Web" panose="020B0604020202020204" charset="0"/>
              </a:rPr>
              <a:t>This makes it very difficult to predict stock prices with high accuracy. </a:t>
            </a:r>
          </a:p>
        </p:txBody>
      </p:sp>
      <p:sp>
        <p:nvSpPr>
          <p:cNvPr id="2" name="Oval 1">
            <a:extLst>
              <a:ext uri="{FF2B5EF4-FFF2-40B4-BE49-F238E27FC236}">
                <a16:creationId xmlns:a16="http://schemas.microsoft.com/office/drawing/2014/main" id="{9994CBEB-CFDA-40C9-AA1E-79856A924507}"/>
              </a:ext>
            </a:extLst>
          </p:cNvPr>
          <p:cNvSpPr/>
          <p:nvPr/>
        </p:nvSpPr>
        <p:spPr>
          <a:xfrm>
            <a:off x="1343026" y="207169"/>
            <a:ext cx="6393656" cy="432196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18568"/>
            <a:ext cx="7704000" cy="631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a:t>
            </a:r>
            <a:r>
              <a:rPr lang="en-IN" dirty="0"/>
              <a:t>et</a:t>
            </a:r>
            <a:endParaRPr dirty="0"/>
          </a:p>
        </p:txBody>
      </p:sp>
      <p:pic>
        <p:nvPicPr>
          <p:cNvPr id="1026" name="Picture 2" descr="TESLA Stock Data | Kaggle">
            <a:extLst>
              <a:ext uri="{FF2B5EF4-FFF2-40B4-BE49-F238E27FC236}">
                <a16:creationId xmlns:a16="http://schemas.microsoft.com/office/drawing/2014/main" id="{626B382A-FA57-469E-A5AC-6C99D7582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86" t="13256" r="4651" b="4789"/>
          <a:stretch/>
        </p:blipFill>
        <p:spPr bwMode="auto">
          <a:xfrm>
            <a:off x="162787" y="1686821"/>
            <a:ext cx="2823300" cy="304948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Tesla Stock Price Prediction with Machine Learning">
            <a:extLst>
              <a:ext uri="{FF2B5EF4-FFF2-40B4-BE49-F238E27FC236}">
                <a16:creationId xmlns:a16="http://schemas.microsoft.com/office/drawing/2014/main" id="{0E2E2819-A6D8-4EAE-82A3-562A6E2D9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2009428"/>
            <a:ext cx="5643030" cy="2218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C237-5833-43D8-80E9-2CC20FEC74B1}"/>
              </a:ext>
            </a:extLst>
          </p:cNvPr>
          <p:cNvSpPr>
            <a:spLocks noGrp="1"/>
          </p:cNvSpPr>
          <p:nvPr>
            <p:ph type="title"/>
          </p:nvPr>
        </p:nvSpPr>
        <p:spPr>
          <a:xfrm>
            <a:off x="720000" y="1706000"/>
            <a:ext cx="7704000" cy="1963500"/>
          </a:xfrm>
        </p:spPr>
        <p:txBody>
          <a:bodyPr/>
          <a:lstStyle/>
          <a:p>
            <a:r>
              <a:rPr lang="en-IN" sz="8000" dirty="0"/>
              <a:t>Regression Models</a:t>
            </a:r>
          </a:p>
        </p:txBody>
      </p:sp>
      <p:sp>
        <p:nvSpPr>
          <p:cNvPr id="3" name="Subtitle 2">
            <a:extLst>
              <a:ext uri="{FF2B5EF4-FFF2-40B4-BE49-F238E27FC236}">
                <a16:creationId xmlns:a16="http://schemas.microsoft.com/office/drawing/2014/main" id="{03F48453-2674-4F13-9B89-E39C4D0B8D74}"/>
              </a:ext>
            </a:extLst>
          </p:cNvPr>
          <p:cNvSpPr>
            <a:spLocks noGrp="1"/>
          </p:cNvSpPr>
          <p:nvPr>
            <p:ph type="subTitle" idx="1"/>
          </p:nvPr>
        </p:nvSpPr>
        <p:spPr>
          <a:xfrm>
            <a:off x="1914525" y="3747800"/>
            <a:ext cx="5803915" cy="512700"/>
          </a:xfrm>
        </p:spPr>
        <p:txBody>
          <a:bodyPr/>
          <a:lstStyle/>
          <a:p>
            <a:r>
              <a:rPr lang="en-IN" dirty="0">
                <a:solidFill>
                  <a:schemeClr val="tx1"/>
                </a:solidFill>
              </a:rPr>
              <a:t>Linear Regression             Lasso                      </a:t>
            </a:r>
            <a:r>
              <a:rPr lang="en-US" dirty="0">
                <a:solidFill>
                  <a:schemeClr val="tx1"/>
                </a:solidFill>
              </a:rPr>
              <a:t>Ridge</a:t>
            </a:r>
            <a:endParaRPr lang="en-IN" dirty="0">
              <a:solidFill>
                <a:schemeClr val="tx1"/>
              </a:solidFill>
            </a:endParaRPr>
          </a:p>
        </p:txBody>
      </p:sp>
    </p:spTree>
    <p:extLst>
      <p:ext uri="{BB962C8B-B14F-4D97-AF65-F5344CB8AC3E}">
        <p14:creationId xmlns:p14="http://schemas.microsoft.com/office/powerpoint/2010/main" val="117167167"/>
      </p:ext>
    </p:extLst>
  </p:cSld>
  <p:clrMapOvr>
    <a:masterClrMapping/>
  </p:clrMapOvr>
</p:sld>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1109</Words>
  <Application>Microsoft Office PowerPoint</Application>
  <PresentationFormat>On-screen Show (16:9)</PresentationFormat>
  <Paragraphs>140</Paragraphs>
  <Slides>29</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Livvic</vt:lpstr>
      <vt:lpstr>Times New Roman</vt:lpstr>
      <vt:lpstr>Wingdings</vt:lpstr>
      <vt:lpstr>Roboto Condensed Light</vt:lpstr>
      <vt:lpstr>Tahoma</vt:lpstr>
      <vt:lpstr>Oswald</vt:lpstr>
      <vt:lpstr>Squada One</vt:lpstr>
      <vt:lpstr>Courier New</vt:lpstr>
      <vt:lpstr>Lato</vt:lpstr>
      <vt:lpstr>Arial</vt:lpstr>
      <vt:lpstr>Titillium Web</vt:lpstr>
      <vt:lpstr>Bitcoin Company Pitch Deck by Slidesgo</vt:lpstr>
      <vt:lpstr> Linear Regression for Stock Price Prediction</vt:lpstr>
      <vt:lpstr>Team Members</vt:lpstr>
      <vt:lpstr>Table of Contents</vt:lpstr>
      <vt:lpstr>Objectives</vt:lpstr>
      <vt:lpstr>Introduction</vt:lpstr>
      <vt:lpstr>Stock Market and It’s Importance</vt:lpstr>
      <vt:lpstr>PowerPoint Presentation</vt:lpstr>
      <vt:lpstr>Dataset</vt:lpstr>
      <vt:lpstr>Regression Models</vt:lpstr>
      <vt:lpstr>01</vt:lpstr>
      <vt:lpstr>PowerPoint Presentation</vt:lpstr>
      <vt:lpstr>Understanding Loss Function </vt:lpstr>
      <vt:lpstr>Optimization Algorithm </vt:lpstr>
      <vt:lpstr>  Steps to Implement Gradient Descent </vt:lpstr>
      <vt:lpstr>Step-1 Initializing the parameters</vt:lpstr>
      <vt:lpstr>Step -2 Calculate the Partial Derivatives with respect to parameters</vt:lpstr>
      <vt:lpstr>Step – 3 Updating the parameters</vt:lpstr>
      <vt:lpstr>Lasso</vt:lpstr>
      <vt:lpstr>PowerPoint Presentation</vt:lpstr>
      <vt:lpstr>L1 regularization</vt:lpstr>
      <vt:lpstr>Mathematical Equation</vt:lpstr>
      <vt:lpstr> Ridge </vt:lpstr>
      <vt:lpstr>Ridge</vt:lpstr>
      <vt:lpstr>Cost Function for Linear Regression</vt:lpstr>
      <vt:lpstr>Mathematical Intuition</vt:lpstr>
      <vt:lpstr>Implementation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PAVAN SATHVIK REDDY SIRIGIRI</dc:creator>
  <cp:lastModifiedBy>SIRIGIRI NAGA PAVAN SATHVIK REDDY  - [CH.EN.U4AIE20062]</cp:lastModifiedBy>
  <cp:revision>26</cp:revision>
  <dcterms:modified xsi:type="dcterms:W3CDTF">2022-05-22T17:39:37Z</dcterms:modified>
</cp:coreProperties>
</file>