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6"/>
  </p:notesMasterIdLst>
  <p:sldIdLst>
    <p:sldId id="256" r:id="rId2"/>
    <p:sldId id="265" r:id="rId3"/>
    <p:sldId id="261" r:id="rId4"/>
    <p:sldId id="283" r:id="rId5"/>
    <p:sldId id="263" r:id="rId6"/>
    <p:sldId id="284" r:id="rId7"/>
    <p:sldId id="257" r:id="rId8"/>
    <p:sldId id="258" r:id="rId9"/>
    <p:sldId id="259" r:id="rId10"/>
    <p:sldId id="266" r:id="rId11"/>
    <p:sldId id="267" r:id="rId12"/>
    <p:sldId id="268" r:id="rId13"/>
    <p:sldId id="269" r:id="rId14"/>
    <p:sldId id="260" r:id="rId15"/>
    <p:sldId id="270" r:id="rId16"/>
    <p:sldId id="262" r:id="rId17"/>
    <p:sldId id="271" r:id="rId18"/>
    <p:sldId id="272" r:id="rId19"/>
    <p:sldId id="273" r:id="rId20"/>
    <p:sldId id="274" r:id="rId21"/>
    <p:sldId id="282"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2" d="100"/>
          <a:sy n="72" d="100"/>
        </p:scale>
        <p:origin x="61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7AD84-AFA1-4B98-A835-23211C0F8D8A}" type="datetimeFigureOut">
              <a:rPr lang="en-IN" smtClean="0"/>
              <a:t>28-07-2020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993CB-0E7D-4A18-B42F-4BF958922F79}" type="slidenum">
              <a:rPr lang="en-IN" smtClean="0"/>
              <a:t>‹#›</a:t>
            </a:fld>
            <a:endParaRPr lang="en-IN"/>
          </a:p>
        </p:txBody>
      </p:sp>
    </p:spTree>
    <p:extLst>
      <p:ext uri="{BB962C8B-B14F-4D97-AF65-F5344CB8AC3E}">
        <p14:creationId xmlns:p14="http://schemas.microsoft.com/office/powerpoint/2010/main" val="55023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52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64197ed3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64197ed3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844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64197ed3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64197ed3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68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64197ed3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64197ed3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75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64197ed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64197ed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75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64197ed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64197ed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000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64197ed3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64197ed3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14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64197ed3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64197ed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15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64197ed3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64197ed3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33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64197ed3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64197ed3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88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64197ed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64197ed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14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64197ed3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64197ed3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68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6124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325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108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9313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02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626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057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30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141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6540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t>7/28/2020</a:t>
            </a:fld>
            <a:endParaRPr lang="en-US"/>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49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7/28/2020</a:t>
            </a:fld>
            <a:endParaRPr lang="en-US"/>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10132923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69" r:id="rId6"/>
    <p:sldLayoutId id="2147483765" r:id="rId7"/>
    <p:sldLayoutId id="2147483766" r:id="rId8"/>
    <p:sldLayoutId id="2147483767" r:id="rId9"/>
    <p:sldLayoutId id="2147483768" r:id="rId10"/>
    <p:sldLayoutId id="2147483770" r:id="rId11"/>
    <p:sldLayoutId id="2147483777" r:id="rId12"/>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xmlns="" id="{CFA5B9DB-0BF9-4260-A97B-936524F96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DDDDCE6D-8BCB-47C5-808D-9C4439FF5F79}"/>
              </a:ext>
            </a:extLst>
          </p:cNvPr>
          <p:cNvPicPr>
            <a:picLocks noChangeAspect="1"/>
          </p:cNvPicPr>
          <p:nvPr/>
        </p:nvPicPr>
        <p:blipFill rotWithShape="1">
          <a:blip r:embed="rId2">
            <a:alphaModFix amt="50000"/>
          </a:blip>
          <a:srcRect t="6453" b="2821"/>
          <a:stretch/>
        </p:blipFill>
        <p:spPr>
          <a:xfrm>
            <a:off x="20" y="10"/>
            <a:ext cx="12191980" cy="6857990"/>
          </a:xfrm>
          <a:prstGeom prst="rect">
            <a:avLst/>
          </a:prstGeom>
        </p:spPr>
      </p:pic>
      <p:sp>
        <p:nvSpPr>
          <p:cNvPr id="27" name="Freeform: Shape 17">
            <a:extLst>
              <a:ext uri="{FF2B5EF4-FFF2-40B4-BE49-F238E27FC236}">
                <a16:creationId xmlns:a16="http://schemas.microsoft.com/office/drawing/2014/main" xmlns="" id="{59824785-89B4-4433-955A-F2C847B153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098EA0"/>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14885380-643B-4C7A-A4A2-05F8960CFC66}"/>
              </a:ext>
            </a:extLst>
          </p:cNvPr>
          <p:cNvSpPr>
            <a:spLocks noGrp="1"/>
          </p:cNvSpPr>
          <p:nvPr>
            <p:ph type="ctrTitle"/>
          </p:nvPr>
        </p:nvSpPr>
        <p:spPr>
          <a:xfrm>
            <a:off x="2066925" y="1731762"/>
            <a:ext cx="8058150" cy="2453841"/>
          </a:xfrm>
        </p:spPr>
        <p:txBody>
          <a:bodyPr>
            <a:normAutofit fontScale="90000"/>
          </a:bodyPr>
          <a:lstStyle/>
          <a:p>
            <a:pPr algn="ctr"/>
            <a:r>
              <a:rPr lang="en-IN" sz="8800" dirty="0"/>
              <a:t>Kannada Speech Recognition</a:t>
            </a:r>
          </a:p>
        </p:txBody>
      </p:sp>
      <p:sp>
        <p:nvSpPr>
          <p:cNvPr id="3" name="Subtitle 2">
            <a:extLst>
              <a:ext uri="{FF2B5EF4-FFF2-40B4-BE49-F238E27FC236}">
                <a16:creationId xmlns:a16="http://schemas.microsoft.com/office/drawing/2014/main" xmlns="" id="{0778CC70-0BB8-4F82-A9C7-CF82B34EAAE3}"/>
              </a:ext>
            </a:extLst>
          </p:cNvPr>
          <p:cNvSpPr>
            <a:spLocks noGrp="1"/>
          </p:cNvSpPr>
          <p:nvPr>
            <p:ph type="subTitle" idx="1"/>
          </p:nvPr>
        </p:nvSpPr>
        <p:spPr>
          <a:xfrm>
            <a:off x="3799126" y="4433139"/>
            <a:ext cx="5235818" cy="1651925"/>
          </a:xfrm>
        </p:spPr>
        <p:txBody>
          <a:bodyPr>
            <a:normAutofit fontScale="92500" lnSpcReduction="20000"/>
          </a:bodyPr>
          <a:lstStyle/>
          <a:p>
            <a:r>
              <a:rPr lang="en-IN" sz="1600" b="1" dirty="0">
                <a:latin typeface="Britannic Bold" panose="020B0903060703020204" pitchFamily="34" charset="0"/>
              </a:rPr>
              <a:t>BY,</a:t>
            </a:r>
          </a:p>
          <a:p>
            <a:r>
              <a:rPr lang="en-IN" sz="1600" b="1" dirty="0">
                <a:latin typeface="Britannic Bold" panose="020B0903060703020204" pitchFamily="34" charset="0"/>
              </a:rPr>
              <a:t>Rishi Kumar PS		1MS16CS078</a:t>
            </a:r>
          </a:p>
          <a:p>
            <a:r>
              <a:rPr lang="en-IN" sz="1600" b="1" dirty="0">
                <a:latin typeface="Britannic Bold" panose="020B0903060703020204" pitchFamily="34" charset="0"/>
              </a:rPr>
              <a:t>Darshan Konnur		1MS17CS026</a:t>
            </a:r>
          </a:p>
          <a:p>
            <a:r>
              <a:rPr lang="en-IN" sz="1600" b="1" dirty="0" err="1">
                <a:latin typeface="Britannic Bold" panose="020B0903060703020204" pitchFamily="34" charset="0"/>
              </a:rPr>
              <a:t>Sathvik</a:t>
            </a:r>
            <a:r>
              <a:rPr lang="en-IN" sz="1600" b="1" dirty="0">
                <a:latin typeface="Britannic Bold" panose="020B0903060703020204" pitchFamily="34" charset="0"/>
              </a:rPr>
              <a:t> KP			1MS17CS143</a:t>
            </a:r>
          </a:p>
          <a:p>
            <a:r>
              <a:rPr lang="en-IN" sz="1600" b="1" dirty="0">
                <a:latin typeface="Britannic Bold" panose="020B0903060703020204" pitchFamily="34" charset="0"/>
              </a:rPr>
              <a:t>Priya S			1MS17CS146	</a:t>
            </a:r>
          </a:p>
        </p:txBody>
      </p:sp>
      <p:sp>
        <p:nvSpPr>
          <p:cNvPr id="28" name="Rectangle 6">
            <a:extLst>
              <a:ext uri="{FF2B5EF4-FFF2-40B4-BE49-F238E27FC236}">
                <a16:creationId xmlns:a16="http://schemas.microsoft.com/office/drawing/2014/main" xmlns="" id="{CB2E64D6-3AEB-4AFF-9475-E210F85E0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077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1814888"/>
            <a:ext cx="11360800" cy="2736800"/>
          </a:xfrm>
          <a:prstGeom prst="rect">
            <a:avLst/>
          </a:prstGeom>
        </p:spPr>
        <p:txBody>
          <a:bodyPr spcFirstLastPara="1" vert="horz" wrap="square" lIns="121900" tIns="121900" rIns="121900" bIns="121900" rtlCol="0" anchor="b" anchorCtr="0">
            <a:noAutofit/>
          </a:bodyPr>
          <a:lstStyle/>
          <a:p>
            <a:pPr algn="ctr">
              <a:spcBef>
                <a:spcPts val="0"/>
              </a:spcBef>
            </a:pPr>
            <a:r>
              <a:rPr lang="en" dirty="0"/>
              <a:t>HTK Functions Used</a:t>
            </a:r>
            <a:endParaRPr dirty="0"/>
          </a:p>
        </p:txBody>
      </p:sp>
      <p:sp>
        <p:nvSpPr>
          <p:cNvPr id="55" name="Google Shape;55;p13"/>
          <p:cNvSpPr txBox="1">
            <a:spLocks noGrp="1"/>
          </p:cNvSpPr>
          <p:nvPr>
            <p:ph type="subTitle" idx="1"/>
          </p:nvPr>
        </p:nvSpPr>
        <p:spPr>
          <a:xfrm>
            <a:off x="415611" y="5146238"/>
            <a:ext cx="11360800" cy="1056800"/>
          </a:xfrm>
          <a:prstGeom prst="rect">
            <a:avLst/>
          </a:prstGeom>
        </p:spPr>
        <p:txBody>
          <a:bodyPr spcFirstLastPara="1" vert="horz" wrap="square" lIns="121900" tIns="121900" rIns="121900" bIns="121900" rtlCol="0" anchor="t" anchorCtr="0">
            <a:noAutofit/>
          </a:bodyPr>
          <a:lstStyle/>
          <a:p>
            <a:pPr algn="ctr">
              <a:spcBef>
                <a:spcPts val="0"/>
              </a:spcBef>
            </a:pPr>
            <a:r>
              <a:rPr lang="en" dirty="0"/>
              <a:t>HTK provides different libraries for pre-processing, building models and evaluation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master.sh HCOPY</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Feature extraction from wav data, calls inbuilt HTK library HCopy</a:t>
            </a:r>
            <a:endParaRPr/>
          </a:p>
          <a:p>
            <a:pPr marL="0" indent="0">
              <a:spcBef>
                <a:spcPts val="2133"/>
              </a:spcBef>
              <a:buNone/>
            </a:pPr>
            <a:r>
              <a:rPr lang="en"/>
              <a:t>Creates .mfc files from .wav files</a:t>
            </a:r>
            <a:endParaRPr/>
          </a:p>
          <a:p>
            <a:pPr marL="0" indent="0">
              <a:spcBef>
                <a:spcPts val="2133"/>
              </a:spcBef>
              <a:spcAft>
                <a:spcPts val="2133"/>
              </a:spcAft>
              <a:buNone/>
            </a:pPr>
            <a:endParaRPr/>
          </a:p>
        </p:txBody>
      </p:sp>
      <p:pic>
        <p:nvPicPr>
          <p:cNvPr id="62" name="Google Shape;62;p14"/>
          <p:cNvPicPr preferRelativeResize="0"/>
          <p:nvPr/>
        </p:nvPicPr>
        <p:blipFill>
          <a:blip r:embed="rId3">
            <a:alphaModFix/>
          </a:blip>
          <a:stretch>
            <a:fillRect/>
          </a:stretch>
        </p:blipFill>
        <p:spPr>
          <a:xfrm>
            <a:off x="492959" y="3026601"/>
            <a:ext cx="6557968" cy="35328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master.sh LEXICON</a:t>
            </a:r>
            <a:endParaRPr/>
          </a:p>
        </p:txBody>
      </p:sp>
      <p:sp>
        <p:nvSpPr>
          <p:cNvPr id="68" name="Google Shape;68;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Creates the following</a:t>
            </a:r>
            <a:endParaRPr/>
          </a:p>
          <a:p>
            <a:pPr>
              <a:spcBef>
                <a:spcPts val="2133"/>
              </a:spcBef>
              <a:buAutoNum type="arabicPeriod"/>
            </a:pPr>
            <a:r>
              <a:rPr lang="en"/>
              <a:t>Transcriptions (using perl scripts)</a:t>
            </a:r>
            <a:endParaRPr/>
          </a:p>
          <a:p>
            <a:pPr>
              <a:buAutoNum type="arabicPeriod"/>
            </a:pPr>
            <a:r>
              <a:rPr lang="en"/>
              <a:t>Master Label Files at phone level and word level (HLed)</a:t>
            </a:r>
            <a:endParaRPr/>
          </a:p>
          <a:p>
            <a:pPr>
              <a:buAutoNum type="arabicPeriod"/>
            </a:pPr>
            <a:r>
              <a:rPr lang="en"/>
              <a:t>Bigram grammar files (</a:t>
            </a:r>
            <a:r>
              <a:rPr lang="en" sz="1600">
                <a:solidFill>
                  <a:srgbClr val="626262"/>
                </a:solidFill>
                <a:highlight>
                  <a:srgbClr val="FFFFFF"/>
                </a:highlight>
                <a:latin typeface="Roboto"/>
                <a:ea typeface="Roboto"/>
                <a:cs typeface="Roboto"/>
                <a:sym typeface="Roboto"/>
              </a:rPr>
              <a:t>LNewMap, LGPrep, LGCopy, LBuild and HBuild)</a:t>
            </a:r>
            <a:endParaRPr/>
          </a:p>
          <a:p>
            <a:pPr>
              <a:buAutoNum type="arabicPeriod"/>
            </a:pPr>
            <a:r>
              <a:rPr lang="en"/>
              <a:t>lists of symbols (monophones0 and monophones1)</a:t>
            </a:r>
            <a:endParaRPr/>
          </a:p>
          <a:p>
            <a:pPr marL="0" indent="0">
              <a:spcBef>
                <a:spcPts val="2133"/>
              </a:spcBef>
              <a:spcAft>
                <a:spcPts val="2133"/>
              </a:spcAft>
              <a:buNone/>
            </a:pPr>
            <a:r>
              <a:rPr lang="en"/>
              <a:t>Basically, builds the language model using inbuilt HTK Functions such as HBuild, HParse, HDman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master.sh HCOMPV</a:t>
            </a:r>
            <a:endParaRPr/>
          </a:p>
        </p:txBody>
      </p:sp>
      <p:sp>
        <p:nvSpPr>
          <p:cNvPr id="74" name="Google Shape;74;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Flat start initialisation of hmm variables such as mean and variance</a:t>
            </a:r>
            <a:endParaRPr/>
          </a:p>
          <a:p>
            <a:pPr marL="0" indent="0">
              <a:spcBef>
                <a:spcPts val="2133"/>
              </a:spcBef>
              <a:buNone/>
            </a:pPr>
            <a:r>
              <a:rPr lang="en"/>
              <a:t>We have used 10 hmm models in our project</a:t>
            </a:r>
            <a:endParaRPr/>
          </a:p>
          <a:p>
            <a:pPr marL="0" indent="0">
              <a:spcBef>
                <a:spcPts val="2133"/>
              </a:spcBef>
              <a:buNone/>
            </a:pPr>
            <a:r>
              <a:rPr lang="en"/>
              <a:t>Calls inbuilt HTK Functions HCompv</a:t>
            </a:r>
            <a:endParaRPr/>
          </a:p>
          <a:p>
            <a:pPr marL="0" indent="0">
              <a:spcBef>
                <a:spcPts val="2133"/>
              </a:spcBef>
              <a:spcAft>
                <a:spcPts val="2133"/>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master.sh HEREST</a:t>
            </a:r>
            <a:endParaRPr/>
          </a:p>
        </p:txBody>
      </p:sp>
      <p:sp>
        <p:nvSpPr>
          <p:cNvPr id="80" name="Google Shape;80;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Calls inbuilt HTK function HErest</a:t>
            </a:r>
            <a:endParaRPr/>
          </a:p>
          <a:p>
            <a:pPr marL="0" indent="0">
              <a:spcBef>
                <a:spcPts val="2133"/>
              </a:spcBef>
              <a:buNone/>
            </a:pPr>
            <a:r>
              <a:rPr lang="en"/>
              <a:t>Is the core part of the project</a:t>
            </a:r>
            <a:endParaRPr/>
          </a:p>
          <a:p>
            <a:pPr marL="0" indent="0">
              <a:spcBef>
                <a:spcPts val="2133"/>
              </a:spcBef>
              <a:buNone/>
            </a:pPr>
            <a:r>
              <a:rPr lang="en"/>
              <a:t>Performs Baum Welch Re-Estimation to re-estimate parameters of HMM models initialised earlier using HCompv</a:t>
            </a:r>
            <a:endParaRPr/>
          </a:p>
          <a:p>
            <a:pPr marL="0" indent="0">
              <a:spcBef>
                <a:spcPts val="2133"/>
              </a:spcBef>
              <a:spcAft>
                <a:spcPts val="2133"/>
              </a:spcAft>
              <a:buNone/>
            </a:pPr>
            <a:r>
              <a:rPr lang="en"/>
              <a:t>Takes into consideration mfc files and language model created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r>
              <a:rPr lang="en"/>
              <a:t>a: probablity; b(o): density function with occurence o; 1,2,3.. : States</a:t>
            </a:r>
            <a:endParaRPr/>
          </a:p>
        </p:txBody>
      </p:sp>
      <p:pic>
        <p:nvPicPr>
          <p:cNvPr id="87" name="Google Shape;87;p18"/>
          <p:cNvPicPr preferRelativeResize="0"/>
          <p:nvPr/>
        </p:nvPicPr>
        <p:blipFill>
          <a:blip r:embed="rId3">
            <a:alphaModFix/>
          </a:blip>
          <a:stretch>
            <a:fillRect/>
          </a:stretch>
        </p:blipFill>
        <p:spPr>
          <a:xfrm>
            <a:off x="3140233" y="766167"/>
            <a:ext cx="5562600" cy="403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2825485" y="176684"/>
            <a:ext cx="6833567" cy="63620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master.sh ALIGN</a:t>
            </a:r>
            <a:endParaRPr/>
          </a:p>
        </p:txBody>
      </p:sp>
      <p:sp>
        <p:nvSpPr>
          <p:cNvPr id="100" name="Google Shape;100;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Calls inbuilt function hviteAlign which realigns the training data using HMMs created so far and it creates new transcriptions (with best pronunciation [out of many alternatives] for each recognised word) for aligned/training data.</a:t>
            </a:r>
            <a:endParaRPr/>
          </a:p>
          <a:p>
            <a:pPr marL="0" indent="0">
              <a:spcBef>
                <a:spcPts val="2133"/>
              </a:spcBef>
              <a:buNone/>
            </a:pPr>
            <a:endParaRPr/>
          </a:p>
          <a:p>
            <a:pPr marL="0" indent="0">
              <a:spcBef>
                <a:spcPts val="2133"/>
              </a:spcBef>
              <a:spcAft>
                <a:spcPts val="2133"/>
              </a:spcAft>
              <a:buNone/>
            </a:pPr>
            <a:r>
              <a:rPr lang="en"/>
              <a:t>This is done by HTK to improve the accuracy of the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master.sh HVITE_MONO</a:t>
            </a:r>
            <a:endParaRPr/>
          </a:p>
        </p:txBody>
      </p:sp>
      <p:sp>
        <p:nvSpPr>
          <p:cNvPr id="106" name="Google Shape;106;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Is used for testing purposes</a:t>
            </a:r>
            <a:endParaRPr/>
          </a:p>
          <a:p>
            <a:pPr marL="0" indent="0">
              <a:spcBef>
                <a:spcPts val="2133"/>
              </a:spcBef>
              <a:buNone/>
            </a:pPr>
            <a:r>
              <a:rPr lang="en"/>
              <a:t>Invokes HCopy for test data to extract features</a:t>
            </a:r>
            <a:endParaRPr/>
          </a:p>
          <a:p>
            <a:pPr marL="0" indent="0">
              <a:spcBef>
                <a:spcPts val="2133"/>
              </a:spcBef>
              <a:buNone/>
            </a:pPr>
            <a:r>
              <a:rPr lang="en"/>
              <a:t>Then calls HResult (In-built HTK Library) to provide results of testing process</a:t>
            </a:r>
            <a:endParaRPr/>
          </a:p>
          <a:p>
            <a:pPr marL="0" indent="0">
              <a:spcBef>
                <a:spcPts val="2133"/>
              </a:spcBef>
              <a:buNone/>
            </a:pPr>
            <a:r>
              <a:rPr lang="en"/>
              <a:t>Shows accuracy, word substitutions, insertions and deletions</a:t>
            </a:r>
            <a:endParaRPr/>
          </a:p>
          <a:p>
            <a:pPr marL="0" indent="0">
              <a:spcBef>
                <a:spcPts val="2133"/>
              </a:spcBef>
              <a:spcAft>
                <a:spcPts val="2133"/>
              </a:spcAft>
              <a:buNone/>
            </a:pPr>
            <a:r>
              <a:rPr lang="en"/>
              <a:t>Demo for just one sample can be accomplished by calling master.sh DEMO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Testing</a:t>
            </a:r>
            <a:endParaRPr/>
          </a:p>
        </p:txBody>
      </p:sp>
      <p:sp>
        <p:nvSpPr>
          <p:cNvPr id="112" name="Google Shape;112;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The data is split into training data and test data</a:t>
            </a:r>
            <a:endParaRPr/>
          </a:p>
          <a:p>
            <a:pPr marL="0" indent="0">
              <a:spcBef>
                <a:spcPts val="2133"/>
              </a:spcBef>
              <a:buNone/>
            </a:pPr>
            <a:r>
              <a:rPr lang="en"/>
              <a:t>Data, lexicon and transcriptions, HTK libraries and scripts are placed in project directory</a:t>
            </a:r>
            <a:endParaRPr/>
          </a:p>
          <a:p>
            <a:pPr marL="0" indent="0">
              <a:spcBef>
                <a:spcPts val="2133"/>
              </a:spcBef>
              <a:buNone/>
            </a:pPr>
            <a:r>
              <a:rPr lang="en"/>
              <a:t>Commands are run</a:t>
            </a:r>
            <a:endParaRPr/>
          </a:p>
          <a:p>
            <a:pPr marL="0" indent="0">
              <a:spcBef>
                <a:spcPts val="2133"/>
              </a:spcBef>
              <a:spcAft>
                <a:spcPts val="2133"/>
              </a:spcAft>
              <a:buNone/>
            </a:pPr>
            <a:r>
              <a:rPr lang="en"/>
              <a:t>Results obtained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D8CF0-047D-4B20-8046-4AAFA9CCEBB6}"/>
              </a:ext>
            </a:extLst>
          </p:cNvPr>
          <p:cNvSpPr txBox="1">
            <a:spLocks/>
          </p:cNvSpPr>
          <p:nvPr/>
        </p:nvSpPr>
        <p:spPr>
          <a:xfrm>
            <a:off x="1433689" y="270933"/>
            <a:ext cx="9324622" cy="947385"/>
          </a:xfrm>
          <a:prstGeom prst="rect">
            <a:avLst/>
          </a:prstGeom>
        </p:spPr>
        <p:txBody>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IN" dirty="0">
                <a:latin typeface="Arial Black" panose="020B0A04020102020204" pitchFamily="34" charset="0"/>
              </a:rPr>
              <a:t>Introduction</a:t>
            </a:r>
          </a:p>
        </p:txBody>
      </p:sp>
      <p:sp>
        <p:nvSpPr>
          <p:cNvPr id="3" name="Subtitle 2">
            <a:extLst>
              <a:ext uri="{FF2B5EF4-FFF2-40B4-BE49-F238E27FC236}">
                <a16:creationId xmlns:a16="http://schemas.microsoft.com/office/drawing/2014/main" xmlns="" id="{D6B41FEF-F24B-4EAD-A4DB-CEA3B8901C3F}"/>
              </a:ext>
            </a:extLst>
          </p:cNvPr>
          <p:cNvSpPr txBox="1">
            <a:spLocks/>
          </p:cNvSpPr>
          <p:nvPr/>
        </p:nvSpPr>
        <p:spPr>
          <a:xfrm>
            <a:off x="982133" y="1501422"/>
            <a:ext cx="10408356" cy="4921956"/>
          </a:xfrm>
          <a:prstGeom prst="rect">
            <a:avLst/>
          </a:prstGeom>
        </p:spPr>
        <p:txBody>
          <a:bodyPr>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Speech Recognition is the ability of a machine or program to identify words or phrases in spoken language and convert them to a machine readable format. </a:t>
            </a:r>
          </a:p>
          <a:p>
            <a:endParaRPr lang="en-US" dirty="0"/>
          </a:p>
          <a:p>
            <a:r>
              <a:rPr lang="en-IN" dirty="0" smtClean="0"/>
              <a:t>Developing </a:t>
            </a:r>
            <a:r>
              <a:rPr lang="en-IN" dirty="0"/>
              <a:t>a speech recognition system in Kannada is necessary as </a:t>
            </a:r>
            <a:r>
              <a:rPr lang="en-US" dirty="0"/>
              <a:t>this can be of great use in providing subtitles to educational videos, historical videos, news, reports, speeches, debates etc.,</a:t>
            </a:r>
            <a:endParaRPr lang="en-IN" dirty="0"/>
          </a:p>
        </p:txBody>
      </p:sp>
    </p:spTree>
    <p:extLst>
      <p:ext uri="{BB962C8B-B14F-4D97-AF65-F5344CB8AC3E}">
        <p14:creationId xmlns:p14="http://schemas.microsoft.com/office/powerpoint/2010/main" val="194137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Results</a:t>
            </a:r>
            <a:endParaRPr dirty="0"/>
          </a:p>
        </p:txBody>
      </p:sp>
      <p:sp>
        <p:nvSpPr>
          <p:cNvPr id="118" name="Google Shape;118;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buClr>
                <a:schemeClr val="dk1"/>
              </a:buClr>
              <a:buSzPts val="1100"/>
              <a:buNone/>
            </a:pPr>
            <a:r>
              <a:rPr lang="en"/>
              <a:t>SENT: %Correct=50.00 [H=14, S=14, N=28]</a:t>
            </a:r>
            <a:endParaRPr/>
          </a:p>
          <a:p>
            <a:pPr marL="0" indent="0">
              <a:spcBef>
                <a:spcPts val="2133"/>
              </a:spcBef>
              <a:buClr>
                <a:schemeClr val="dk1"/>
              </a:buClr>
              <a:buSzPts val="1100"/>
              <a:buNone/>
            </a:pPr>
            <a:r>
              <a:rPr lang="en"/>
              <a:t>WORD: %Corr=83.64, Acc=72.73 [H=138, D=3, S=24, I=18, N=165]</a:t>
            </a:r>
            <a:endParaRPr/>
          </a:p>
          <a:p>
            <a:pPr marL="0" indent="0">
              <a:spcBef>
                <a:spcPts val="2133"/>
              </a:spcBef>
              <a:spcAft>
                <a:spcPts val="2133"/>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8" name="Subtitle 2">
            <a:extLst>
              <a:ext uri="{FF2B5EF4-FFF2-40B4-BE49-F238E27FC236}">
                <a16:creationId xmlns:a16="http://schemas.microsoft.com/office/drawing/2014/main" xmlns="" id="{348ABEDC-90E3-4E6E-A5A2-8A9F16E7CFD4}"/>
              </a:ext>
            </a:extLst>
          </p:cNvPr>
          <p:cNvSpPr txBox="1">
            <a:spLocks/>
          </p:cNvSpPr>
          <p:nvPr/>
        </p:nvSpPr>
        <p:spPr>
          <a:xfrm>
            <a:off x="415600" y="1147348"/>
            <a:ext cx="10628851" cy="5410899"/>
          </a:xfrm>
          <a:prstGeom prst="rect">
            <a:avLst/>
          </a:prstGeom>
        </p:spPr>
        <p:txBody>
          <a:bodyPr spcFirstLastPara="1" vert="horz" wrap="square" lIns="91425" tIns="91425" rIns="91425" bIns="91425" rtlCol="0" anchor="t" anchorCtr="0">
            <a:normAutofit fontScale="70000" lnSpcReduction="20000"/>
          </a:bodyPr>
          <a:lstStyle>
            <a:lvl1pPr marL="609585" lvl="0" indent="-457189" algn="l" defTabSz="914400" rtl="0" eaLnBrk="1" latinLnBrk="0" hangingPunct="1">
              <a:lnSpc>
                <a:spcPct val="110000"/>
              </a:lnSpc>
              <a:spcBef>
                <a:spcPts val="0"/>
              </a:spcBef>
              <a:spcAft>
                <a:spcPts val="0"/>
              </a:spcAft>
              <a:buSzPts val="1800"/>
              <a:buFont typeface="Arial" panose="020B0604020202020204" pitchFamily="34" charset="0"/>
              <a:buChar char="●"/>
              <a:defRPr sz="3200" kern="1200">
                <a:solidFill>
                  <a:schemeClr val="tx1"/>
                </a:solidFill>
                <a:latin typeface="+mn-lt"/>
                <a:ea typeface="+mn-ea"/>
                <a:cs typeface="+mn-cs"/>
              </a:defRPr>
            </a:lvl1pPr>
            <a:lvl2pPr marL="1219170" lvl="1" indent="-423323" algn="l" defTabSz="914400" rtl="0" eaLnBrk="1" latinLnBrk="0" hangingPunct="1">
              <a:lnSpc>
                <a:spcPct val="110000"/>
              </a:lnSpc>
              <a:spcBef>
                <a:spcPts val="2133"/>
              </a:spcBef>
              <a:spcAft>
                <a:spcPts val="0"/>
              </a:spcAft>
              <a:buSzPts val="1400"/>
              <a:buFont typeface="Arial" panose="020B0604020202020204" pitchFamily="34" charset="0"/>
              <a:buChar char="○"/>
              <a:defRPr sz="2800" kern="1200">
                <a:solidFill>
                  <a:schemeClr val="tx1"/>
                </a:solidFill>
                <a:latin typeface="+mn-lt"/>
                <a:ea typeface="+mn-ea"/>
                <a:cs typeface="+mn-cs"/>
              </a:defRPr>
            </a:lvl2pPr>
            <a:lvl3pPr marL="1828754" lvl="2" indent="-423323" algn="l" defTabSz="914400" rtl="0" eaLnBrk="1" latinLnBrk="0" hangingPunct="1">
              <a:lnSpc>
                <a:spcPct val="11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3pPr>
            <a:lvl4pPr marL="2438339" lvl="3" indent="-423323" algn="l" defTabSz="914400" rtl="0" eaLnBrk="1" latinLnBrk="0" hangingPunct="1">
              <a:lnSpc>
                <a:spcPct val="11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4pPr>
            <a:lvl5pPr marL="3047924" lvl="4" indent="-423323" algn="l" defTabSz="914400" rtl="0" eaLnBrk="1" latinLnBrk="0" hangingPunct="1">
              <a:lnSpc>
                <a:spcPct val="11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sz="2800" dirty="0"/>
              <a:t>We have found that speech recognition using Hidden Markov Models(HMM) produce good acceptable results and fare better when compared to other machine learning models which involve time series. HTK is an excellent tool for speech recognition and automates most of the process. It is possible to make an acceptable speaker independent recognition system for any language using HTK Tools provided sufficient grammatically rich dataset is available. </a:t>
            </a:r>
          </a:p>
          <a:p>
            <a:pPr marL="457200" indent="-457200"/>
            <a:r>
              <a:rPr lang="en-IN" sz="2800" dirty="0"/>
              <a:t>One important conclusion is that phone level decomposition of words is vital for speech recognition. This is different for different languages and hence, different models have to be trained for different languages. Decomposition into phones is no easy task for any language and it involves a tremendous amount of work. </a:t>
            </a:r>
          </a:p>
          <a:p>
            <a:pPr marL="457200" indent="-457200"/>
            <a:r>
              <a:rPr lang="en-IN" sz="2800" dirty="0"/>
              <a:t>Another conclusion is prevalence of word spacing and silence in continuous speech recognition. Silence and spacing have to be given importance while training the model to correctly predict the words in order to avoid conjugation at phone levels. Thus, giving different words.</a:t>
            </a:r>
          </a:p>
          <a:p>
            <a:pPr marL="457200" indent="-457200"/>
            <a:r>
              <a:rPr lang="en-IN" sz="2800" dirty="0"/>
              <a:t>Some suggestions are usage of huge amounts of grammatically rich data with accurate transcriptions and phone level lexicon dictionaries will generate a good recognition system. The data should avoid silences and word spacing must be proper. All the audio files should have a similar sampling rate.</a:t>
            </a:r>
          </a:p>
          <a:p>
            <a:pPr marL="457200" indent="-457200"/>
            <a:endParaRPr lang="en-IN" sz="2800" dirty="0"/>
          </a:p>
          <a:p>
            <a:endParaRPr lang="en-IN" sz="2800" dirty="0"/>
          </a:p>
        </p:txBody>
      </p:sp>
      <p:sp>
        <p:nvSpPr>
          <p:cNvPr id="9" name="Google Shape;117;p23">
            <a:extLst>
              <a:ext uri="{FF2B5EF4-FFF2-40B4-BE49-F238E27FC236}">
                <a16:creationId xmlns:a16="http://schemas.microsoft.com/office/drawing/2014/main" xmlns="" id="{81AF49B9-9D80-433E-8E76-FEFB7FAE38C9}"/>
              </a:ext>
            </a:extLst>
          </p:cNvPr>
          <p:cNvSpPr txBox="1">
            <a:spLocks/>
          </p:cNvSpPr>
          <p:nvPr/>
        </p:nvSpPr>
        <p:spPr>
          <a:xfrm>
            <a:off x="415600" y="299753"/>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100000"/>
              </a:lnSpc>
              <a:spcBef>
                <a:spcPct val="0"/>
              </a:spcBef>
              <a:buNone/>
              <a:defRPr sz="9600" kern="1200">
                <a:solidFill>
                  <a:schemeClr val="tx1"/>
                </a:solidFill>
                <a:latin typeface="+mj-lt"/>
                <a:ea typeface="+mj-ea"/>
                <a:cs typeface="+mj-cs"/>
              </a:defRPr>
            </a:lvl1pPr>
          </a:lstStyle>
          <a:p>
            <a:r>
              <a:rPr lang="en-IN" sz="6000" dirty="0"/>
              <a:t>Conclusion</a:t>
            </a:r>
          </a:p>
        </p:txBody>
      </p:sp>
    </p:spTree>
    <p:extLst>
      <p:ext uri="{BB962C8B-B14F-4D97-AF65-F5344CB8AC3E}">
        <p14:creationId xmlns:p14="http://schemas.microsoft.com/office/powerpoint/2010/main" val="307287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5A488-A361-4D25-BABA-B7465E83EC49}"/>
              </a:ext>
            </a:extLst>
          </p:cNvPr>
          <p:cNvSpPr>
            <a:spLocks noGrp="1"/>
          </p:cNvSpPr>
          <p:nvPr>
            <p:ph type="title"/>
          </p:nvPr>
        </p:nvSpPr>
        <p:spPr/>
        <p:txBody>
          <a:bodyPr>
            <a:normAutofit fontScale="90000"/>
          </a:bodyPr>
          <a:lstStyle/>
          <a:p>
            <a:r>
              <a:rPr lang="en-IN" dirty="0"/>
              <a:t>Significance of the proposed Research Work</a:t>
            </a:r>
          </a:p>
        </p:txBody>
      </p:sp>
      <p:sp>
        <p:nvSpPr>
          <p:cNvPr id="3" name="Content Placeholder 2">
            <a:extLst>
              <a:ext uri="{FF2B5EF4-FFF2-40B4-BE49-F238E27FC236}">
                <a16:creationId xmlns:a16="http://schemas.microsoft.com/office/drawing/2014/main" xmlns="" id="{E9BC5466-6598-4053-8E29-D5199E8C2AC5}"/>
              </a:ext>
            </a:extLst>
          </p:cNvPr>
          <p:cNvSpPr>
            <a:spLocks noGrp="1"/>
          </p:cNvSpPr>
          <p:nvPr>
            <p:ph idx="1"/>
          </p:nvPr>
        </p:nvSpPr>
        <p:spPr/>
        <p:txBody>
          <a:bodyPr>
            <a:normAutofit lnSpcReduction="10000"/>
          </a:bodyPr>
          <a:lstStyle/>
          <a:p>
            <a:r>
              <a:rPr lang="en-IN" dirty="0"/>
              <a:t>Speech recognition is still a domain which is yet to be completely explored. There are hundreds of languages across the world which do not have a proper Automatic Speech Recognition System. Kannada is one such language which does not have easily available ASR systems. The System developed by us has helped us with knowledge on how to build a better system and the steps in order to achieve it. We also have the results which are satisfactory and can be of great help to other researchers trying to achieve the same purpose.</a:t>
            </a:r>
          </a:p>
        </p:txBody>
      </p:sp>
    </p:spTree>
    <p:extLst>
      <p:ext uri="{BB962C8B-B14F-4D97-AF65-F5344CB8AC3E}">
        <p14:creationId xmlns:p14="http://schemas.microsoft.com/office/powerpoint/2010/main" val="209082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DF55E-21DA-40D7-842A-E1B983CF714D}"/>
              </a:ext>
            </a:extLst>
          </p:cNvPr>
          <p:cNvSpPr>
            <a:spLocks noGrp="1"/>
          </p:cNvSpPr>
          <p:nvPr>
            <p:ph type="title"/>
          </p:nvPr>
        </p:nvSpPr>
        <p:spPr/>
        <p:txBody>
          <a:bodyPr/>
          <a:lstStyle/>
          <a:p>
            <a:r>
              <a:rPr lang="en-IN" dirty="0"/>
              <a:t>Limitations of this Research Work</a:t>
            </a:r>
          </a:p>
        </p:txBody>
      </p:sp>
      <p:sp>
        <p:nvSpPr>
          <p:cNvPr id="3" name="Content Placeholder 2">
            <a:extLst>
              <a:ext uri="{FF2B5EF4-FFF2-40B4-BE49-F238E27FC236}">
                <a16:creationId xmlns:a16="http://schemas.microsoft.com/office/drawing/2014/main" xmlns="" id="{4CD5FC9C-B4DC-4194-9D38-D991B5403F59}"/>
              </a:ext>
            </a:extLst>
          </p:cNvPr>
          <p:cNvSpPr>
            <a:spLocks noGrp="1"/>
          </p:cNvSpPr>
          <p:nvPr>
            <p:ph idx="1"/>
          </p:nvPr>
        </p:nvSpPr>
        <p:spPr>
          <a:xfrm>
            <a:off x="838200" y="1825625"/>
            <a:ext cx="10515600" cy="4667250"/>
          </a:xfrm>
        </p:spPr>
        <p:txBody>
          <a:bodyPr>
            <a:normAutofit fontScale="70000" lnSpcReduction="20000"/>
          </a:bodyPr>
          <a:lstStyle/>
          <a:p>
            <a:r>
              <a:rPr lang="en-IN" dirty="0"/>
              <a:t>One significant limitation of our project is that the transcript generated is of Indian Language Speech sound Label set (ILSL) format. It has to be converted into UTF-8. This encoding is not always accurate and can lead to a lot of errors.</a:t>
            </a:r>
          </a:p>
          <a:p>
            <a:r>
              <a:rPr lang="en-IN" dirty="0"/>
              <a:t>Another limitation is converting UTF-8 to ILSL in the first place for training. There are no reliable encoding systems readily available for this purpose. The same applies to phone level decomposition. It is difficult to do it for Kannada in ILSL format as there are not many resources available. We achieved this manually which is a very time consuming process.</a:t>
            </a:r>
          </a:p>
          <a:p>
            <a:r>
              <a:rPr lang="en-IN" dirty="0"/>
              <a:t>A minor limitation is the amount of data considered. Due to not getting a good dataset, we had to manually create our own dataset. Thus, less amount of data was used for training. However, the advantage of this is that we were able to create the highest quality data without errors and thus, the ASR system worked very well.</a:t>
            </a:r>
          </a:p>
          <a:p>
            <a:r>
              <a:rPr lang="en-IN" dirty="0"/>
              <a:t>Connection with a real time application is also difficult due to the nature of HTK.</a:t>
            </a:r>
          </a:p>
          <a:p>
            <a:endParaRPr lang="en-IN" dirty="0"/>
          </a:p>
          <a:p>
            <a:endParaRPr lang="en-IN" dirty="0"/>
          </a:p>
        </p:txBody>
      </p:sp>
    </p:spTree>
    <p:extLst>
      <p:ext uri="{BB962C8B-B14F-4D97-AF65-F5344CB8AC3E}">
        <p14:creationId xmlns:p14="http://schemas.microsoft.com/office/powerpoint/2010/main" val="2544933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70FA8-576E-491E-AC1F-F439FA1AD0AE}"/>
              </a:ext>
            </a:extLst>
          </p:cNvPr>
          <p:cNvSpPr>
            <a:spLocks noGrp="1"/>
          </p:cNvSpPr>
          <p:nvPr>
            <p:ph type="title"/>
          </p:nvPr>
        </p:nvSpPr>
        <p:spPr/>
        <p:txBody>
          <a:bodyPr>
            <a:normAutofit fontScale="90000"/>
          </a:bodyPr>
          <a:lstStyle/>
          <a:p>
            <a:r>
              <a:rPr lang="en-IN" dirty="0"/>
              <a:t>Direction and Scope for the Future Work</a:t>
            </a:r>
          </a:p>
        </p:txBody>
      </p:sp>
      <p:sp>
        <p:nvSpPr>
          <p:cNvPr id="3" name="Content Placeholder 2">
            <a:extLst>
              <a:ext uri="{FF2B5EF4-FFF2-40B4-BE49-F238E27FC236}">
                <a16:creationId xmlns:a16="http://schemas.microsoft.com/office/drawing/2014/main" xmlns="" id="{3DF05B0D-3C3C-418E-B6F2-7AFE401724BB}"/>
              </a:ext>
            </a:extLst>
          </p:cNvPr>
          <p:cNvSpPr>
            <a:spLocks noGrp="1"/>
          </p:cNvSpPr>
          <p:nvPr>
            <p:ph idx="1"/>
          </p:nvPr>
        </p:nvSpPr>
        <p:spPr/>
        <p:txBody>
          <a:bodyPr>
            <a:normAutofit lnSpcReduction="10000"/>
          </a:bodyPr>
          <a:lstStyle/>
          <a:p>
            <a:r>
              <a:rPr lang="en-IN" dirty="0"/>
              <a:t>Proper pre-processing of data must be taken care of. This involves transliteration into ILSL format. A proper way to convert data into this format without errors has to be proposed. Phone level decomposition is also a huge task and more efficient ways to achieve this must be developed. </a:t>
            </a:r>
          </a:p>
          <a:p>
            <a:r>
              <a:rPr lang="en-US" dirty="0"/>
              <a:t>ASR systems can be extended to other real time applications such as video software to provide real time transcriptions. The same can be applied for audio without video. The integration of ASR Systems into real time applications must be developed.</a:t>
            </a:r>
            <a:endParaRPr lang="en-IN" dirty="0"/>
          </a:p>
        </p:txBody>
      </p:sp>
    </p:spTree>
    <p:extLst>
      <p:ext uri="{BB962C8B-B14F-4D97-AF65-F5344CB8AC3E}">
        <p14:creationId xmlns:p14="http://schemas.microsoft.com/office/powerpoint/2010/main" val="82751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pPr algn="ctr"/>
            <a:r>
              <a:rPr lang="en-IN" dirty="0">
                <a:latin typeface="Arial Black" panose="020B0A04020102020204" pitchFamily="34" charset="0"/>
              </a:rPr>
              <a:t>Problem Statement</a:t>
            </a:r>
          </a:p>
        </p:txBody>
      </p:sp>
      <p:sp>
        <p:nvSpPr>
          <p:cNvPr id="3" name="Content Placeholder 2"/>
          <p:cNvSpPr>
            <a:spLocks noGrp="1"/>
          </p:cNvSpPr>
          <p:nvPr>
            <p:ph idx="1"/>
          </p:nvPr>
        </p:nvSpPr>
        <p:spPr/>
        <p:txBody>
          <a:bodyPr/>
          <a:lstStyle/>
          <a:p>
            <a:pPr marL="0" indent="0">
              <a:buNone/>
            </a:pPr>
            <a:r>
              <a:rPr lang="en-US" dirty="0"/>
              <a:t>The absence of a free program or a system which effectively provides transcripts to a video or audio file in Kannada Language is a major issue. If such transcripts have to be provided, then a human has to manually provide them. This is very labor intensive job and majorly ineffective.</a:t>
            </a:r>
            <a:r>
              <a:rPr lang="en-US" b="1" dirty="0"/>
              <a:t> </a:t>
            </a:r>
            <a:r>
              <a:rPr lang="en-US" dirty="0"/>
              <a:t>Hence the lack and availability in the development of an effective speech recognition system is Kannada is the concerned problem.</a:t>
            </a:r>
            <a:endParaRPr lang="en-IN" dirty="0"/>
          </a:p>
          <a:p>
            <a:endParaRPr lang="en-IN" dirty="0"/>
          </a:p>
        </p:txBody>
      </p:sp>
    </p:spTree>
    <p:extLst>
      <p:ext uri="{BB962C8B-B14F-4D97-AF65-F5344CB8AC3E}">
        <p14:creationId xmlns:p14="http://schemas.microsoft.com/office/powerpoint/2010/main" val="135807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Objectives</a:t>
            </a:r>
            <a:r>
              <a:rPr lang="en-US" b="1" dirty="0"/>
              <a:t> </a:t>
            </a:r>
            <a:endParaRPr lang="en-IN" dirty="0"/>
          </a:p>
        </p:txBody>
      </p:sp>
      <p:sp>
        <p:nvSpPr>
          <p:cNvPr id="3" name="Content Placeholder 2"/>
          <p:cNvSpPr>
            <a:spLocks noGrp="1"/>
          </p:cNvSpPr>
          <p:nvPr>
            <p:ph idx="1"/>
          </p:nvPr>
        </p:nvSpPr>
        <p:spPr/>
        <p:txBody>
          <a:bodyPr/>
          <a:lstStyle/>
          <a:p>
            <a:endParaRPr lang="en-US" dirty="0"/>
          </a:p>
          <a:p>
            <a:r>
              <a:rPr lang="en-US" dirty="0" smtClean="0"/>
              <a:t>The </a:t>
            </a:r>
            <a:r>
              <a:rPr lang="en-US" dirty="0"/>
              <a:t>objective of the project is to develop a speech recognition system which can detect words in Kannada </a:t>
            </a:r>
            <a:r>
              <a:rPr lang="en-US" dirty="0" smtClean="0"/>
              <a:t>language from  an audio input file. </a:t>
            </a:r>
          </a:p>
          <a:p>
            <a:r>
              <a:rPr lang="en-US" dirty="0" smtClean="0"/>
              <a:t>Such </a:t>
            </a:r>
            <a:r>
              <a:rPr lang="en-US" dirty="0"/>
              <a:t>a free system is absent for this language.</a:t>
            </a:r>
            <a:endParaRPr lang="en-IN" dirty="0"/>
          </a:p>
        </p:txBody>
      </p:sp>
    </p:spTree>
    <p:extLst>
      <p:ext uri="{BB962C8B-B14F-4D97-AF65-F5344CB8AC3E}">
        <p14:creationId xmlns:p14="http://schemas.microsoft.com/office/powerpoint/2010/main" val="266241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C970908-EFD4-42C1-8C79-B496192DAA2A}"/>
              </a:ext>
            </a:extLst>
          </p:cNvPr>
          <p:cNvSpPr txBox="1">
            <a:spLocks/>
          </p:cNvSpPr>
          <p:nvPr/>
        </p:nvSpPr>
        <p:spPr>
          <a:xfrm>
            <a:off x="4154310" y="37078"/>
            <a:ext cx="3575756" cy="114882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IN" dirty="0">
                <a:latin typeface="Arial Black" panose="020B0A04020102020204" pitchFamily="34" charset="0"/>
              </a:rPr>
              <a:t>Overview</a:t>
            </a:r>
          </a:p>
        </p:txBody>
      </p:sp>
      <p:sp>
        <p:nvSpPr>
          <p:cNvPr id="7" name="Content Placeholder 2">
            <a:extLst>
              <a:ext uri="{FF2B5EF4-FFF2-40B4-BE49-F238E27FC236}">
                <a16:creationId xmlns:a16="http://schemas.microsoft.com/office/drawing/2014/main" xmlns="" id="{1F6A2847-9A59-484D-BFA0-1FA34B345C32}"/>
              </a:ext>
            </a:extLst>
          </p:cNvPr>
          <p:cNvSpPr txBox="1">
            <a:spLocks/>
          </p:cNvSpPr>
          <p:nvPr/>
        </p:nvSpPr>
        <p:spPr>
          <a:xfrm>
            <a:off x="769055" y="1064366"/>
            <a:ext cx="10653889" cy="51270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sz="2400" dirty="0" smtClean="0"/>
          </a:p>
          <a:p>
            <a:r>
              <a:rPr lang="en-IN" sz="2400" dirty="0" smtClean="0"/>
              <a:t>The </a:t>
            </a:r>
            <a:r>
              <a:rPr lang="en-IN" sz="2400" dirty="0"/>
              <a:t>Hidden Markov Model Toolkit (HTK) is a portable toolkit for building and manipulating hidden Markov models. </a:t>
            </a:r>
            <a:endParaRPr lang="en-IN" sz="2400" dirty="0" smtClean="0"/>
          </a:p>
          <a:p>
            <a:r>
              <a:rPr lang="en-IN" sz="2400" dirty="0" smtClean="0"/>
              <a:t>HTK </a:t>
            </a:r>
            <a:r>
              <a:rPr lang="en-IN" sz="2400" dirty="0"/>
              <a:t>is primarily used for speech recognition research although it has been used for numerous other applications including research into speech synthesis, character recognition and DNA sequencing. </a:t>
            </a:r>
            <a:endParaRPr lang="en-IN" sz="2400" dirty="0" smtClean="0"/>
          </a:p>
          <a:p>
            <a:pPr marL="0" indent="0" algn="ctr">
              <a:buFont typeface="Arial" panose="020B0604020202020204" pitchFamily="34" charset="0"/>
              <a:buNone/>
            </a:pPr>
            <a:endParaRPr lang="en-IN" sz="2400" dirty="0"/>
          </a:p>
          <a:p>
            <a:pPr marL="0" indent="0" algn="ctr">
              <a:buFont typeface="Arial" panose="020B0604020202020204" pitchFamily="34" charset="0"/>
              <a:buNone/>
            </a:pPr>
            <a:endParaRPr lang="en-IN" sz="2400" dirty="0" smtClean="0"/>
          </a:p>
          <a:p>
            <a:pPr marL="0" indent="0" algn="ctr">
              <a:buNone/>
            </a:pPr>
            <a:r>
              <a:rPr lang="en-IN" sz="2400" dirty="0">
                <a:latin typeface="Arial Black" panose="020B0A04020102020204" pitchFamily="34" charset="0"/>
              </a:rPr>
              <a:t>Why HTK over other models?</a:t>
            </a:r>
            <a:endParaRPr lang="en-IN" sz="2400" dirty="0"/>
          </a:p>
        </p:txBody>
      </p:sp>
    </p:spTree>
    <p:extLst>
      <p:ext uri="{BB962C8B-B14F-4D97-AF65-F5344CB8AC3E}">
        <p14:creationId xmlns:p14="http://schemas.microsoft.com/office/powerpoint/2010/main" val="64068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latin typeface="Arial Black" panose="020B0A04020102020204" pitchFamily="34" charset="0"/>
              </a:rPr>
              <a:t>Flow Diagram</a:t>
            </a:r>
            <a:r>
              <a:rPr lang="en-IN" dirty="0">
                <a:latin typeface="Arial Black" panose="020B0A04020102020204" pitchFamily="34" charset="0"/>
              </a:rPr>
              <a:t/>
            </a:r>
            <a:br>
              <a:rPr lang="en-IN" dirty="0">
                <a:latin typeface="Arial Black" panose="020B0A04020102020204" pitchFamily="34" charset="0"/>
              </a:rPr>
            </a:br>
            <a:endParaRPr lang="en-IN" dirty="0">
              <a:latin typeface="Arial Black" panose="020B0A04020102020204" pitchFamily="34" charset="0"/>
            </a:endParaRPr>
          </a:p>
        </p:txBody>
      </p:sp>
      <p:pic>
        <p:nvPicPr>
          <p:cNvPr id="4" name="Diagram 1">
            <a:extLst>
              <a:ext uri="{FF2B5EF4-FFF2-40B4-BE49-F238E27FC236}">
                <a16:creationId xmlns:a16="http://schemas.microsoft.com/office/drawing/2014/main" xmlns="" id="{193F5F15-6727-4570-8FD0-E956A67C48C6}"/>
              </a:ext>
            </a:extLst>
          </p:cNvPr>
          <p:cNvPicPr>
            <a:picLocks noGrp="1" noChangeArrowheads="1"/>
          </p:cNvPicPr>
          <p:nvPr>
            <p:ph idx="1"/>
          </p:nvPr>
        </p:nvPicPr>
        <p:blipFill rotWithShape="1">
          <a:blip r:embed="rId2">
            <a:extLst>
              <a:ext uri="{28A0092B-C50C-407E-A947-70E740481C1C}">
                <a14:useLocalDpi xmlns:a14="http://schemas.microsoft.com/office/drawing/2010/main" val="0"/>
              </a:ext>
            </a:extLst>
          </a:blip>
          <a:srcRect l="-9566" t="-271" r="-3617" b="59600"/>
          <a:stretch/>
        </p:blipFill>
        <p:spPr bwMode="auto">
          <a:xfrm>
            <a:off x="1007165" y="1974575"/>
            <a:ext cx="2373941" cy="412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Diagram 1">
            <a:extLst>
              <a:ext uri="{FF2B5EF4-FFF2-40B4-BE49-F238E27FC236}">
                <a16:creationId xmlns:a16="http://schemas.microsoft.com/office/drawing/2014/main" xmlns="" id="{44533250-606A-4289-ABE1-28BE40EBB269}"/>
              </a:ext>
            </a:extLst>
          </p:cNvPr>
          <p:cNvPicPr>
            <a:picLocks noChangeArrowheads="1"/>
          </p:cNvPicPr>
          <p:nvPr/>
        </p:nvPicPr>
        <p:blipFill rotWithShape="1">
          <a:blip r:embed="rId2">
            <a:extLst>
              <a:ext uri="{28A0092B-C50C-407E-A947-70E740481C1C}">
                <a14:useLocalDpi xmlns:a14="http://schemas.microsoft.com/office/drawing/2010/main" val="0"/>
              </a:ext>
            </a:extLst>
          </a:blip>
          <a:srcRect l="-9566" t="44381" r="-11240" b="29928"/>
          <a:stretch/>
        </p:blipFill>
        <p:spPr bwMode="auto">
          <a:xfrm>
            <a:off x="4028661" y="3167270"/>
            <a:ext cx="2252870" cy="292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Diagram 1">
            <a:extLst>
              <a:ext uri="{FF2B5EF4-FFF2-40B4-BE49-F238E27FC236}">
                <a16:creationId xmlns:a16="http://schemas.microsoft.com/office/drawing/2014/main" xmlns="" id="{8FE8F9BC-F1E8-4A8D-900E-6FF577810201}"/>
              </a:ext>
            </a:extLst>
          </p:cNvPr>
          <p:cNvPicPr>
            <a:picLocks noChangeArrowheads="1"/>
          </p:cNvPicPr>
          <p:nvPr/>
        </p:nvPicPr>
        <p:blipFill rotWithShape="1">
          <a:blip r:embed="rId2">
            <a:extLst>
              <a:ext uri="{28A0092B-C50C-407E-A947-70E740481C1C}">
                <a14:useLocalDpi xmlns:a14="http://schemas.microsoft.com/office/drawing/2010/main" val="0"/>
              </a:ext>
            </a:extLst>
          </a:blip>
          <a:srcRect l="-11030" t="74108" r="-8011" b="-135"/>
          <a:stretch/>
        </p:blipFill>
        <p:spPr bwMode="auto">
          <a:xfrm>
            <a:off x="7050157" y="3167270"/>
            <a:ext cx="2226365" cy="292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Elbow Connector 13"/>
          <p:cNvCxnSpPr>
            <a:stCxn id="4" idx="2"/>
          </p:cNvCxnSpPr>
          <p:nvPr/>
        </p:nvCxnSpPr>
        <p:spPr>
          <a:xfrm rot="5400000" flipH="1" flipV="1">
            <a:off x="1329072" y="3634768"/>
            <a:ext cx="3326113" cy="1595986"/>
          </a:xfrm>
          <a:prstGeom prst="bentConnector3">
            <a:avLst>
              <a:gd name="adj1" fmla="val -687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2"/>
          </p:cNvCxnSpPr>
          <p:nvPr/>
        </p:nvCxnSpPr>
        <p:spPr>
          <a:xfrm rot="5400000" flipH="1" flipV="1">
            <a:off x="4254039" y="3750273"/>
            <a:ext cx="3246599" cy="1444487"/>
          </a:xfrm>
          <a:prstGeom prst="bentConnector3">
            <a:avLst>
              <a:gd name="adj1" fmla="val -7041"/>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3790122" y="2769704"/>
            <a:ext cx="1364974" cy="3975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0" idx="0"/>
          </p:cNvCxnSpPr>
          <p:nvPr/>
        </p:nvCxnSpPr>
        <p:spPr>
          <a:xfrm>
            <a:off x="6599582" y="2849217"/>
            <a:ext cx="1563758" cy="3180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37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3EDDB-9C97-4A02-BB8E-723E8BE4A3B6}"/>
              </a:ext>
            </a:extLst>
          </p:cNvPr>
          <p:cNvSpPr txBox="1">
            <a:spLocks/>
          </p:cNvSpPr>
          <p:nvPr/>
        </p:nvSpPr>
        <p:spPr>
          <a:xfrm>
            <a:off x="1524000" y="228988"/>
            <a:ext cx="9324622" cy="947385"/>
          </a:xfrm>
          <a:prstGeom prst="rect">
            <a:avLst/>
          </a:prstGeom>
        </p:spPr>
        <p:txBody>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IN" dirty="0">
                <a:latin typeface="Arial Black" panose="020B0A04020102020204" pitchFamily="34" charset="0"/>
              </a:rPr>
              <a:t>Dataset Preparation</a:t>
            </a:r>
          </a:p>
        </p:txBody>
      </p:sp>
      <p:sp>
        <p:nvSpPr>
          <p:cNvPr id="3" name="Subtitle 2">
            <a:extLst>
              <a:ext uri="{FF2B5EF4-FFF2-40B4-BE49-F238E27FC236}">
                <a16:creationId xmlns:a16="http://schemas.microsoft.com/office/drawing/2014/main" xmlns="" id="{9A8F55FE-4114-4FBB-B6B2-568235BA688D}"/>
              </a:ext>
            </a:extLst>
          </p:cNvPr>
          <p:cNvSpPr txBox="1">
            <a:spLocks/>
          </p:cNvSpPr>
          <p:nvPr/>
        </p:nvSpPr>
        <p:spPr>
          <a:xfrm>
            <a:off x="891822" y="1497331"/>
            <a:ext cx="10408356" cy="4921956"/>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7 speakers were chosen</a:t>
            </a:r>
          </a:p>
          <a:p>
            <a:r>
              <a:rPr lang="en-IN" dirty="0"/>
              <a:t>30 sentences were chosen for utterances</a:t>
            </a:r>
          </a:p>
          <a:p>
            <a:r>
              <a:rPr lang="en-IN" dirty="0"/>
              <a:t>Around 150 words were extracted</a:t>
            </a:r>
          </a:p>
          <a:p>
            <a:r>
              <a:rPr lang="en-IN" dirty="0"/>
              <a:t>7x30=210 utterances were used to train and test</a:t>
            </a:r>
          </a:p>
          <a:p>
            <a:r>
              <a:rPr lang="en-IN" dirty="0"/>
              <a:t>Altogether 30 utterances were chosen from all the speakers for testing</a:t>
            </a:r>
          </a:p>
          <a:p>
            <a:r>
              <a:rPr lang="en-IN" dirty="0"/>
              <a:t>Rest 180 utterances were used to train the model</a:t>
            </a:r>
          </a:p>
        </p:txBody>
      </p:sp>
    </p:spTree>
    <p:extLst>
      <p:ext uri="{BB962C8B-B14F-4D97-AF65-F5344CB8AC3E}">
        <p14:creationId xmlns:p14="http://schemas.microsoft.com/office/powerpoint/2010/main" val="30942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3EDDB-9C97-4A02-BB8E-723E8BE4A3B6}"/>
              </a:ext>
            </a:extLst>
          </p:cNvPr>
          <p:cNvSpPr txBox="1">
            <a:spLocks/>
          </p:cNvSpPr>
          <p:nvPr/>
        </p:nvSpPr>
        <p:spPr>
          <a:xfrm>
            <a:off x="1524000" y="228988"/>
            <a:ext cx="9324622" cy="947385"/>
          </a:xfrm>
          <a:prstGeom prst="rect">
            <a:avLst/>
          </a:prstGeom>
        </p:spPr>
        <p:txBody>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IN" dirty="0">
                <a:latin typeface="Arial Black" panose="020B0A04020102020204" pitchFamily="34" charset="0"/>
              </a:rPr>
              <a:t>Dataset Pre-processing</a:t>
            </a:r>
          </a:p>
        </p:txBody>
      </p:sp>
      <p:sp>
        <p:nvSpPr>
          <p:cNvPr id="3" name="Subtitle 2">
            <a:extLst>
              <a:ext uri="{FF2B5EF4-FFF2-40B4-BE49-F238E27FC236}">
                <a16:creationId xmlns:a16="http://schemas.microsoft.com/office/drawing/2014/main" xmlns="" id="{9A8F55FE-4114-4FBB-B6B2-568235BA688D}"/>
              </a:ext>
            </a:extLst>
          </p:cNvPr>
          <p:cNvSpPr txBox="1">
            <a:spLocks/>
          </p:cNvSpPr>
          <p:nvPr/>
        </p:nvSpPr>
        <p:spPr>
          <a:xfrm>
            <a:off x="891822" y="1497331"/>
            <a:ext cx="10408356" cy="4921956"/>
          </a:xfrm>
          <a:prstGeom prst="rect">
            <a:avLst/>
          </a:prstGeom>
        </p:spPr>
        <p:txBody>
          <a:bodyPr>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Recorded all the utterances of the speakers using Audacity.</a:t>
            </a:r>
          </a:p>
          <a:p>
            <a:r>
              <a:rPr lang="en-IN" dirty="0"/>
              <a:t>At 16KHz sample rate</a:t>
            </a:r>
          </a:p>
          <a:p>
            <a:r>
              <a:rPr lang="en-IN" dirty="0"/>
              <a:t>In .wav format (lossless)</a:t>
            </a:r>
          </a:p>
          <a:p>
            <a:r>
              <a:rPr lang="en-IN" dirty="0"/>
              <a:t>Transcription written in Kannada in txt format</a:t>
            </a:r>
          </a:p>
          <a:p>
            <a:r>
              <a:rPr lang="en-IN" dirty="0"/>
              <a:t>Transcription file was then transliterated into ILSL format</a:t>
            </a:r>
          </a:p>
          <a:p>
            <a:r>
              <a:rPr lang="en-IN" dirty="0"/>
              <a:t>Around 150 unique words were taken from the transcription</a:t>
            </a:r>
          </a:p>
          <a:p>
            <a:r>
              <a:rPr lang="en-IN" dirty="0"/>
              <a:t>Sorted  all the words</a:t>
            </a:r>
          </a:p>
        </p:txBody>
      </p:sp>
    </p:spTree>
    <p:extLst>
      <p:ext uri="{BB962C8B-B14F-4D97-AF65-F5344CB8AC3E}">
        <p14:creationId xmlns:p14="http://schemas.microsoft.com/office/powerpoint/2010/main" val="15230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3EDDB-9C97-4A02-BB8E-723E8BE4A3B6}"/>
              </a:ext>
            </a:extLst>
          </p:cNvPr>
          <p:cNvSpPr txBox="1">
            <a:spLocks/>
          </p:cNvSpPr>
          <p:nvPr/>
        </p:nvSpPr>
        <p:spPr>
          <a:xfrm>
            <a:off x="1524000" y="228988"/>
            <a:ext cx="9324622" cy="947385"/>
          </a:xfrm>
          <a:prstGeom prst="rect">
            <a:avLst/>
          </a:prstGeom>
        </p:spPr>
        <p:txBody>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IN" dirty="0">
                <a:latin typeface="Arial Black" panose="020B0A04020102020204" pitchFamily="34" charset="0"/>
              </a:rPr>
              <a:t>Dataset Pre-processing</a:t>
            </a:r>
          </a:p>
          <a:p>
            <a:pPr algn="r"/>
            <a:r>
              <a:rPr lang="en-IN" sz="2400" dirty="0">
                <a:latin typeface="Arial Black" panose="020B0A04020102020204" pitchFamily="34" charset="0"/>
              </a:rPr>
              <a:t>…Continued</a:t>
            </a:r>
          </a:p>
        </p:txBody>
      </p:sp>
      <p:sp>
        <p:nvSpPr>
          <p:cNvPr id="3" name="Subtitle 2">
            <a:extLst>
              <a:ext uri="{FF2B5EF4-FFF2-40B4-BE49-F238E27FC236}">
                <a16:creationId xmlns:a16="http://schemas.microsoft.com/office/drawing/2014/main" xmlns="" id="{9A8F55FE-4114-4FBB-B6B2-568235BA688D}"/>
              </a:ext>
            </a:extLst>
          </p:cNvPr>
          <p:cNvSpPr txBox="1">
            <a:spLocks/>
          </p:cNvSpPr>
          <p:nvPr/>
        </p:nvSpPr>
        <p:spPr>
          <a:xfrm>
            <a:off x="891822" y="1497331"/>
            <a:ext cx="10408356" cy="1287814"/>
          </a:xfrm>
          <a:prstGeom prst="rect">
            <a:avLst/>
          </a:prstGeom>
        </p:spPr>
        <p:txBody>
          <a:bodyPr>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Each word was then </a:t>
            </a:r>
            <a:r>
              <a:rPr lang="en-IN" dirty="0" err="1"/>
              <a:t>lexiconised</a:t>
            </a:r>
            <a:r>
              <a:rPr lang="en-IN" dirty="0"/>
              <a:t> at phone and word level</a:t>
            </a:r>
          </a:p>
          <a:p>
            <a:r>
              <a:rPr lang="en-IN" dirty="0"/>
              <a:t>And then created dictionary, wordnet and bigram files </a:t>
            </a:r>
          </a:p>
        </p:txBody>
      </p:sp>
      <p:pic>
        <p:nvPicPr>
          <p:cNvPr id="5" name="Picture 4">
            <a:extLst>
              <a:ext uri="{FF2B5EF4-FFF2-40B4-BE49-F238E27FC236}">
                <a16:creationId xmlns:a16="http://schemas.microsoft.com/office/drawing/2014/main" xmlns="" id="{6DC4161D-86EF-4FFE-B5B1-8F77A437D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507" y="1946245"/>
            <a:ext cx="3028725" cy="3854741"/>
          </a:xfrm>
          <a:prstGeom prst="rect">
            <a:avLst/>
          </a:prstGeom>
        </p:spPr>
      </p:pic>
    </p:spTree>
    <p:extLst>
      <p:ext uri="{BB962C8B-B14F-4D97-AF65-F5344CB8AC3E}">
        <p14:creationId xmlns:p14="http://schemas.microsoft.com/office/powerpoint/2010/main" val="101961158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TotalTime>
  <Words>1319</Words>
  <Application>Microsoft Office PowerPoint</Application>
  <PresentationFormat>Widescreen</PresentationFormat>
  <Paragraphs>104</Paragraphs>
  <Slides>24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Britannic Bold</vt:lpstr>
      <vt:lpstr>Calibri</vt:lpstr>
      <vt:lpstr>Modern Love</vt:lpstr>
      <vt:lpstr>Roboto</vt:lpstr>
      <vt:lpstr>The Hand</vt:lpstr>
      <vt:lpstr>SketchyVTI</vt:lpstr>
      <vt:lpstr>Kannada Speech Recognition</vt:lpstr>
      <vt:lpstr>PowerPoint Presentation</vt:lpstr>
      <vt:lpstr>Problem Statement</vt:lpstr>
      <vt:lpstr>Objectives </vt:lpstr>
      <vt:lpstr>PowerPoint Presentation</vt:lpstr>
      <vt:lpstr>Flow Diagram </vt:lpstr>
      <vt:lpstr>PowerPoint Presentation</vt:lpstr>
      <vt:lpstr>PowerPoint Presentation</vt:lpstr>
      <vt:lpstr>PowerPoint Presentation</vt:lpstr>
      <vt:lpstr>HTK Functions Used</vt:lpstr>
      <vt:lpstr>master.sh HCOPY</vt:lpstr>
      <vt:lpstr>master.sh LEXICON</vt:lpstr>
      <vt:lpstr>master.sh HCOMPV</vt:lpstr>
      <vt:lpstr>master.sh HEREST</vt:lpstr>
      <vt:lpstr>PowerPoint Presentation</vt:lpstr>
      <vt:lpstr>PowerPoint Presentation</vt:lpstr>
      <vt:lpstr>master.sh ALIGN</vt:lpstr>
      <vt:lpstr>master.sh HVITE_MONO</vt:lpstr>
      <vt:lpstr>Testing</vt:lpstr>
      <vt:lpstr>Results</vt:lpstr>
      <vt:lpstr>PowerPoint Presentation</vt:lpstr>
      <vt:lpstr>Significance of the proposed Research Work</vt:lpstr>
      <vt:lpstr>Limitations of this Research Work</vt:lpstr>
      <vt:lpstr>Direction and Scope for the 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Kannada Speech Recognition</dc:title>
  <dc:creator>Darshan Konnur</dc:creator>
  <cp:lastModifiedBy>Priya</cp:lastModifiedBy>
  <cp:revision>8</cp:revision>
  <dcterms:created xsi:type="dcterms:W3CDTF">2020-06-03T08:22:20Z</dcterms:created>
  <dcterms:modified xsi:type="dcterms:W3CDTF">2020-07-28T17:18:47Z</dcterms:modified>
</cp:coreProperties>
</file>