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8" r:id="rId4"/>
    <p:sldId id="259" r:id="rId5"/>
    <p:sldId id="260" r:id="rId6"/>
    <p:sldId id="261" r:id="rId7"/>
    <p:sldId id="278" r:id="rId8"/>
    <p:sldId id="281" r:id="rId9"/>
    <p:sldId id="280" r:id="rId10"/>
    <p:sldId id="264" r:id="rId11"/>
    <p:sldId id="279" r:id="rId12"/>
    <p:sldId id="270" r:id="rId13"/>
    <p:sldId id="271" r:id="rId14"/>
    <p:sldId id="272" r:id="rId15"/>
    <p:sldId id="273" r:id="rId16"/>
    <p:sldId id="274" r:id="rId17"/>
    <p:sldId id="275" r:id="rId18"/>
    <p:sldId id="276" r:id="rId19"/>
    <p:sldId id="277" r:id="rId20"/>
    <p:sldId id="265" r:id="rId21"/>
    <p:sldId id="266" r:id="rId22"/>
    <p:sldId id="267" r:id="rId23"/>
    <p:sldId id="268"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315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099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11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6353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3930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6735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0679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4056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971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235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198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63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895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63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483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274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897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671951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5F4B-8B50-47E1-AC7A-8D2CA7C11283}"/>
              </a:ext>
            </a:extLst>
          </p:cNvPr>
          <p:cNvSpPr>
            <a:spLocks noGrp="1"/>
          </p:cNvSpPr>
          <p:nvPr>
            <p:ph type="ctrTitle"/>
          </p:nvPr>
        </p:nvSpPr>
        <p:spPr>
          <a:xfrm>
            <a:off x="1876424" y="1122363"/>
            <a:ext cx="8791575" cy="1655762"/>
          </a:xfrm>
        </p:spPr>
        <p:txBody>
          <a:bodyPr/>
          <a:lstStyle/>
          <a:p>
            <a:r>
              <a:rPr lang="en-IN" dirty="0"/>
              <a:t>Kannada Speech Recognition</a:t>
            </a:r>
          </a:p>
        </p:txBody>
      </p:sp>
      <p:sp>
        <p:nvSpPr>
          <p:cNvPr id="3" name="Subtitle 2">
            <a:extLst>
              <a:ext uri="{FF2B5EF4-FFF2-40B4-BE49-F238E27FC236}">
                <a16:creationId xmlns:a16="http://schemas.microsoft.com/office/drawing/2014/main" id="{46714D88-34E5-405D-9090-DB727A3332E9}"/>
              </a:ext>
            </a:extLst>
          </p:cNvPr>
          <p:cNvSpPr>
            <a:spLocks noGrp="1"/>
          </p:cNvSpPr>
          <p:nvPr>
            <p:ph type="subTitle" idx="1"/>
          </p:nvPr>
        </p:nvSpPr>
        <p:spPr>
          <a:xfrm>
            <a:off x="1876424" y="3602037"/>
            <a:ext cx="8791575" cy="2133599"/>
          </a:xfrm>
        </p:spPr>
        <p:txBody>
          <a:bodyPr>
            <a:normAutofit fontScale="25000" lnSpcReduction="20000"/>
          </a:bodyPr>
          <a:lstStyle/>
          <a:p>
            <a:r>
              <a:rPr lang="en-IN" sz="8000" dirty="0"/>
              <a:t>Guide: Dr Jayalakshmi D.S (Associate Professor)</a:t>
            </a:r>
          </a:p>
          <a:p>
            <a:r>
              <a:rPr lang="en-IN" sz="8000" dirty="0"/>
              <a:t>Team Members: Rishi Kumar P S</a:t>
            </a:r>
          </a:p>
          <a:p>
            <a:r>
              <a:rPr lang="en-IN" sz="8000" dirty="0"/>
              <a:t>                         Darshan R Konnur</a:t>
            </a:r>
          </a:p>
          <a:p>
            <a:r>
              <a:rPr lang="en-IN" sz="8000" dirty="0"/>
              <a:t>	            Sathvik K P</a:t>
            </a:r>
          </a:p>
          <a:p>
            <a:r>
              <a:rPr lang="en-IN" sz="8000" dirty="0"/>
              <a:t>	            Priya S</a:t>
            </a:r>
          </a:p>
          <a:p>
            <a:br>
              <a:rPr lang="en-IN" dirty="0"/>
            </a:br>
            <a:endParaRPr lang="en-IN" dirty="0"/>
          </a:p>
        </p:txBody>
      </p:sp>
    </p:spTree>
    <p:extLst>
      <p:ext uri="{BB962C8B-B14F-4D97-AF65-F5344CB8AC3E}">
        <p14:creationId xmlns:p14="http://schemas.microsoft.com/office/powerpoint/2010/main" val="59185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450D-0775-46EB-9C96-CADF1D469251}"/>
              </a:ext>
            </a:extLst>
          </p:cNvPr>
          <p:cNvSpPr>
            <a:spLocks noGrp="1"/>
          </p:cNvSpPr>
          <p:nvPr>
            <p:ph type="title"/>
          </p:nvPr>
        </p:nvSpPr>
        <p:spPr/>
        <p:txBody>
          <a:bodyPr>
            <a:normAutofit/>
          </a:bodyPr>
          <a:lstStyle/>
          <a:p>
            <a:r>
              <a:rPr lang="en-IN" dirty="0"/>
              <a:t>Flow Diagram (High Level)</a:t>
            </a:r>
          </a:p>
        </p:txBody>
      </p:sp>
      <p:pic>
        <p:nvPicPr>
          <p:cNvPr id="1026" name="Picture 2">
            <a:extLst>
              <a:ext uri="{FF2B5EF4-FFF2-40B4-BE49-F238E27FC236}">
                <a16:creationId xmlns:a16="http://schemas.microsoft.com/office/drawing/2014/main" id="{D33F01E5-D47D-4891-B6D7-D53384F8A2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7416" y="2097088"/>
            <a:ext cx="9495733" cy="4142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75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AECC-E2D2-444B-A4D5-5C441B926800}"/>
              </a:ext>
            </a:extLst>
          </p:cNvPr>
          <p:cNvSpPr>
            <a:spLocks noGrp="1"/>
          </p:cNvSpPr>
          <p:nvPr>
            <p:ph type="title"/>
          </p:nvPr>
        </p:nvSpPr>
        <p:spPr/>
        <p:txBody>
          <a:bodyPr/>
          <a:lstStyle/>
          <a:p>
            <a:r>
              <a:rPr lang="en-IN" dirty="0"/>
              <a:t>System Architecture</a:t>
            </a:r>
          </a:p>
        </p:txBody>
      </p:sp>
      <p:pic>
        <p:nvPicPr>
          <p:cNvPr id="7170" name="Picture 2">
            <a:extLst>
              <a:ext uri="{FF2B5EF4-FFF2-40B4-BE49-F238E27FC236}">
                <a16:creationId xmlns:a16="http://schemas.microsoft.com/office/drawing/2014/main" id="{5B8DE8BD-1BCA-43FE-A37A-8B26FA1B6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1571" y="1706373"/>
            <a:ext cx="9506800" cy="453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560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CDDD-A089-42A9-8C68-03A23AC723E3}"/>
              </a:ext>
            </a:extLst>
          </p:cNvPr>
          <p:cNvSpPr>
            <a:spLocks noGrp="1"/>
          </p:cNvSpPr>
          <p:nvPr>
            <p:ph type="title"/>
          </p:nvPr>
        </p:nvSpPr>
        <p:spPr/>
        <p:txBody>
          <a:bodyPr/>
          <a:lstStyle/>
          <a:p>
            <a:r>
              <a:rPr lang="en-IN" dirty="0"/>
              <a:t>Algorithmic Description : Hidden Markov Toolkit and Hidden Markov Model</a:t>
            </a:r>
          </a:p>
        </p:txBody>
      </p:sp>
      <p:pic>
        <p:nvPicPr>
          <p:cNvPr id="2050" name="Picture 2">
            <a:extLst>
              <a:ext uri="{FF2B5EF4-FFF2-40B4-BE49-F238E27FC236}">
                <a16:creationId xmlns:a16="http://schemas.microsoft.com/office/drawing/2014/main" id="{055C0F23-F99B-42C9-BB67-01BA613C80E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83645" y="2320925"/>
            <a:ext cx="2971800" cy="2581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906AFC5-2124-4A59-A318-8A0C25942A6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08519" y="2097087"/>
            <a:ext cx="4171950" cy="30289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84CA014-3C62-49B2-8A7E-E0BF3A12B0D6}"/>
              </a:ext>
            </a:extLst>
          </p:cNvPr>
          <p:cNvSpPr/>
          <p:nvPr/>
        </p:nvSpPr>
        <p:spPr>
          <a:xfrm>
            <a:off x="1445702" y="5396029"/>
            <a:ext cx="8820660" cy="461665"/>
          </a:xfrm>
          <a:prstGeom prst="rect">
            <a:avLst/>
          </a:prstGeom>
        </p:spPr>
        <p:txBody>
          <a:bodyPr wrap="square">
            <a:spAutoFit/>
          </a:bodyPr>
          <a:lstStyle/>
          <a:p>
            <a:r>
              <a:rPr lang="en-GB" sz="2400" dirty="0"/>
              <a:t>a: probability; b(o): density function with occurrence o; 1,2,3… : States</a:t>
            </a:r>
            <a:endParaRPr lang="en-IN" sz="2400" dirty="0"/>
          </a:p>
        </p:txBody>
      </p:sp>
    </p:spTree>
    <p:extLst>
      <p:ext uri="{BB962C8B-B14F-4D97-AF65-F5344CB8AC3E}">
        <p14:creationId xmlns:p14="http://schemas.microsoft.com/office/powerpoint/2010/main" val="134716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79DE-2D51-416C-80AA-4DD90D678EDF}"/>
              </a:ext>
            </a:extLst>
          </p:cNvPr>
          <p:cNvSpPr>
            <a:spLocks noGrp="1"/>
          </p:cNvSpPr>
          <p:nvPr>
            <p:ph type="title"/>
          </p:nvPr>
        </p:nvSpPr>
        <p:spPr/>
        <p:txBody>
          <a:bodyPr/>
          <a:lstStyle/>
          <a:p>
            <a:r>
              <a:rPr lang="en-IN" dirty="0"/>
              <a:t>Example</a:t>
            </a:r>
          </a:p>
        </p:txBody>
      </p:sp>
      <p:sp>
        <p:nvSpPr>
          <p:cNvPr id="6" name="Content Placeholder 5">
            <a:extLst>
              <a:ext uri="{FF2B5EF4-FFF2-40B4-BE49-F238E27FC236}">
                <a16:creationId xmlns:a16="http://schemas.microsoft.com/office/drawing/2014/main" id="{64933A15-6E21-4116-B617-0C5FB5A9E27C}"/>
              </a:ext>
            </a:extLst>
          </p:cNvPr>
          <p:cNvSpPr>
            <a:spLocks noGrp="1"/>
          </p:cNvSpPr>
          <p:nvPr>
            <p:ph sz="half" idx="1"/>
          </p:nvPr>
        </p:nvSpPr>
        <p:spPr/>
        <p:txBody>
          <a:bodyPr>
            <a:normAutofit/>
          </a:bodyPr>
          <a:lstStyle/>
          <a:p>
            <a:pPr marL="0" indent="0">
              <a:buNone/>
            </a:pPr>
            <a:r>
              <a:rPr lang="en-GB" dirty="0"/>
              <a:t>Consider 3 words ‘one', 'two’ and ‘three.’</a:t>
            </a:r>
          </a:p>
          <a:p>
            <a:pPr marL="0" indent="0">
              <a:buNone/>
            </a:pPr>
            <a:r>
              <a:rPr lang="en-GB" dirty="0"/>
              <a:t>3 instances of all 3 above words are chosen to generate a model for each.</a:t>
            </a:r>
          </a:p>
          <a:p>
            <a:pPr marL="0" indent="0">
              <a:buNone/>
            </a:pPr>
            <a:r>
              <a:rPr lang="en-GB" dirty="0"/>
              <a:t>Unknown word is then predicted using conditional probability. </a:t>
            </a:r>
          </a:p>
        </p:txBody>
      </p:sp>
      <p:pic>
        <p:nvPicPr>
          <p:cNvPr id="3074" name="Picture 2">
            <a:extLst>
              <a:ext uri="{FF2B5EF4-FFF2-40B4-BE49-F238E27FC236}">
                <a16:creationId xmlns:a16="http://schemas.microsoft.com/office/drawing/2014/main" id="{3C3B37CC-F1FD-485D-B47F-74922FC0001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8497" y="956345"/>
            <a:ext cx="4519826" cy="528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15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686E-4DDD-46F6-B77F-AFAFF8B92A02}"/>
              </a:ext>
            </a:extLst>
          </p:cNvPr>
          <p:cNvSpPr>
            <a:spLocks noGrp="1"/>
          </p:cNvSpPr>
          <p:nvPr>
            <p:ph type="title"/>
          </p:nvPr>
        </p:nvSpPr>
        <p:spPr/>
        <p:txBody>
          <a:bodyPr>
            <a:normAutofit/>
          </a:bodyPr>
          <a:lstStyle/>
          <a:p>
            <a:r>
              <a:rPr lang="en-GB" dirty="0"/>
              <a:t>Reasons for choice of architecture</a:t>
            </a:r>
            <a:endParaRPr lang="en-IN" dirty="0"/>
          </a:p>
        </p:txBody>
      </p:sp>
      <p:sp>
        <p:nvSpPr>
          <p:cNvPr id="6" name="Content Placeholder 5">
            <a:extLst>
              <a:ext uri="{FF2B5EF4-FFF2-40B4-BE49-F238E27FC236}">
                <a16:creationId xmlns:a16="http://schemas.microsoft.com/office/drawing/2014/main" id="{DE2BF331-D3DE-424A-9B10-133BFBDF2397}"/>
              </a:ext>
            </a:extLst>
          </p:cNvPr>
          <p:cNvSpPr>
            <a:spLocks noGrp="1"/>
          </p:cNvSpPr>
          <p:nvPr>
            <p:ph idx="1"/>
          </p:nvPr>
        </p:nvSpPr>
        <p:spPr/>
        <p:txBody>
          <a:bodyPr/>
          <a:lstStyle/>
          <a:p>
            <a:pPr fontAlgn="base"/>
            <a:r>
              <a:rPr lang="en-GB" dirty="0"/>
              <a:t>Hidden Markov Models yield the best results for speech recognition</a:t>
            </a:r>
          </a:p>
          <a:p>
            <a:pPr fontAlgn="base"/>
            <a:r>
              <a:rPr lang="en-GB" dirty="0"/>
              <a:t>Hidden Markov Toolkit (HTK) provides many useful sophisticated libraries and tools for speech processing, recognition and for generating HMMs</a:t>
            </a:r>
          </a:p>
          <a:p>
            <a:pPr fontAlgn="base"/>
            <a:r>
              <a:rPr lang="en-GB" dirty="0"/>
              <a:t>HTK has inbuilt libraries which makes it easy for analysis and for obtaining results, making the testing process easy.</a:t>
            </a:r>
          </a:p>
          <a:p>
            <a:pPr marL="0" indent="0">
              <a:buNone/>
            </a:pPr>
            <a:endParaRPr lang="en-IN" dirty="0"/>
          </a:p>
        </p:txBody>
      </p:sp>
    </p:spTree>
    <p:extLst>
      <p:ext uri="{BB962C8B-B14F-4D97-AF65-F5344CB8AC3E}">
        <p14:creationId xmlns:p14="http://schemas.microsoft.com/office/powerpoint/2010/main" val="73594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F1AF-B31E-4B36-8F64-9ADD11A0FEF8}"/>
              </a:ext>
            </a:extLst>
          </p:cNvPr>
          <p:cNvSpPr>
            <a:spLocks noGrp="1"/>
          </p:cNvSpPr>
          <p:nvPr>
            <p:ph type="title"/>
          </p:nvPr>
        </p:nvSpPr>
        <p:spPr/>
        <p:txBody>
          <a:bodyPr/>
          <a:lstStyle/>
          <a:p>
            <a:r>
              <a:rPr lang="en-IN" dirty="0"/>
              <a:t>Implementation Details</a:t>
            </a:r>
          </a:p>
        </p:txBody>
      </p:sp>
      <p:sp>
        <p:nvSpPr>
          <p:cNvPr id="4" name="Content Placeholder 3">
            <a:extLst>
              <a:ext uri="{FF2B5EF4-FFF2-40B4-BE49-F238E27FC236}">
                <a16:creationId xmlns:a16="http://schemas.microsoft.com/office/drawing/2014/main" id="{296EC4E7-AD5C-47E3-B468-18EE4206A85E}"/>
              </a:ext>
            </a:extLst>
          </p:cNvPr>
          <p:cNvSpPr>
            <a:spLocks noGrp="1"/>
          </p:cNvSpPr>
          <p:nvPr>
            <p:ph sz="half" idx="1"/>
          </p:nvPr>
        </p:nvSpPr>
        <p:spPr/>
        <p:txBody>
          <a:bodyPr/>
          <a:lstStyle/>
          <a:p>
            <a:r>
              <a:rPr lang="en-GB" dirty="0"/>
              <a:t>Implemented on Ubuntu OS</a:t>
            </a:r>
          </a:p>
          <a:p>
            <a:r>
              <a:rPr lang="en-GB" dirty="0"/>
              <a:t>Pre - requisites: CShell, Python</a:t>
            </a:r>
          </a:p>
          <a:p>
            <a:pPr marL="0" indent="0">
              <a:buNone/>
            </a:pPr>
            <a:br>
              <a:rPr lang="en-GB" dirty="0"/>
            </a:br>
            <a:endParaRPr lang="en-IN" dirty="0"/>
          </a:p>
        </p:txBody>
      </p:sp>
      <p:pic>
        <p:nvPicPr>
          <p:cNvPr id="4098" name="Picture 2">
            <a:extLst>
              <a:ext uri="{FF2B5EF4-FFF2-40B4-BE49-F238E27FC236}">
                <a16:creationId xmlns:a16="http://schemas.microsoft.com/office/drawing/2014/main" id="{2C71163E-9BE5-4E7A-9206-D1C1F85C541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4412" y="1042208"/>
            <a:ext cx="5086525" cy="519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864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589E-363D-47AE-85F8-16017E5DCF20}"/>
              </a:ext>
            </a:extLst>
          </p:cNvPr>
          <p:cNvSpPr>
            <a:spLocks noGrp="1"/>
          </p:cNvSpPr>
          <p:nvPr>
            <p:ph type="title"/>
          </p:nvPr>
        </p:nvSpPr>
        <p:spPr/>
        <p:txBody>
          <a:bodyPr/>
          <a:lstStyle/>
          <a:p>
            <a:r>
              <a:rPr lang="en-IN" dirty="0"/>
              <a:t>Testing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55FF809-F0DA-49A6-9762-4F6F3674F049}"/>
                  </a:ext>
                </a:extLst>
              </p:cNvPr>
              <p:cNvSpPr>
                <a:spLocks noGrp="1"/>
              </p:cNvSpPr>
              <p:nvPr>
                <p:ph idx="1"/>
              </p:nvPr>
            </p:nvSpPr>
            <p:spPr/>
            <p:txBody>
              <a:bodyPr>
                <a:normAutofit fontScale="92500" lnSpcReduction="10000"/>
              </a:bodyPr>
              <a:lstStyle/>
              <a:p>
                <a:r>
                  <a:rPr lang="en-GB" dirty="0"/>
                  <a:t>The data is split into training data and test data.</a:t>
                </a:r>
              </a:p>
              <a:p>
                <a:r>
                  <a:rPr lang="en-GB" dirty="0"/>
                  <a:t>Data, lexicon and transcriptions, HTK libraries and scripts are placed in project directory.</a:t>
                </a:r>
              </a:p>
              <a:p>
                <a:r>
                  <a:rPr lang="en-GB" dirty="0"/>
                  <a:t>Modules are run.</a:t>
                </a:r>
              </a:p>
              <a:p>
                <a:r>
                  <a:rPr lang="en-GB" dirty="0"/>
                  <a:t>Results obtained. Metric used is Word Error Rate.</a:t>
                </a:r>
              </a:p>
              <a:p>
                <a:pPr marL="0" indent="0">
                  <a:buNone/>
                </a:pPr>
                <a:r>
                  <a:rPr lang="en-US" dirty="0"/>
                  <a:t>				</a:t>
                </a:r>
                <a14:m>
                  <m:oMath xmlns:m="http://schemas.openxmlformats.org/officeDocument/2006/math">
                    <m:r>
                      <a:rPr lang="en-US" i="1">
                        <a:latin typeface="Cambria Math" panose="02040503050406030204" pitchFamily="18" charset="0"/>
                      </a:rPr>
                      <m:t>𝑊𝐸𝑅</m:t>
                    </m:r>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num>
                      <m:den>
                        <m:r>
                          <a:rPr lang="en-US" i="1">
                            <a:latin typeface="Cambria Math" panose="02040503050406030204" pitchFamily="18" charset="0"/>
                          </a:rPr>
                          <m:t>𝑁</m:t>
                        </m:r>
                      </m:den>
                    </m:f>
                  </m:oMath>
                </a14:m>
                <a:r>
                  <a:rPr lang="en-IN" dirty="0"/>
                  <a:t> </a:t>
                </a:r>
                <a:br>
                  <a:rPr lang="en-GB" dirty="0"/>
                </a:br>
                <a:endParaRPr lang="en-IN" dirty="0"/>
              </a:p>
            </p:txBody>
          </p:sp>
        </mc:Choice>
        <mc:Fallback xmlns="">
          <p:sp>
            <p:nvSpPr>
              <p:cNvPr id="5" name="Content Placeholder 4">
                <a:extLst>
                  <a:ext uri="{FF2B5EF4-FFF2-40B4-BE49-F238E27FC236}">
                    <a16:creationId xmlns:a16="http://schemas.microsoft.com/office/drawing/2014/main" id="{555FF809-F0DA-49A6-9762-4F6F3674F049}"/>
                  </a:ext>
                </a:extLst>
              </p:cNvPr>
              <p:cNvSpPr>
                <a:spLocks noGrp="1" noRot="1" noChangeAspect="1" noMove="1" noResize="1" noEditPoints="1" noAdjustHandles="1" noChangeArrowheads="1" noChangeShapeType="1" noTextEdit="1"/>
              </p:cNvSpPr>
              <p:nvPr>
                <p:ph idx="1"/>
              </p:nvPr>
            </p:nvSpPr>
            <p:spPr>
              <a:blipFill>
                <a:blip r:embed="rId2"/>
                <a:stretch>
                  <a:fillRect l="-1046" t="-2754"/>
                </a:stretch>
              </a:blipFill>
            </p:spPr>
            <p:txBody>
              <a:bodyPr/>
              <a:lstStyle/>
              <a:p>
                <a:r>
                  <a:rPr lang="en-IN">
                    <a:noFill/>
                  </a:rPr>
                  <a:t> </a:t>
                </a:r>
              </a:p>
            </p:txBody>
          </p:sp>
        </mc:Fallback>
      </mc:AlternateContent>
    </p:spTree>
    <p:extLst>
      <p:ext uri="{BB962C8B-B14F-4D97-AF65-F5344CB8AC3E}">
        <p14:creationId xmlns:p14="http://schemas.microsoft.com/office/powerpoint/2010/main" val="253323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0F60-F082-4899-BCC0-35DDA6B5D896}"/>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1C26CBEC-9737-41C2-AED2-EDF71AC14C38}"/>
              </a:ext>
            </a:extLst>
          </p:cNvPr>
          <p:cNvSpPr>
            <a:spLocks noGrp="1"/>
          </p:cNvSpPr>
          <p:nvPr>
            <p:ph idx="1"/>
          </p:nvPr>
        </p:nvSpPr>
        <p:spPr/>
        <p:txBody>
          <a:bodyPr/>
          <a:lstStyle/>
          <a:p>
            <a:r>
              <a:rPr lang="en-GB" dirty="0"/>
              <a:t>SENT: %Correct=50.00 [H=14, S=14, N=28]</a:t>
            </a:r>
          </a:p>
          <a:p>
            <a:r>
              <a:rPr lang="en-GB" dirty="0"/>
              <a:t>WORD: %Corr=83.64, Acc=72.73 [H=138, D=3, S=24, I=18, N=165]</a:t>
            </a:r>
          </a:p>
          <a:p>
            <a:r>
              <a:rPr lang="en-GB" dirty="0"/>
              <a:t>H: Correctly predicted instances, N: Total number of instances</a:t>
            </a:r>
          </a:p>
          <a:p>
            <a:r>
              <a:rPr lang="en-GB" dirty="0"/>
              <a:t>D: Deletion Errors, S: Substitution Errors, I: Insertion Errors</a:t>
            </a:r>
          </a:p>
        </p:txBody>
      </p:sp>
    </p:spTree>
    <p:extLst>
      <p:ext uri="{BB962C8B-B14F-4D97-AF65-F5344CB8AC3E}">
        <p14:creationId xmlns:p14="http://schemas.microsoft.com/office/powerpoint/2010/main" val="2521694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C1F6-FDBA-46F8-AC0C-0A6B69976F5F}"/>
              </a:ext>
            </a:extLst>
          </p:cNvPr>
          <p:cNvSpPr>
            <a:spLocks noGrp="1"/>
          </p:cNvSpPr>
          <p:nvPr>
            <p:ph type="title"/>
          </p:nvPr>
        </p:nvSpPr>
        <p:spPr/>
        <p:txBody>
          <a:bodyPr>
            <a:normAutofit/>
          </a:bodyPr>
          <a:lstStyle/>
          <a:p>
            <a:r>
              <a:rPr lang="en-IN" dirty="0"/>
              <a:t>Results Snapshots: Overall Execution</a:t>
            </a:r>
          </a:p>
        </p:txBody>
      </p:sp>
      <p:sp>
        <p:nvSpPr>
          <p:cNvPr id="3" name="Content Placeholder 2">
            <a:extLst>
              <a:ext uri="{FF2B5EF4-FFF2-40B4-BE49-F238E27FC236}">
                <a16:creationId xmlns:a16="http://schemas.microsoft.com/office/drawing/2014/main" id="{425E5605-6B7D-41B5-8C89-DD994BB3EBBC}"/>
              </a:ext>
            </a:extLst>
          </p:cNvPr>
          <p:cNvSpPr>
            <a:spLocks noGrp="1"/>
          </p:cNvSpPr>
          <p:nvPr>
            <p:ph sz="half" idx="1"/>
          </p:nvPr>
        </p:nvSpPr>
        <p:spPr>
          <a:xfrm>
            <a:off x="1141413" y="1729367"/>
            <a:ext cx="9621665" cy="4377817"/>
          </a:xfrm>
        </p:spPr>
        <p:txBody>
          <a:bodyPr/>
          <a:lstStyle/>
          <a:p>
            <a:pPr marL="0" indent="0">
              <a:buNone/>
            </a:pPr>
            <a:r>
              <a:rPr lang="en-GB" dirty="0"/>
              <a:t>Master script is provided name of modules as arguments.</a:t>
            </a:r>
          </a:p>
          <a:p>
            <a:pPr marL="0" indent="0">
              <a:buNone/>
            </a:pPr>
            <a:br>
              <a:rPr lang="en-GB" dirty="0"/>
            </a:br>
            <a:endParaRPr lang="en-IN" dirty="0"/>
          </a:p>
        </p:txBody>
      </p:sp>
      <p:pic>
        <p:nvPicPr>
          <p:cNvPr id="5124" name="Picture 4">
            <a:extLst>
              <a:ext uri="{FF2B5EF4-FFF2-40B4-BE49-F238E27FC236}">
                <a16:creationId xmlns:a16="http://schemas.microsoft.com/office/drawing/2014/main" id="{52D2CF30-A8E9-41B8-900A-0127268B434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89743" y="2242664"/>
            <a:ext cx="10526449" cy="331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38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C396-D318-4F16-A0F9-A079F6411822}"/>
              </a:ext>
            </a:extLst>
          </p:cNvPr>
          <p:cNvSpPr>
            <a:spLocks noGrp="1"/>
          </p:cNvSpPr>
          <p:nvPr>
            <p:ph type="title"/>
          </p:nvPr>
        </p:nvSpPr>
        <p:spPr/>
        <p:txBody>
          <a:bodyPr>
            <a:normAutofit/>
          </a:bodyPr>
          <a:lstStyle/>
          <a:p>
            <a:r>
              <a:rPr lang="en-IN" dirty="0"/>
              <a:t>Testing for an audio file</a:t>
            </a:r>
          </a:p>
        </p:txBody>
      </p:sp>
      <p:sp>
        <p:nvSpPr>
          <p:cNvPr id="6" name="Content Placeholder 5">
            <a:extLst>
              <a:ext uri="{FF2B5EF4-FFF2-40B4-BE49-F238E27FC236}">
                <a16:creationId xmlns:a16="http://schemas.microsoft.com/office/drawing/2014/main" id="{D5544F21-4E74-4D83-9382-E9484BD1210C}"/>
              </a:ext>
            </a:extLst>
          </p:cNvPr>
          <p:cNvSpPr>
            <a:spLocks noGrp="1"/>
          </p:cNvSpPr>
          <p:nvPr>
            <p:ph sz="half" idx="1"/>
          </p:nvPr>
        </p:nvSpPr>
        <p:spPr>
          <a:xfrm>
            <a:off x="906012" y="2030136"/>
            <a:ext cx="10377182" cy="3761064"/>
          </a:xfrm>
        </p:spPr>
        <p:txBody>
          <a:bodyPr/>
          <a:lstStyle/>
          <a:p>
            <a:pPr marL="0" indent="0">
              <a:buNone/>
            </a:pPr>
            <a:r>
              <a:rPr lang="en-GB" dirty="0"/>
              <a:t>An audio file was provided and it’s transcriptions with accuracy are printed on screen.</a:t>
            </a:r>
            <a:endParaRPr lang="en-IN" dirty="0"/>
          </a:p>
        </p:txBody>
      </p:sp>
      <p:pic>
        <p:nvPicPr>
          <p:cNvPr id="8196" name="Picture 4">
            <a:extLst>
              <a:ext uri="{FF2B5EF4-FFF2-40B4-BE49-F238E27FC236}">
                <a16:creationId xmlns:a16="http://schemas.microsoft.com/office/drawing/2014/main" id="{140252D8-3C4A-433C-8918-41CCCCCE4A7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935504" y="2639053"/>
            <a:ext cx="8320991" cy="3600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93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8987-56B1-4DDB-A607-FA29D6131D43}"/>
              </a:ext>
            </a:extLst>
          </p:cNvPr>
          <p:cNvSpPr>
            <a:spLocks noGrp="1"/>
          </p:cNvSpPr>
          <p:nvPr>
            <p:ph type="title"/>
          </p:nvPr>
        </p:nvSpPr>
        <p:spPr/>
        <p:txBody>
          <a:bodyPr/>
          <a:lstStyle/>
          <a:p>
            <a:r>
              <a:rPr lang="en-IN" dirty="0"/>
              <a:t>Agenda</a:t>
            </a:r>
          </a:p>
        </p:txBody>
      </p:sp>
      <p:sp>
        <p:nvSpPr>
          <p:cNvPr id="4" name="Content Placeholder 3">
            <a:extLst>
              <a:ext uri="{FF2B5EF4-FFF2-40B4-BE49-F238E27FC236}">
                <a16:creationId xmlns:a16="http://schemas.microsoft.com/office/drawing/2014/main" id="{B983565A-897C-45BD-A5F2-5E6798F9E391}"/>
              </a:ext>
            </a:extLst>
          </p:cNvPr>
          <p:cNvSpPr>
            <a:spLocks noGrp="1"/>
          </p:cNvSpPr>
          <p:nvPr>
            <p:ph sz="half" idx="1"/>
          </p:nvPr>
        </p:nvSpPr>
        <p:spPr/>
        <p:txBody>
          <a:bodyPr>
            <a:normAutofit fontScale="85000" lnSpcReduction="20000"/>
          </a:bodyPr>
          <a:lstStyle/>
          <a:p>
            <a:r>
              <a:rPr lang="en-GB" dirty="0"/>
              <a:t>Introduction</a:t>
            </a:r>
          </a:p>
          <a:p>
            <a:r>
              <a:rPr lang="en-GB" dirty="0"/>
              <a:t>Problem Definition</a:t>
            </a:r>
          </a:p>
          <a:p>
            <a:r>
              <a:rPr lang="en-GB" dirty="0"/>
              <a:t>Literature Survey</a:t>
            </a:r>
          </a:p>
          <a:p>
            <a:r>
              <a:rPr lang="en-GB" dirty="0"/>
              <a:t>Current Methodology</a:t>
            </a:r>
          </a:p>
          <a:p>
            <a:r>
              <a:rPr lang="en-GB" dirty="0"/>
              <a:t>Proposed Methodology</a:t>
            </a:r>
          </a:p>
          <a:p>
            <a:r>
              <a:rPr lang="en-IN" dirty="0"/>
              <a:t>System Requirements</a:t>
            </a:r>
          </a:p>
          <a:p>
            <a:r>
              <a:rPr lang="en-IN" dirty="0"/>
              <a:t>Design</a:t>
            </a:r>
            <a:endParaRPr lang="en-GB" dirty="0"/>
          </a:p>
          <a:p>
            <a:r>
              <a:rPr lang="en-GB" dirty="0"/>
              <a:t>System Architecture</a:t>
            </a:r>
          </a:p>
        </p:txBody>
      </p:sp>
      <p:sp>
        <p:nvSpPr>
          <p:cNvPr id="5" name="Content Placeholder 4">
            <a:extLst>
              <a:ext uri="{FF2B5EF4-FFF2-40B4-BE49-F238E27FC236}">
                <a16:creationId xmlns:a16="http://schemas.microsoft.com/office/drawing/2014/main" id="{4E0145A0-E14D-4BB5-B2B1-4EE180B079B1}"/>
              </a:ext>
            </a:extLst>
          </p:cNvPr>
          <p:cNvSpPr>
            <a:spLocks noGrp="1"/>
          </p:cNvSpPr>
          <p:nvPr>
            <p:ph sz="half" idx="2"/>
          </p:nvPr>
        </p:nvSpPr>
        <p:spPr/>
        <p:txBody>
          <a:bodyPr>
            <a:normAutofit fontScale="85000" lnSpcReduction="20000"/>
          </a:bodyPr>
          <a:lstStyle/>
          <a:p>
            <a:r>
              <a:rPr lang="en-GB" dirty="0"/>
              <a:t>Algorithm</a:t>
            </a:r>
          </a:p>
          <a:p>
            <a:r>
              <a:rPr lang="en-GB" dirty="0"/>
              <a:t>Choice of Architecture</a:t>
            </a:r>
          </a:p>
          <a:p>
            <a:r>
              <a:rPr lang="en-GB" dirty="0"/>
              <a:t>Implementation Details</a:t>
            </a:r>
          </a:p>
          <a:p>
            <a:r>
              <a:rPr lang="en-GB" dirty="0"/>
              <a:t>Testing </a:t>
            </a:r>
          </a:p>
          <a:p>
            <a:r>
              <a:rPr lang="en-GB" dirty="0"/>
              <a:t>Results</a:t>
            </a:r>
          </a:p>
          <a:p>
            <a:r>
              <a:rPr lang="en-GB" dirty="0"/>
              <a:t>Significance of the Proposed Work</a:t>
            </a:r>
          </a:p>
          <a:p>
            <a:r>
              <a:rPr lang="en-GB" dirty="0"/>
              <a:t>Conclusion and Scope</a:t>
            </a:r>
          </a:p>
          <a:p>
            <a:r>
              <a:rPr lang="en-GB" dirty="0"/>
              <a:t>References</a:t>
            </a:r>
          </a:p>
        </p:txBody>
      </p:sp>
    </p:spTree>
    <p:extLst>
      <p:ext uri="{BB962C8B-B14F-4D97-AF65-F5344CB8AC3E}">
        <p14:creationId xmlns:p14="http://schemas.microsoft.com/office/powerpoint/2010/main" val="426166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4D6C-2BDA-445B-B9BB-1B48A2B96283}"/>
              </a:ext>
            </a:extLst>
          </p:cNvPr>
          <p:cNvSpPr>
            <a:spLocks noGrp="1"/>
          </p:cNvSpPr>
          <p:nvPr>
            <p:ph type="title"/>
          </p:nvPr>
        </p:nvSpPr>
        <p:spPr/>
        <p:txBody>
          <a:bodyPr/>
          <a:lstStyle/>
          <a:p>
            <a:r>
              <a:rPr lang="en-GB" dirty="0"/>
              <a:t>Significance of the Proposed Research Work</a:t>
            </a:r>
            <a:endParaRPr lang="en-IN" dirty="0"/>
          </a:p>
        </p:txBody>
      </p:sp>
      <p:sp>
        <p:nvSpPr>
          <p:cNvPr id="3" name="Content Placeholder 2">
            <a:extLst>
              <a:ext uri="{FF2B5EF4-FFF2-40B4-BE49-F238E27FC236}">
                <a16:creationId xmlns:a16="http://schemas.microsoft.com/office/drawing/2014/main" id="{5724389C-E7E8-4F1B-B1BF-59486C21226D}"/>
              </a:ext>
            </a:extLst>
          </p:cNvPr>
          <p:cNvSpPr>
            <a:spLocks noGrp="1"/>
          </p:cNvSpPr>
          <p:nvPr>
            <p:ph idx="1"/>
          </p:nvPr>
        </p:nvSpPr>
        <p:spPr/>
        <p:txBody>
          <a:bodyPr>
            <a:normAutofit/>
          </a:bodyPr>
          <a:lstStyle/>
          <a:p>
            <a:r>
              <a:rPr lang="en-GB" dirty="0"/>
              <a:t>Speech recognition is still a domain which is yet to be completely explored.</a:t>
            </a:r>
          </a:p>
          <a:p>
            <a:r>
              <a:rPr lang="en-GB" dirty="0"/>
              <a:t>Kannada is one of hundreds of languages which does not have easily available ASR systems. The System developed by us has helped us with knowledge on how to build a better system and the steps in order to achieve it.</a:t>
            </a:r>
          </a:p>
          <a:p>
            <a:r>
              <a:rPr lang="en-GB" dirty="0"/>
              <a:t>We also have the results which are satisfactory and can be of great help to other researchers trying to achieve the same purpose.</a:t>
            </a:r>
          </a:p>
        </p:txBody>
      </p:sp>
    </p:spTree>
    <p:extLst>
      <p:ext uri="{BB962C8B-B14F-4D97-AF65-F5344CB8AC3E}">
        <p14:creationId xmlns:p14="http://schemas.microsoft.com/office/powerpoint/2010/main" val="2574865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98BB-A850-4E0B-9731-C8C13F74FB75}"/>
              </a:ext>
            </a:extLst>
          </p:cNvPr>
          <p:cNvSpPr>
            <a:spLocks noGrp="1"/>
          </p:cNvSpPr>
          <p:nvPr>
            <p:ph type="title"/>
          </p:nvPr>
        </p:nvSpPr>
        <p:spPr/>
        <p:txBody>
          <a:bodyPr>
            <a:normAutofit/>
          </a:bodyPr>
          <a:lstStyle/>
          <a:p>
            <a:r>
              <a:rPr lang="en-GB" dirty="0"/>
              <a:t>Conclusion and Scope for Future Work</a:t>
            </a:r>
            <a:endParaRPr lang="en-IN" dirty="0"/>
          </a:p>
        </p:txBody>
      </p:sp>
      <p:sp>
        <p:nvSpPr>
          <p:cNvPr id="3" name="Content Placeholder 2">
            <a:extLst>
              <a:ext uri="{FF2B5EF4-FFF2-40B4-BE49-F238E27FC236}">
                <a16:creationId xmlns:a16="http://schemas.microsoft.com/office/drawing/2014/main" id="{71577757-AF02-4000-9584-7CB3A08241A7}"/>
              </a:ext>
            </a:extLst>
          </p:cNvPr>
          <p:cNvSpPr>
            <a:spLocks noGrp="1"/>
          </p:cNvSpPr>
          <p:nvPr>
            <p:ph idx="1"/>
          </p:nvPr>
        </p:nvSpPr>
        <p:spPr/>
        <p:txBody>
          <a:bodyPr>
            <a:normAutofit fontScale="92500"/>
          </a:bodyPr>
          <a:lstStyle/>
          <a:p>
            <a:r>
              <a:rPr lang="en-GB" dirty="0"/>
              <a:t>Proper pre-processing of data must be taken care of. This involves transliteration into ILSL format. A proper way to convert data into this format without errors has to be proposed.</a:t>
            </a:r>
          </a:p>
          <a:p>
            <a:r>
              <a:rPr lang="en-GB" dirty="0"/>
              <a:t>Phone level decomposition is also a huge task and more efficient ways to achieve this must be developed.</a:t>
            </a:r>
          </a:p>
          <a:p>
            <a:r>
              <a:rPr lang="en-GB" dirty="0"/>
              <a:t>ASR systems can be extended to other real time applications such as video software to provide real time transcriptions. The same can be applied for audio players. The integration of ASR Systems into real time applications must be developed.</a:t>
            </a:r>
          </a:p>
        </p:txBody>
      </p:sp>
    </p:spTree>
    <p:extLst>
      <p:ext uri="{BB962C8B-B14F-4D97-AF65-F5344CB8AC3E}">
        <p14:creationId xmlns:p14="http://schemas.microsoft.com/office/powerpoint/2010/main" val="3004245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26F5-6031-4713-AFAE-64698F3598F3}"/>
              </a:ext>
            </a:extLst>
          </p:cNvPr>
          <p:cNvSpPr>
            <a:spLocks noGrp="1"/>
          </p:cNvSpPr>
          <p:nvPr>
            <p:ph type="title"/>
          </p:nvPr>
        </p:nvSpPr>
        <p:spPr/>
        <p:txBody>
          <a:bodyPr>
            <a:normAutofit/>
          </a:bodyPr>
          <a:lstStyle/>
          <a:p>
            <a:r>
              <a:rPr lang="en-IN" dirty="0"/>
              <a:t>References</a:t>
            </a:r>
          </a:p>
        </p:txBody>
      </p:sp>
      <p:sp>
        <p:nvSpPr>
          <p:cNvPr id="3" name="Content Placeholder 2">
            <a:extLst>
              <a:ext uri="{FF2B5EF4-FFF2-40B4-BE49-F238E27FC236}">
                <a16:creationId xmlns:a16="http://schemas.microsoft.com/office/drawing/2014/main" id="{BC384E9B-8738-480F-BEF7-051996CDA915}"/>
              </a:ext>
            </a:extLst>
          </p:cNvPr>
          <p:cNvSpPr>
            <a:spLocks noGrp="1"/>
          </p:cNvSpPr>
          <p:nvPr>
            <p:ph idx="1"/>
          </p:nvPr>
        </p:nvSpPr>
        <p:spPr/>
        <p:txBody>
          <a:bodyPr>
            <a:noAutofit/>
          </a:bodyPr>
          <a:lstStyle/>
          <a:p>
            <a:pPr marL="342900" lvl="0" indent="-342900">
              <a:buFont typeface="+mj-lt"/>
              <a:buAutoNum type="arabicPeriod"/>
            </a:pPr>
            <a:r>
              <a:rPr lang="en-US" sz="1400" dirty="0"/>
              <a:t>Terhiija, Viyazonuo, Priyankoo Sarmah, and Samudra Vijaya. "Development of Speech Corpus and Automatic Speech Recognition of Angami." 22nd Oriental-COCOSDA, Cebu, Philippines (2019).</a:t>
            </a:r>
            <a:endParaRPr lang="en-IN" sz="1400" dirty="0"/>
          </a:p>
          <a:p>
            <a:pPr marL="342900" lvl="0" indent="-342900">
              <a:buFont typeface="+mj-lt"/>
              <a:buAutoNum type="arabicPeriod"/>
            </a:pPr>
            <a:r>
              <a:rPr lang="en-US" sz="1400" dirty="0"/>
              <a:t>Deka, Barsha, Priyankoo Sarmah, and Samudra Vijaya. "Assamese Database and Speech Recognition."</a:t>
            </a:r>
            <a:endParaRPr lang="en-IN" sz="1400" dirty="0"/>
          </a:p>
          <a:p>
            <a:pPr marL="342900" lvl="0" indent="-342900">
              <a:buFont typeface="+mj-lt"/>
              <a:buAutoNum type="arabicPeriod"/>
            </a:pPr>
            <a:r>
              <a:rPr lang="en-US" sz="1400" dirty="0"/>
              <a:t>Patel, Chirag, and Sunil Kopparapu. "Reusing automatic speech recognition platform for resource deficient languages." In 2014 8th International Conference on Signal Processing and Communication Systems (ICSPCS), pp. 1-5. IEEE, 2014.</a:t>
            </a:r>
            <a:endParaRPr lang="en-IN" sz="1400" dirty="0"/>
          </a:p>
          <a:p>
            <a:pPr marL="342900" lvl="0" indent="-342900">
              <a:buFont typeface="+mj-lt"/>
              <a:buAutoNum type="arabicPeriod"/>
            </a:pPr>
            <a:r>
              <a:rPr lang="en-US" sz="1400" dirty="0"/>
              <a:t>Nasib, Abdullah Umar, Humayun Kabir, Ruhan Ahmed, and Jia Uddin. "A real time speech to text conversion technique for bengali language." In 2018 International Conference on Computer, Communication, Chemical, Material and Electronic Engineering (IC4ME2), pp. 1-4. IEEE, 2018.</a:t>
            </a:r>
            <a:endParaRPr lang="en-IN" sz="1400" dirty="0"/>
          </a:p>
          <a:p>
            <a:pPr marL="342900" lvl="0" indent="-342900">
              <a:buFont typeface="+mj-lt"/>
              <a:buAutoNum type="arabicPeriod"/>
            </a:pPr>
            <a:r>
              <a:rPr lang="en-US" sz="1400" dirty="0"/>
              <a:t>Mittal, Puneet, and Navdeep Singh. "Development and analysis of Punjabi ASR system for mobile phones under different acoustic models." International Journal of Speech Technology 22, no. 1 (2019): 219-230.</a:t>
            </a:r>
            <a:endParaRPr lang="en-IN" sz="1400" dirty="0"/>
          </a:p>
        </p:txBody>
      </p:sp>
    </p:spTree>
    <p:extLst>
      <p:ext uri="{BB962C8B-B14F-4D97-AF65-F5344CB8AC3E}">
        <p14:creationId xmlns:p14="http://schemas.microsoft.com/office/powerpoint/2010/main" val="1043995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039D3-68C3-4400-8E53-9600855C6AA0}"/>
              </a:ext>
            </a:extLst>
          </p:cNvPr>
          <p:cNvSpPr>
            <a:spLocks noGrp="1"/>
          </p:cNvSpPr>
          <p:nvPr>
            <p:ph idx="1"/>
          </p:nvPr>
        </p:nvSpPr>
        <p:spPr>
          <a:xfrm>
            <a:off x="1143000" y="1132514"/>
            <a:ext cx="9905999" cy="4462943"/>
          </a:xfrm>
        </p:spPr>
        <p:txBody>
          <a:bodyPr>
            <a:noAutofit/>
          </a:bodyPr>
          <a:lstStyle/>
          <a:p>
            <a:pPr marL="457200" lvl="0" indent="-457200">
              <a:buFont typeface="+mj-lt"/>
              <a:buAutoNum type="arabicPeriod" startAt="6"/>
            </a:pPr>
            <a:r>
              <a:rPr lang="en-US" sz="1400" dirty="0"/>
              <a:t>Kumar, Yogesh, and Navdeep Singh. "A Comprehensive View of Automatic Speech Recognition System-A Systematic Literature Review." In 2019 International Conference on Automation, Computational and Technology Management (ICACTM), pp. 168-173. IEEE, 2019.</a:t>
            </a:r>
            <a:endParaRPr lang="en-IN" sz="1400" dirty="0"/>
          </a:p>
          <a:p>
            <a:pPr marL="457200" lvl="0" indent="-457200">
              <a:buFont typeface="+mj-lt"/>
              <a:buAutoNum type="arabicPeriod" startAt="6"/>
            </a:pPr>
            <a:r>
              <a:rPr lang="en-US" sz="1400" dirty="0"/>
              <a:t>Hemakumar, G., and P. Punitha. "Large Vocabulary Speech Recognition: Speaker Dependent and Speaker Independent." In </a:t>
            </a:r>
            <a:r>
              <a:rPr lang="en-US" sz="1400" i="1" dirty="0"/>
              <a:t>Information Systems Design and Intelligent Applications</a:t>
            </a:r>
            <a:r>
              <a:rPr lang="en-US" sz="1400" dirty="0"/>
              <a:t>, pp. 73-80. Springer, New Delhi, 2015.</a:t>
            </a:r>
            <a:endParaRPr lang="en-IN" sz="1400" dirty="0"/>
          </a:p>
          <a:p>
            <a:pPr marL="457200" lvl="0" indent="-457200">
              <a:buFont typeface="+mj-lt"/>
              <a:buAutoNum type="arabicPeriod" startAt="6"/>
            </a:pPr>
            <a:r>
              <a:rPr lang="en-US" sz="1400" dirty="0"/>
              <a:t>Kumar, Rohit, S. Kishore, Anumanchipalli Gopalakrishna, Rahul Chitturi, Sachin Joshi, Satinder Singh, and R. Sitaram. "Development of Indian language speech databases for large vocabulary speech recognition systems." In Proceedings of SPECOM. 2005.</a:t>
            </a:r>
            <a:endParaRPr lang="en-IN" sz="1400" dirty="0"/>
          </a:p>
          <a:p>
            <a:pPr marL="457200" lvl="0" indent="-457200">
              <a:buFont typeface="+mj-lt"/>
              <a:buAutoNum type="arabicPeriod" startAt="6"/>
            </a:pPr>
            <a:r>
              <a:rPr lang="en-US" sz="1400" dirty="0"/>
              <a:t>Kannadaguli, Prashanth, and Ananthakrishna Thalengala. "Phoneme modeling for speech recognition in Kannada using Hidden Markov Model." In 2015 IEEE International Conference on Signal Processing, Informatics, Communication and Energy Systems (SPICES), pp. 1-5. IEEE, 2015.</a:t>
            </a:r>
            <a:endParaRPr lang="en-IN" sz="1400" dirty="0"/>
          </a:p>
          <a:p>
            <a:pPr marL="457200" lvl="0" indent="-457200">
              <a:buFont typeface="+mj-lt"/>
              <a:buAutoNum type="arabicPeriod" startAt="6"/>
            </a:pPr>
            <a:r>
              <a:rPr lang="en-US" sz="1400" dirty="0"/>
              <a:t>Unnibhavi, Anand H., and D. S. Jangamshetti. "Development of Kannada Speech Corpus for Continuous Speech Recognition." International Journal of Computer Applications 975: 8887.</a:t>
            </a:r>
            <a:endParaRPr lang="en-IN" sz="1400" dirty="0"/>
          </a:p>
          <a:p>
            <a:pPr marL="457200" lvl="0" indent="-457200">
              <a:buFont typeface="+mj-lt"/>
              <a:buAutoNum type="arabicPeriod" startAt="6"/>
            </a:pPr>
            <a:r>
              <a:rPr lang="en-US" sz="1400" dirty="0"/>
              <a:t>Sneha, V., G. Hardhika, K. Jeeva Priya, and Deepa Gupta. "Isolated Kannada speech recognition using HTK—A detailed approach." In Progress in Advanced Computing and Intelligent Engineering, pp. 185-194. Springer, Singapore, 2018.</a:t>
            </a:r>
          </a:p>
        </p:txBody>
      </p:sp>
    </p:spTree>
    <p:extLst>
      <p:ext uri="{BB962C8B-B14F-4D97-AF65-F5344CB8AC3E}">
        <p14:creationId xmlns:p14="http://schemas.microsoft.com/office/powerpoint/2010/main" val="2397838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665F8-D6D3-4E15-BAC4-D610173E8797}"/>
              </a:ext>
            </a:extLst>
          </p:cNvPr>
          <p:cNvSpPr>
            <a:spLocks noGrp="1"/>
          </p:cNvSpPr>
          <p:nvPr>
            <p:ph idx="1"/>
          </p:nvPr>
        </p:nvSpPr>
        <p:spPr>
          <a:xfrm>
            <a:off x="1032356" y="1174459"/>
            <a:ext cx="9905999" cy="4295163"/>
          </a:xfrm>
        </p:spPr>
        <p:txBody>
          <a:bodyPr>
            <a:normAutofit/>
          </a:bodyPr>
          <a:lstStyle/>
          <a:p>
            <a:pPr marL="457200" lvl="0" indent="-457200">
              <a:buFont typeface="+mj-lt"/>
              <a:buAutoNum type="arabicPeriod" startAt="12"/>
            </a:pPr>
            <a:r>
              <a:rPr lang="en-US" sz="1400" dirty="0"/>
              <a:t>Sharma, Roshan S., Sri Harsha Paladugu, K. Jeeva Priya, and Deepa Gupta. "Speech Recognition in Kannada using HTK and Julius: A Comparative Study." In 2019 International Conference on Communication and Signal Processing (ICCSP), pp. 0068-0072. IEEE, 2019.</a:t>
            </a:r>
            <a:endParaRPr lang="en-IN" sz="1400" dirty="0"/>
          </a:p>
          <a:p>
            <a:pPr marL="457200" lvl="0" indent="-457200">
              <a:buFont typeface="+mj-lt"/>
              <a:buAutoNum type="arabicPeriod" startAt="12"/>
            </a:pPr>
            <a:r>
              <a:rPr lang="en-US" sz="1400" dirty="0"/>
              <a:t>Sahana, T., Naga Srilasya, K. Jeeva Priya, Deepa Gupta, and S. Vinay. "Comparison of different Acoustic Models for Kannada language using Kaldi Toolkit." In 2018 International Conference on Advances in Computing, Communications and Informatics (ICACCI), pp. 2415-2420. IEEE, 2018.</a:t>
            </a:r>
            <a:endParaRPr lang="en-IN" sz="1400" dirty="0"/>
          </a:p>
          <a:p>
            <a:pPr marL="457200" lvl="0" indent="-457200">
              <a:buFont typeface="+mj-lt"/>
              <a:buAutoNum type="arabicPeriod" startAt="12"/>
            </a:pPr>
            <a:r>
              <a:rPr lang="en-US" sz="1400" dirty="0"/>
              <a:t>Ananthakrishna, T., M. Maithri, and Kumara </a:t>
            </a:r>
            <a:r>
              <a:rPr lang="en-IN" sz="1400" dirty="0"/>
              <a:t>Shama</a:t>
            </a:r>
            <a:r>
              <a:rPr lang="en-US" sz="1400" dirty="0"/>
              <a:t>. "Kannada word recognition system using HTK." In 2015 annual IEEE India conference (INDICON), pp. 1-5. IEEE, 2015.</a:t>
            </a:r>
            <a:endParaRPr lang="en-IN" sz="1400" dirty="0"/>
          </a:p>
        </p:txBody>
      </p:sp>
    </p:spTree>
    <p:extLst>
      <p:ext uri="{BB962C8B-B14F-4D97-AF65-F5344CB8AC3E}">
        <p14:creationId xmlns:p14="http://schemas.microsoft.com/office/powerpoint/2010/main" val="147156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36FBE7-B7DF-47C1-A93B-96BE96795AA3}"/>
              </a:ext>
            </a:extLst>
          </p:cNvPr>
          <p:cNvSpPr>
            <a:spLocks noGrp="1"/>
          </p:cNvSpPr>
          <p:nvPr>
            <p:ph type="title"/>
          </p:nvPr>
        </p:nvSpPr>
        <p:spPr/>
        <p:txBody>
          <a:bodyPr/>
          <a:lstStyle/>
          <a:p>
            <a:r>
              <a:rPr lang="en-IN" dirty="0"/>
              <a:t>Introduction</a:t>
            </a:r>
          </a:p>
        </p:txBody>
      </p:sp>
      <p:sp>
        <p:nvSpPr>
          <p:cNvPr id="6" name="Content Placeholder 5">
            <a:extLst>
              <a:ext uri="{FF2B5EF4-FFF2-40B4-BE49-F238E27FC236}">
                <a16:creationId xmlns:a16="http://schemas.microsoft.com/office/drawing/2014/main" id="{5D31F7F3-57A4-4A87-BA40-91297A1F2111}"/>
              </a:ext>
            </a:extLst>
          </p:cNvPr>
          <p:cNvSpPr>
            <a:spLocks noGrp="1"/>
          </p:cNvSpPr>
          <p:nvPr>
            <p:ph idx="1"/>
          </p:nvPr>
        </p:nvSpPr>
        <p:spPr/>
        <p:txBody>
          <a:bodyPr/>
          <a:lstStyle/>
          <a:p>
            <a:pPr fontAlgn="base"/>
            <a:r>
              <a:rPr lang="en-GB" dirty="0"/>
              <a:t>Speech Recognition is the ability of a machine or program to identify words or phrases in spoken language and convert them to a machine readable format.</a:t>
            </a:r>
          </a:p>
          <a:p>
            <a:pPr fontAlgn="base"/>
            <a:r>
              <a:rPr lang="en-GB" dirty="0"/>
              <a:t>Developing a speech recognition system in Kannada is necessary as this can be of great use in providing subtitles to educational videos, historical videos, news, reports, speeches, debates etc.,</a:t>
            </a:r>
          </a:p>
          <a:p>
            <a:endParaRPr lang="en-IN" dirty="0"/>
          </a:p>
        </p:txBody>
      </p:sp>
    </p:spTree>
    <p:extLst>
      <p:ext uri="{BB962C8B-B14F-4D97-AF65-F5344CB8AC3E}">
        <p14:creationId xmlns:p14="http://schemas.microsoft.com/office/powerpoint/2010/main" val="70842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FB67-7FEB-4B92-B886-ADD84E1A8C6E}"/>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BBFE766B-91C4-4B44-BAB1-90E08599EC05}"/>
              </a:ext>
            </a:extLst>
          </p:cNvPr>
          <p:cNvSpPr>
            <a:spLocks noGrp="1"/>
          </p:cNvSpPr>
          <p:nvPr>
            <p:ph idx="1"/>
          </p:nvPr>
        </p:nvSpPr>
        <p:spPr/>
        <p:txBody>
          <a:bodyPr>
            <a:normAutofit/>
          </a:bodyPr>
          <a:lstStyle/>
          <a:p>
            <a:r>
              <a:rPr lang="en-GB" dirty="0"/>
              <a:t>The absence of a free program or a system which effectively provides transcripts to a video or audio file in Kannada Language is a major issue. </a:t>
            </a:r>
          </a:p>
          <a:p>
            <a:r>
              <a:rPr lang="en-GB" dirty="0"/>
              <a:t>If such transcripts have to be provided, then a human has to manually provide them. This is very labour intensive job and majorly ineffective.</a:t>
            </a:r>
            <a:r>
              <a:rPr lang="en-GB" b="1" dirty="0"/>
              <a:t> </a:t>
            </a:r>
            <a:endParaRPr lang="en-GB" dirty="0"/>
          </a:p>
          <a:p>
            <a:r>
              <a:rPr lang="en-GB" dirty="0"/>
              <a:t>Hence the lack and availability in the development of an effective speech recognition system is Kannada is the concerned problem.</a:t>
            </a:r>
          </a:p>
        </p:txBody>
      </p:sp>
    </p:spTree>
    <p:extLst>
      <p:ext uri="{BB962C8B-B14F-4D97-AF65-F5344CB8AC3E}">
        <p14:creationId xmlns:p14="http://schemas.microsoft.com/office/powerpoint/2010/main" val="120089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58F0-2912-423B-8DED-BF473DCC9C2C}"/>
              </a:ext>
            </a:extLst>
          </p:cNvPr>
          <p:cNvSpPr>
            <a:spLocks noGrp="1"/>
          </p:cNvSpPr>
          <p:nvPr>
            <p:ph type="title"/>
          </p:nvPr>
        </p:nvSpPr>
        <p:spPr/>
        <p:txBody>
          <a:bodyPr>
            <a:normAutofit/>
          </a:bodyPr>
          <a:lstStyle/>
          <a:p>
            <a:r>
              <a:rPr lang="en-IN" dirty="0"/>
              <a:t>Literature survey</a:t>
            </a:r>
          </a:p>
        </p:txBody>
      </p:sp>
      <p:sp>
        <p:nvSpPr>
          <p:cNvPr id="3" name="Content Placeholder 2">
            <a:extLst>
              <a:ext uri="{FF2B5EF4-FFF2-40B4-BE49-F238E27FC236}">
                <a16:creationId xmlns:a16="http://schemas.microsoft.com/office/drawing/2014/main" id="{80BEEA1B-8172-4EDA-8F8E-3C598C707C86}"/>
              </a:ext>
            </a:extLst>
          </p:cNvPr>
          <p:cNvSpPr>
            <a:spLocks noGrp="1"/>
          </p:cNvSpPr>
          <p:nvPr>
            <p:ph idx="1"/>
          </p:nvPr>
        </p:nvSpPr>
        <p:spPr/>
        <p:txBody>
          <a:bodyPr/>
          <a:lstStyle/>
          <a:p>
            <a:pPr fontAlgn="base"/>
            <a:r>
              <a:rPr lang="en-GB" dirty="0"/>
              <a:t>A few open source tools such as CMU Sphinx, HTK, Julius and Kaldi have been in vogue for the past few years and significant work has been accomplished using the open source tools. ASR had its inception in 1970.</a:t>
            </a:r>
          </a:p>
          <a:p>
            <a:pPr fontAlgn="base"/>
            <a:r>
              <a:rPr lang="en-GB" dirty="0"/>
              <a:t>In recent times, tremendous growth in ASR has been observed globally, in many different languages like English, Mexican, Italian, Serbian, Arabic etc.,</a:t>
            </a:r>
          </a:p>
          <a:p>
            <a:pPr fontAlgn="base"/>
            <a:r>
              <a:rPr lang="en-GB" dirty="0"/>
              <a:t>Google has been a pioneer in developing ASR systems and has developed for many languages all across the globe.</a:t>
            </a:r>
          </a:p>
        </p:txBody>
      </p:sp>
    </p:spTree>
    <p:extLst>
      <p:ext uri="{BB962C8B-B14F-4D97-AF65-F5344CB8AC3E}">
        <p14:creationId xmlns:p14="http://schemas.microsoft.com/office/powerpoint/2010/main" val="230527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F83D-C731-4AFB-80F5-0EA9CA5C4758}"/>
              </a:ext>
            </a:extLst>
          </p:cNvPr>
          <p:cNvSpPr>
            <a:spLocks noGrp="1"/>
          </p:cNvSpPr>
          <p:nvPr>
            <p:ph type="title"/>
          </p:nvPr>
        </p:nvSpPr>
        <p:spPr/>
        <p:txBody>
          <a:bodyPr>
            <a:normAutofit/>
          </a:bodyPr>
          <a:lstStyle/>
          <a:p>
            <a:r>
              <a:rPr lang="en-IN" dirty="0"/>
              <a:t>Current Methodology</a:t>
            </a:r>
          </a:p>
        </p:txBody>
      </p:sp>
      <p:sp>
        <p:nvSpPr>
          <p:cNvPr id="3" name="Content Placeholder 2">
            <a:extLst>
              <a:ext uri="{FF2B5EF4-FFF2-40B4-BE49-F238E27FC236}">
                <a16:creationId xmlns:a16="http://schemas.microsoft.com/office/drawing/2014/main" id="{349FA5AC-4543-4E90-B896-2C2D0970A618}"/>
              </a:ext>
            </a:extLst>
          </p:cNvPr>
          <p:cNvSpPr>
            <a:spLocks noGrp="1"/>
          </p:cNvSpPr>
          <p:nvPr>
            <p:ph idx="1"/>
          </p:nvPr>
        </p:nvSpPr>
        <p:spPr/>
        <p:txBody>
          <a:bodyPr/>
          <a:lstStyle/>
          <a:p>
            <a:pPr fontAlgn="base"/>
            <a:r>
              <a:rPr lang="en-IN" dirty="0"/>
              <a:t>So far, in developing Kannada ASR systems various techniques such as CMU Sphinx, Mel Frequency Cepstral Co-efficients (MFCC), Hidden, Gaussian Markov Models (GMM), HMM-GMM hybrid, Baum-Welch algorithm, Bayesian Models have been used.</a:t>
            </a:r>
          </a:p>
          <a:p>
            <a:pPr fontAlgn="base"/>
            <a:r>
              <a:rPr lang="en-IN" dirty="0"/>
              <a:t>Since the results and accuracy using the above methods were not great, we are using HTK toolkit in our project.</a:t>
            </a:r>
          </a:p>
        </p:txBody>
      </p:sp>
    </p:spTree>
    <p:extLst>
      <p:ext uri="{BB962C8B-B14F-4D97-AF65-F5344CB8AC3E}">
        <p14:creationId xmlns:p14="http://schemas.microsoft.com/office/powerpoint/2010/main" val="404325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7C17-BC5D-48DE-B5B2-5CC257FA18B2}"/>
              </a:ext>
            </a:extLst>
          </p:cNvPr>
          <p:cNvSpPr>
            <a:spLocks noGrp="1"/>
          </p:cNvSpPr>
          <p:nvPr>
            <p:ph type="title"/>
          </p:nvPr>
        </p:nvSpPr>
        <p:spPr/>
        <p:txBody>
          <a:bodyPr/>
          <a:lstStyle/>
          <a:p>
            <a:r>
              <a:rPr lang="en-IN" dirty="0"/>
              <a:t>Proposed Methodology</a:t>
            </a:r>
          </a:p>
        </p:txBody>
      </p:sp>
      <p:pic>
        <p:nvPicPr>
          <p:cNvPr id="6146" name="Picture 2">
            <a:extLst>
              <a:ext uri="{FF2B5EF4-FFF2-40B4-BE49-F238E27FC236}">
                <a16:creationId xmlns:a16="http://schemas.microsoft.com/office/drawing/2014/main" id="{5D6FA882-AD00-40C1-9AC1-F5FA69D9F5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5127" y="1622235"/>
            <a:ext cx="9575017" cy="454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19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ECB7-8156-45C2-ACEC-88DFB8BCC79C}"/>
              </a:ext>
            </a:extLst>
          </p:cNvPr>
          <p:cNvSpPr>
            <a:spLocks noGrp="1"/>
          </p:cNvSpPr>
          <p:nvPr>
            <p:ph type="title"/>
          </p:nvPr>
        </p:nvSpPr>
        <p:spPr/>
        <p:txBody>
          <a:bodyPr/>
          <a:lstStyle/>
          <a:p>
            <a:r>
              <a:rPr lang="en-IN" dirty="0"/>
              <a:t>Stages</a:t>
            </a:r>
          </a:p>
        </p:txBody>
      </p:sp>
      <p:sp>
        <p:nvSpPr>
          <p:cNvPr id="3" name="Content Placeholder 2">
            <a:extLst>
              <a:ext uri="{FF2B5EF4-FFF2-40B4-BE49-F238E27FC236}">
                <a16:creationId xmlns:a16="http://schemas.microsoft.com/office/drawing/2014/main" id="{B43B8E12-B11C-49C9-9DCB-DA505B66CF8D}"/>
              </a:ext>
            </a:extLst>
          </p:cNvPr>
          <p:cNvSpPr>
            <a:spLocks noGrp="1"/>
          </p:cNvSpPr>
          <p:nvPr>
            <p:ph idx="1"/>
          </p:nvPr>
        </p:nvSpPr>
        <p:spPr/>
        <p:txBody>
          <a:bodyPr/>
          <a:lstStyle/>
          <a:p>
            <a:pPr fontAlgn="base"/>
            <a:r>
              <a:rPr lang="en-GB" dirty="0"/>
              <a:t>Dataset Preparation</a:t>
            </a:r>
          </a:p>
          <a:p>
            <a:pPr fontAlgn="base"/>
            <a:r>
              <a:rPr lang="en-GB" dirty="0"/>
              <a:t>Data Pre-processing</a:t>
            </a:r>
          </a:p>
          <a:p>
            <a:pPr fontAlgn="base"/>
            <a:r>
              <a:rPr lang="en-GB" dirty="0"/>
              <a:t>Feature extraction</a:t>
            </a:r>
          </a:p>
          <a:p>
            <a:pPr fontAlgn="base"/>
            <a:r>
              <a:rPr lang="en-GB" dirty="0"/>
              <a:t>Training the model</a:t>
            </a:r>
          </a:p>
          <a:p>
            <a:pPr fontAlgn="base"/>
            <a:r>
              <a:rPr lang="en-GB" dirty="0"/>
              <a:t>Testing</a:t>
            </a:r>
          </a:p>
        </p:txBody>
      </p:sp>
    </p:spTree>
    <p:extLst>
      <p:ext uri="{BB962C8B-B14F-4D97-AF65-F5344CB8AC3E}">
        <p14:creationId xmlns:p14="http://schemas.microsoft.com/office/powerpoint/2010/main" val="390109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31C2-EA0A-4CB7-B97A-94AF18483B15}"/>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573EFCE5-A63D-4772-BD85-7BC6880A387F}"/>
              </a:ext>
            </a:extLst>
          </p:cNvPr>
          <p:cNvSpPr>
            <a:spLocks noGrp="1"/>
          </p:cNvSpPr>
          <p:nvPr>
            <p:ph idx="1"/>
          </p:nvPr>
        </p:nvSpPr>
        <p:spPr/>
        <p:txBody>
          <a:bodyPr>
            <a:normAutofit lnSpcReduction="10000"/>
          </a:bodyPr>
          <a:lstStyle/>
          <a:p>
            <a:pPr fontAlgn="base"/>
            <a:r>
              <a:rPr lang="en-IN" dirty="0"/>
              <a:t>Hardware Requirements:</a:t>
            </a:r>
          </a:p>
          <a:p>
            <a:pPr lvl="1" fontAlgn="base"/>
            <a:r>
              <a:rPr lang="en-IN" dirty="0"/>
              <a:t>Good mic for recording</a:t>
            </a:r>
          </a:p>
          <a:p>
            <a:pPr lvl="1" fontAlgn="base"/>
            <a:r>
              <a:rPr lang="en-IN" dirty="0"/>
              <a:t>2 GB RAM (Minimal)</a:t>
            </a:r>
          </a:p>
          <a:p>
            <a:pPr lvl="1" fontAlgn="base"/>
            <a:r>
              <a:rPr lang="en-IN" dirty="0"/>
              <a:t>Disk space of 512 MB - 1GB</a:t>
            </a:r>
          </a:p>
          <a:p>
            <a:pPr fontAlgn="base"/>
            <a:r>
              <a:rPr lang="en-IN" dirty="0"/>
              <a:t>Software Requirements:</a:t>
            </a:r>
          </a:p>
          <a:p>
            <a:pPr lvl="1" fontAlgn="base"/>
            <a:r>
              <a:rPr lang="en-IN" dirty="0"/>
              <a:t>Operating System: Linux Ubuntu/Windows XP/7/8/10</a:t>
            </a:r>
          </a:p>
          <a:p>
            <a:pPr lvl="1" fontAlgn="base"/>
            <a:r>
              <a:rPr lang="en-IN" dirty="0"/>
              <a:t>HTK toolkit</a:t>
            </a:r>
          </a:p>
          <a:p>
            <a:pPr lvl="1" fontAlgn="base"/>
            <a:r>
              <a:rPr lang="en-IN" dirty="0"/>
              <a:t>A Kannada word processor</a:t>
            </a:r>
          </a:p>
          <a:p>
            <a:pPr marL="0" indent="0">
              <a:buNone/>
            </a:pPr>
            <a:endParaRPr lang="en-IN" dirty="0"/>
          </a:p>
        </p:txBody>
      </p:sp>
    </p:spTree>
    <p:extLst>
      <p:ext uri="{BB962C8B-B14F-4D97-AF65-F5344CB8AC3E}">
        <p14:creationId xmlns:p14="http://schemas.microsoft.com/office/powerpoint/2010/main" val="395261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94</TotalTime>
  <Words>1502</Words>
  <Application>Microsoft Office PowerPoint</Application>
  <PresentationFormat>Widescreen</PresentationFormat>
  <Paragraphs>109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Cambria Math</vt:lpstr>
      <vt:lpstr>Tw Cen MT</vt:lpstr>
      <vt:lpstr>Circuit</vt:lpstr>
      <vt:lpstr>Kannada Speech Recognition</vt:lpstr>
      <vt:lpstr>Agenda</vt:lpstr>
      <vt:lpstr>Introduction</vt:lpstr>
      <vt:lpstr>Problem Definition</vt:lpstr>
      <vt:lpstr>Literature survey</vt:lpstr>
      <vt:lpstr>Current Methodology</vt:lpstr>
      <vt:lpstr>Proposed Methodology</vt:lpstr>
      <vt:lpstr>Stages</vt:lpstr>
      <vt:lpstr>System Requirements</vt:lpstr>
      <vt:lpstr>Flow Diagram (High Level)</vt:lpstr>
      <vt:lpstr>System Architecture</vt:lpstr>
      <vt:lpstr>Algorithmic Description : Hidden Markov Toolkit and Hidden Markov Model</vt:lpstr>
      <vt:lpstr>Example</vt:lpstr>
      <vt:lpstr>Reasons for choice of architecture</vt:lpstr>
      <vt:lpstr>Implementation Details</vt:lpstr>
      <vt:lpstr>Testing</vt:lpstr>
      <vt:lpstr>Results</vt:lpstr>
      <vt:lpstr>Results Snapshots: Overall Execution</vt:lpstr>
      <vt:lpstr>Testing for an audio file</vt:lpstr>
      <vt:lpstr>Significance of the Proposed Research Work</vt:lpstr>
      <vt:lpstr>Conclusion and Scope for Future Work</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Kannada Speech Recognition</dc:title>
  <dc:creator>Rishi Kumar P S</dc:creator>
  <cp:lastModifiedBy>Rishi Kumar P S</cp:lastModifiedBy>
  <cp:revision>11</cp:revision>
  <dcterms:created xsi:type="dcterms:W3CDTF">2020-07-29T17:12:53Z</dcterms:created>
  <dcterms:modified xsi:type="dcterms:W3CDTF">2020-07-29T18:48:56Z</dcterms:modified>
</cp:coreProperties>
</file>