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Roboto"/>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82ab8d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82ab8d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5c17401b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5c17401b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5c17401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5c17401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82ab8d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82ab8d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59aa9d0f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59aa9d0f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5d92d794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5d92d794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9aa9d0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59aa9d0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5aeaf90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5aeaf90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5aeaf90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5aeaf90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5aeaf90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5aeaf90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5aeaf90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5aeaf90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57019e4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57019e4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9aa9d0f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9aa9d0f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9aa9d0f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9aa9d0f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9e8f958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9e8f958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59aa9d0f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59aa9d0f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59aa9d0f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59aa9d0f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1b669592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1b669592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5d92d794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5d92d794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682ab8d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682ab8d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9aa9d0f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59aa9d0f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59aa9d0f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59aa9d0f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5c17401b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5c17401b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1b6695920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1b6695920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1b6695920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1b6695920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d92d79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5d92d794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5d92d794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5d92d794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5d92d7941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5d92d7941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5d92d7941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5d92d7941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5d92d7941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5d92d7941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5d92d794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5d92d794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5d92d7941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5d92d7941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5d92d7941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5d92d7941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682ab8c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682ab8c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5d92d7941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5d92d7941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59aa9d0f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59aa9d0f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682ab8d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682ab8d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5c17401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5c17401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682ab8d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682ab8d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9aa9d0f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9aa9d0f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investopedia.com/terms/i/insurance.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4250"/>
            <a:ext cx="6532800" cy="1542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sz="3000"/>
          </a:p>
          <a:p>
            <a:pPr indent="0" lvl="0" marL="0" rtl="0" algn="l">
              <a:spcBef>
                <a:spcPts val="0"/>
              </a:spcBef>
              <a:spcAft>
                <a:spcPts val="0"/>
              </a:spcAft>
              <a:buClr>
                <a:schemeClr val="dk2"/>
              </a:buClr>
              <a:buSzPts val="1100"/>
              <a:buFont typeface="Arial"/>
              <a:buNone/>
            </a:pPr>
            <a:r>
              <a:rPr lang="en" sz="3500">
                <a:solidFill>
                  <a:schemeClr val="dk2"/>
                </a:solidFill>
              </a:rPr>
              <a:t>Policy Administration System</a:t>
            </a:r>
            <a:endParaRPr sz="3500">
              <a:solidFill>
                <a:schemeClr val="dk2"/>
              </a:solidFill>
            </a:endParaRPr>
          </a:p>
          <a:p>
            <a:pPr indent="0" lvl="0" marL="0" rtl="0" algn="l">
              <a:lnSpc>
                <a:spcPct val="115000"/>
              </a:lnSpc>
              <a:spcBef>
                <a:spcPts val="0"/>
              </a:spcBef>
              <a:spcAft>
                <a:spcPts val="0"/>
              </a:spcAft>
              <a:buClr>
                <a:schemeClr val="dk2"/>
              </a:buClr>
              <a:buSzPts val="1100"/>
              <a:buFont typeface="Arial"/>
              <a:buNone/>
            </a:pPr>
            <a:br>
              <a:rPr lang="en" sz="2200">
                <a:latin typeface="Arial"/>
                <a:ea typeface="Arial"/>
                <a:cs typeface="Arial"/>
                <a:sym typeface="Arial"/>
              </a:rPr>
            </a:br>
            <a:r>
              <a:rPr lang="en" sz="2200">
                <a:latin typeface="Arial"/>
                <a:ea typeface="Arial"/>
                <a:cs typeface="Arial"/>
                <a:sym typeface="Arial"/>
              </a:rPr>
              <a:t>FSE – Business Aligned Project</a:t>
            </a:r>
            <a:r>
              <a:rPr b="0" lang="en" sz="2200">
                <a:latin typeface="Arial"/>
                <a:ea typeface="Arial"/>
                <a:cs typeface="Arial"/>
                <a:sym typeface="Arial"/>
              </a:rPr>
              <a:t> </a:t>
            </a:r>
            <a:endParaRPr b="0" sz="22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lang="en" sz="2200">
                <a:latin typeface="Arial"/>
                <a:ea typeface="Arial"/>
                <a:cs typeface="Arial"/>
                <a:sym typeface="Arial"/>
              </a:rPr>
              <a:t>Case Study</a:t>
            </a:r>
            <a:endParaRPr sz="22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3500"/>
          </a:p>
        </p:txBody>
      </p:sp>
      <p:sp>
        <p:nvSpPr>
          <p:cNvPr id="73" name="Google Shape;73;p13"/>
          <p:cNvSpPr txBox="1"/>
          <p:nvPr>
            <p:ph type="ctrTitle"/>
          </p:nvPr>
        </p:nvSpPr>
        <p:spPr>
          <a:xfrm>
            <a:off x="2371725" y="3363325"/>
            <a:ext cx="5339100" cy="5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74" name="Google Shape;74;p13"/>
          <p:cNvSpPr txBox="1"/>
          <p:nvPr/>
        </p:nvSpPr>
        <p:spPr>
          <a:xfrm rot="-5400000">
            <a:off x="-59475" y="578700"/>
            <a:ext cx="114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Roboto"/>
                <a:ea typeface="Roboto"/>
                <a:cs typeface="Roboto"/>
                <a:sym typeface="Roboto"/>
              </a:rPr>
              <a:t>POD 1</a:t>
            </a:r>
            <a:endParaRPr b="1" sz="2400">
              <a:solidFill>
                <a:schemeClr val="dk2"/>
              </a:solidFill>
              <a:latin typeface="Roboto"/>
              <a:ea typeface="Roboto"/>
              <a:cs typeface="Roboto"/>
              <a:sym typeface="Roboto"/>
            </a:endParaRPr>
          </a:p>
        </p:txBody>
      </p:sp>
      <p:sp>
        <p:nvSpPr>
          <p:cNvPr id="75" name="Google Shape;75;p13"/>
          <p:cNvSpPr txBox="1"/>
          <p:nvPr/>
        </p:nvSpPr>
        <p:spPr>
          <a:xfrm>
            <a:off x="2410275" y="3737350"/>
            <a:ext cx="660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Roboto"/>
                <a:ea typeface="Roboto"/>
                <a:cs typeface="Roboto"/>
                <a:sym typeface="Roboto"/>
              </a:rPr>
              <a:t>Trainer : Shrivalli</a:t>
            </a:r>
            <a:endParaRPr b="1" sz="1900">
              <a:solidFill>
                <a:schemeClr val="lt1"/>
              </a:solidFill>
              <a:latin typeface="Roboto"/>
              <a:ea typeface="Roboto"/>
              <a:cs typeface="Roboto"/>
              <a:sym typeface="Roboto"/>
            </a:endParaRPr>
          </a:p>
          <a:p>
            <a:pPr indent="0" lvl="0" marL="0" rtl="0" algn="l">
              <a:spcBef>
                <a:spcPts val="0"/>
              </a:spcBef>
              <a:spcAft>
                <a:spcPts val="0"/>
              </a:spcAft>
              <a:buNone/>
            </a:pPr>
            <a:r>
              <a:rPr b="1" lang="en" sz="1900">
                <a:solidFill>
                  <a:schemeClr val="lt1"/>
                </a:solidFill>
                <a:latin typeface="Roboto"/>
                <a:ea typeface="Roboto"/>
                <a:cs typeface="Roboto"/>
                <a:sym typeface="Roboto"/>
              </a:rPr>
              <a:t>Mentor : Ashok</a:t>
            </a:r>
            <a:endParaRPr b="1" sz="1900">
              <a:solidFill>
                <a:schemeClr val="lt1"/>
              </a:solidFill>
              <a:latin typeface="Roboto"/>
              <a:ea typeface="Roboto"/>
              <a:cs typeface="Roboto"/>
              <a:sym typeface="Roboto"/>
            </a:endParaRPr>
          </a:p>
        </p:txBody>
      </p:sp>
      <p:pic>
        <p:nvPicPr>
          <p:cNvPr descr="Download Cognizant Logo in SVG Vector or PNG File Format - Logo.wine" id="76" name="Google Shape;76;p13"/>
          <p:cNvPicPr preferRelativeResize="0"/>
          <p:nvPr/>
        </p:nvPicPr>
        <p:blipFill>
          <a:blip r:embed="rId3">
            <a:alphaModFix/>
          </a:blip>
          <a:stretch>
            <a:fillRect/>
          </a:stretch>
        </p:blipFill>
        <p:spPr>
          <a:xfrm>
            <a:off x="1977350" y="-189975"/>
            <a:ext cx="3861525" cy="2504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60849" y="3755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500">
                <a:solidFill>
                  <a:schemeClr val="accent5"/>
                </a:solidFill>
              </a:rPr>
              <a:t>Architecture</a:t>
            </a:r>
            <a:endParaRPr sz="2400"/>
          </a:p>
        </p:txBody>
      </p:sp>
      <p:pic>
        <p:nvPicPr>
          <p:cNvPr id="133" name="Google Shape;133;p22"/>
          <p:cNvPicPr preferRelativeResize="0"/>
          <p:nvPr/>
        </p:nvPicPr>
        <p:blipFill>
          <a:blip r:embed="rId3">
            <a:alphaModFix/>
          </a:blip>
          <a:stretch>
            <a:fillRect/>
          </a:stretch>
        </p:blipFill>
        <p:spPr>
          <a:xfrm>
            <a:off x="916901" y="972951"/>
            <a:ext cx="7310198" cy="40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91699" y="3909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500">
                <a:solidFill>
                  <a:schemeClr val="accent5"/>
                </a:solidFill>
              </a:rPr>
              <a:t>Use Case Diagram</a:t>
            </a:r>
            <a:endParaRPr sz="2400"/>
          </a:p>
        </p:txBody>
      </p:sp>
      <p:pic>
        <p:nvPicPr>
          <p:cNvPr id="139" name="Google Shape;139;p23"/>
          <p:cNvPicPr preferRelativeResize="0"/>
          <p:nvPr/>
        </p:nvPicPr>
        <p:blipFill rotWithShape="1">
          <a:blip r:embed="rId3">
            <a:alphaModFix/>
          </a:blip>
          <a:srcRect b="5703" l="4451" r="5797" t="4907"/>
          <a:stretch/>
        </p:blipFill>
        <p:spPr>
          <a:xfrm>
            <a:off x="2238825" y="1091550"/>
            <a:ext cx="5021625" cy="390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45" name="Google Shape;145;p24"/>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Authorization Microservice</a:t>
            </a:r>
            <a:endParaRPr b="1" sz="3000">
              <a:solidFill>
                <a:schemeClr val="lt2"/>
              </a:solidFill>
              <a:latin typeface="Raleway"/>
              <a:ea typeface="Raleway"/>
              <a:cs typeface="Raleway"/>
              <a:sym typeface="Raleway"/>
            </a:endParaRPr>
          </a:p>
        </p:txBody>
      </p:sp>
      <p:sp>
        <p:nvSpPr>
          <p:cNvPr id="146" name="Google Shape;146;p24"/>
          <p:cNvSpPr txBox="1"/>
          <p:nvPr>
            <p:ph idx="4294967295" type="body"/>
          </p:nvPr>
        </p:nvSpPr>
        <p:spPr>
          <a:xfrm>
            <a:off x="700950" y="1164825"/>
            <a:ext cx="7552500" cy="33279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2000">
                <a:latin typeface="Roboto"/>
                <a:ea typeface="Roboto"/>
                <a:cs typeface="Roboto"/>
                <a:sym typeface="Roboto"/>
              </a:rPr>
              <a:t>•Authorization module is the first module of Insureity Portal that will be used to check the validity of the Agent. That if the Agent who is trying to access the portal is valid or not. It uses JSON object to transfer data in a secure way between the parties.</a:t>
            </a:r>
            <a:endParaRPr sz="2000">
              <a:latin typeface="Roboto"/>
              <a:ea typeface="Roboto"/>
              <a:cs typeface="Roboto"/>
              <a:sym typeface="Roboto"/>
            </a:endParaRPr>
          </a:p>
          <a:p>
            <a:pPr indent="0" lvl="0" marL="0" rtl="0" algn="l">
              <a:spcBef>
                <a:spcPts val="700"/>
              </a:spcBef>
              <a:spcAft>
                <a:spcPts val="0"/>
              </a:spcAft>
              <a:buNone/>
            </a:pPr>
            <a:r>
              <a:rPr lang="en" sz="2000">
                <a:latin typeface="Roboto"/>
                <a:ea typeface="Roboto"/>
                <a:cs typeface="Roboto"/>
                <a:sym typeface="Roboto"/>
              </a:rPr>
              <a:t>•Here the data is transmitted using JWT between parties which are digitally signed so that it can be easily verified and trusted.</a:t>
            </a:r>
            <a:endParaRPr sz="2000">
              <a:latin typeface="Roboto"/>
              <a:ea typeface="Roboto"/>
              <a:cs typeface="Roboto"/>
              <a:sym typeface="Roboto"/>
            </a:endParaRPr>
          </a:p>
          <a:p>
            <a:pPr indent="0" lvl="0" marL="0" rtl="0" algn="l">
              <a:spcBef>
                <a:spcPts val="700"/>
              </a:spcBef>
              <a:spcAft>
                <a:spcPts val="0"/>
              </a:spcAft>
              <a:buClr>
                <a:schemeClr val="dk2"/>
              </a:buClr>
              <a:buSzPts val="1100"/>
              <a:buFont typeface="Arial"/>
              <a:buNone/>
            </a:pPr>
            <a:r>
              <a:t/>
            </a:r>
            <a:endParaRPr sz="2000">
              <a:latin typeface="Roboto"/>
              <a:ea typeface="Roboto"/>
              <a:cs typeface="Roboto"/>
              <a:sym typeface="Roboto"/>
            </a:endParaRPr>
          </a:p>
          <a:p>
            <a:pPr indent="0" lvl="0" marL="0" rtl="0" algn="l">
              <a:spcBef>
                <a:spcPts val="700"/>
              </a:spcBef>
              <a:spcAft>
                <a:spcPts val="0"/>
              </a:spcAft>
              <a:buNone/>
            </a:pPr>
            <a:r>
              <a:t/>
            </a:r>
            <a:endParaRPr sz="2000">
              <a:latin typeface="Roboto"/>
              <a:ea typeface="Roboto"/>
              <a:cs typeface="Roboto"/>
              <a:sym typeface="Roboto"/>
            </a:endParaRPr>
          </a:p>
          <a:p>
            <a:pPr indent="0" lvl="0" marL="0" rtl="0" algn="just">
              <a:spcBef>
                <a:spcPts val="0"/>
              </a:spcBef>
              <a:spcAft>
                <a:spcPts val="1000"/>
              </a:spcAft>
              <a:buNone/>
            </a:pPr>
            <a:r>
              <a:t/>
            </a:r>
            <a:endParaRPr sz="3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52" name="Google Shape;152;p25"/>
          <p:cNvSpPr txBox="1"/>
          <p:nvPr>
            <p:ph idx="4294967295" type="body"/>
          </p:nvPr>
        </p:nvSpPr>
        <p:spPr>
          <a:xfrm>
            <a:off x="700950" y="838050"/>
            <a:ext cx="7552500" cy="39930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a:latin typeface="Roboto"/>
                <a:ea typeface="Roboto"/>
                <a:cs typeface="Roboto"/>
                <a:sym typeface="Roboto"/>
              </a:rPr>
              <a:t>Most common JWT flow works as follows:</a:t>
            </a:r>
            <a:endParaRPr>
              <a:latin typeface="Roboto"/>
              <a:ea typeface="Roboto"/>
              <a:cs typeface="Roboto"/>
              <a:sym typeface="Roboto"/>
            </a:endParaRPr>
          </a:p>
          <a:p>
            <a:pPr indent="0" lvl="0" marL="0" rtl="0" algn="l">
              <a:spcBef>
                <a:spcPts val="700"/>
              </a:spcBef>
              <a:spcAft>
                <a:spcPts val="0"/>
              </a:spcAft>
              <a:buNone/>
            </a:pPr>
            <a:r>
              <a:rPr lang="en">
                <a:latin typeface="Roboto"/>
                <a:ea typeface="Roboto"/>
                <a:cs typeface="Roboto"/>
                <a:sym typeface="Roboto"/>
              </a:rPr>
              <a:t>•Firstly, a user will </a:t>
            </a:r>
            <a:r>
              <a:rPr lang="en">
                <a:latin typeface="Roboto"/>
                <a:ea typeface="Roboto"/>
                <a:cs typeface="Roboto"/>
                <a:sym typeface="Roboto"/>
              </a:rPr>
              <a:t>enter</a:t>
            </a:r>
            <a:r>
              <a:rPr lang="en">
                <a:latin typeface="Roboto"/>
                <a:ea typeface="Roboto"/>
                <a:cs typeface="Roboto"/>
                <a:sym typeface="Roboto"/>
              </a:rPr>
              <a:t> his/her credentials on the login page.</a:t>
            </a:r>
            <a:endParaRPr>
              <a:latin typeface="Roboto"/>
              <a:ea typeface="Roboto"/>
              <a:cs typeface="Roboto"/>
              <a:sym typeface="Roboto"/>
            </a:endParaRPr>
          </a:p>
          <a:p>
            <a:pPr indent="0" lvl="0" marL="0" rtl="0" algn="l">
              <a:spcBef>
                <a:spcPts val="700"/>
              </a:spcBef>
              <a:spcAft>
                <a:spcPts val="0"/>
              </a:spcAft>
              <a:buNone/>
            </a:pPr>
            <a:r>
              <a:rPr lang="en">
                <a:latin typeface="Roboto"/>
                <a:ea typeface="Roboto"/>
                <a:cs typeface="Roboto"/>
                <a:sym typeface="Roboto"/>
              </a:rPr>
              <a:t>•Then those credentials will be send at the back-end for the validation and after validation is completed a token will be generated which will be sent back to the user.</a:t>
            </a:r>
            <a:endParaRPr>
              <a:latin typeface="Roboto"/>
              <a:ea typeface="Roboto"/>
              <a:cs typeface="Roboto"/>
              <a:sym typeface="Roboto"/>
            </a:endParaRPr>
          </a:p>
          <a:p>
            <a:pPr indent="0" lvl="0" marL="0" rtl="0" algn="l">
              <a:spcBef>
                <a:spcPts val="700"/>
              </a:spcBef>
              <a:spcAft>
                <a:spcPts val="0"/>
              </a:spcAft>
              <a:buNone/>
            </a:pPr>
            <a:r>
              <a:rPr lang="en">
                <a:latin typeface="Roboto"/>
                <a:ea typeface="Roboto"/>
                <a:cs typeface="Roboto"/>
                <a:sym typeface="Roboto"/>
              </a:rPr>
              <a:t>•Token generated can be used to access the session until token time is expired. </a:t>
            </a:r>
            <a:endParaRPr>
              <a:latin typeface="Roboto"/>
              <a:ea typeface="Roboto"/>
              <a:cs typeface="Roboto"/>
              <a:sym typeface="Roboto"/>
            </a:endParaRPr>
          </a:p>
          <a:p>
            <a:pPr indent="0" lvl="0" marL="0" rtl="0" algn="l">
              <a:spcBef>
                <a:spcPts val="700"/>
              </a:spcBef>
              <a:spcAft>
                <a:spcPts val="0"/>
              </a:spcAft>
              <a:buNone/>
            </a:pPr>
            <a:r>
              <a:rPr lang="en">
                <a:latin typeface="Roboto"/>
                <a:ea typeface="Roboto"/>
                <a:cs typeface="Roboto"/>
                <a:sym typeface="Roboto"/>
              </a:rPr>
              <a:t>•When the request is made by user for accessing the resources, the portal will validate the JWT and decides for the resources, and after that  processes the request accordingly.</a:t>
            </a:r>
            <a:endParaRPr sz="200">
              <a:latin typeface="Roboto"/>
              <a:ea typeface="Roboto"/>
              <a:cs typeface="Roboto"/>
              <a:sym typeface="Roboto"/>
            </a:endParaRPr>
          </a:p>
        </p:txBody>
      </p:sp>
      <p:sp>
        <p:nvSpPr>
          <p:cNvPr id="153" name="Google Shape;153;p25"/>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Authorization Microservice</a:t>
            </a:r>
            <a:endParaRPr b="1" sz="3000">
              <a:solidFill>
                <a:schemeClr val="lt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59" name="Google Shape;159;p26"/>
          <p:cNvSpPr txBox="1"/>
          <p:nvPr>
            <p:ph idx="4294967295" type="body"/>
          </p:nvPr>
        </p:nvSpPr>
        <p:spPr>
          <a:xfrm>
            <a:off x="718375" y="981450"/>
            <a:ext cx="7552500" cy="3675000"/>
          </a:xfrm>
          <a:prstGeom prst="rect">
            <a:avLst/>
          </a:prstGeom>
        </p:spPr>
        <p:txBody>
          <a:bodyPr anchorCtr="0" anchor="t" bIns="91425" lIns="91425" spcFirstLastPara="1" rIns="91425" wrap="square" tIns="91425">
            <a:noAutofit/>
          </a:bodyPr>
          <a:lstStyle/>
          <a:p>
            <a:pPr indent="-349250" lvl="0" marL="457200" rtl="0" algn="just">
              <a:spcBef>
                <a:spcPts val="300"/>
              </a:spcBef>
              <a:spcAft>
                <a:spcPts val="0"/>
              </a:spcAft>
              <a:buSzPts val="1900"/>
              <a:buFont typeface="Roboto"/>
              <a:buChar char="➔"/>
            </a:pPr>
            <a:r>
              <a:rPr lang="en" sz="1900">
                <a:latin typeface="Roboto"/>
                <a:ea typeface="Roboto"/>
                <a:cs typeface="Roboto"/>
                <a:sym typeface="Roboto"/>
              </a:rPr>
              <a:t>RestEnd Points</a:t>
            </a:r>
            <a:endParaRPr sz="2000">
              <a:latin typeface="Roboto"/>
              <a:ea typeface="Roboto"/>
              <a:cs typeface="Roboto"/>
              <a:sym typeface="Roboto"/>
            </a:endParaRPr>
          </a:p>
          <a:p>
            <a:pPr indent="0" lvl="0" marL="457200" rtl="0" algn="l">
              <a:lnSpc>
                <a:spcPct val="90000"/>
              </a:lnSpc>
              <a:spcBef>
                <a:spcPts val="1000"/>
              </a:spcBef>
              <a:spcAft>
                <a:spcPts val="0"/>
              </a:spcAft>
              <a:buClr>
                <a:schemeClr val="dk2"/>
              </a:buClr>
              <a:buSzPts val="1100"/>
              <a:buFont typeface="Arial"/>
              <a:buNone/>
            </a:pPr>
            <a:r>
              <a:rPr b="1" lang="en">
                <a:latin typeface="Roboto"/>
                <a:ea typeface="Roboto"/>
                <a:cs typeface="Roboto"/>
                <a:sym typeface="Roboto"/>
              </a:rPr>
              <a:t>POST: /Login</a:t>
            </a:r>
            <a:r>
              <a:rPr lang="en">
                <a:latin typeface="Roboto"/>
                <a:ea typeface="Roboto"/>
                <a:cs typeface="Roboto"/>
                <a:sym typeface="Roboto"/>
              </a:rPr>
              <a:t> (Input: User’s Credentials | Output: User will be logged in) </a:t>
            </a:r>
            <a:endParaRPr b="1">
              <a:latin typeface="Roboto"/>
              <a:ea typeface="Roboto"/>
              <a:cs typeface="Roboto"/>
              <a:sym typeface="Roboto"/>
            </a:endParaRPr>
          </a:p>
          <a:p>
            <a:pPr indent="0" lvl="0" marL="457200" rtl="0" algn="l">
              <a:lnSpc>
                <a:spcPct val="90000"/>
              </a:lnSpc>
              <a:spcBef>
                <a:spcPts val="1000"/>
              </a:spcBef>
              <a:spcAft>
                <a:spcPts val="0"/>
              </a:spcAft>
              <a:buClr>
                <a:schemeClr val="dk2"/>
              </a:buClr>
              <a:buSzPts val="1100"/>
              <a:buFont typeface="Arial"/>
              <a:buNone/>
            </a:pPr>
            <a:r>
              <a:t/>
            </a:r>
            <a:endParaRPr>
              <a:latin typeface="Roboto"/>
              <a:ea typeface="Roboto"/>
              <a:cs typeface="Roboto"/>
              <a:sym typeface="Roboto"/>
            </a:endParaRPr>
          </a:p>
        </p:txBody>
      </p:sp>
      <p:sp>
        <p:nvSpPr>
          <p:cNvPr id="160" name="Google Shape;160;p26"/>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Authorization Microservice</a:t>
            </a:r>
            <a:endParaRPr b="1" sz="3000">
              <a:solidFill>
                <a:schemeClr val="lt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66" name="Google Shape;166;p27"/>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Consumer</a:t>
            </a:r>
            <a:r>
              <a:rPr b="1" lang="en" sz="3000">
                <a:solidFill>
                  <a:schemeClr val="lt2"/>
                </a:solidFill>
                <a:latin typeface="Raleway"/>
                <a:ea typeface="Raleway"/>
                <a:cs typeface="Raleway"/>
                <a:sym typeface="Raleway"/>
              </a:rPr>
              <a:t> Microservice</a:t>
            </a:r>
            <a:endParaRPr b="1" sz="3000">
              <a:solidFill>
                <a:schemeClr val="lt2"/>
              </a:solidFill>
              <a:latin typeface="Raleway"/>
              <a:ea typeface="Raleway"/>
              <a:cs typeface="Raleway"/>
              <a:sym typeface="Raleway"/>
            </a:endParaRPr>
          </a:p>
        </p:txBody>
      </p:sp>
      <p:sp>
        <p:nvSpPr>
          <p:cNvPr id="167" name="Google Shape;167;p27"/>
          <p:cNvSpPr txBox="1"/>
          <p:nvPr>
            <p:ph idx="4294967295" type="body"/>
          </p:nvPr>
        </p:nvSpPr>
        <p:spPr>
          <a:xfrm>
            <a:off x="679850" y="946700"/>
            <a:ext cx="7552500" cy="3327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000">
                <a:latin typeface="Roboto"/>
                <a:ea typeface="Roboto"/>
                <a:cs typeface="Roboto"/>
                <a:sym typeface="Roboto"/>
              </a:rPr>
              <a:t>Consumer Module is a part of Insureity Portal that acts a Middleware and has the following Entities.</a:t>
            </a:r>
            <a:endParaRPr sz="2000">
              <a:latin typeface="Roboto"/>
              <a:ea typeface="Roboto"/>
              <a:cs typeface="Roboto"/>
              <a:sym typeface="Roboto"/>
            </a:endParaRPr>
          </a:p>
          <a:p>
            <a:pPr indent="-355600" lvl="0" marL="457200" rtl="0" algn="l">
              <a:lnSpc>
                <a:spcPct val="90000"/>
              </a:lnSpc>
              <a:spcBef>
                <a:spcPts val="1000"/>
              </a:spcBef>
              <a:spcAft>
                <a:spcPts val="0"/>
              </a:spcAft>
              <a:buSzPts val="2000"/>
              <a:buFont typeface="Roboto"/>
              <a:buChar char="➔"/>
            </a:pPr>
            <a:r>
              <a:rPr lang="en" sz="2000">
                <a:latin typeface="Roboto"/>
                <a:ea typeface="Roboto"/>
                <a:cs typeface="Roboto"/>
                <a:sym typeface="Roboto"/>
              </a:rPr>
              <a:t>Consumer</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 sz="2000">
                <a:latin typeface="Roboto"/>
                <a:ea typeface="Roboto"/>
                <a:cs typeface="Roboto"/>
                <a:sym typeface="Roboto"/>
              </a:rPr>
              <a:t>Business</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 sz="2000">
                <a:latin typeface="Roboto"/>
                <a:ea typeface="Roboto"/>
                <a:cs typeface="Roboto"/>
                <a:sym typeface="Roboto"/>
              </a:rPr>
              <a:t>Property</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 sz="2000">
                <a:latin typeface="Roboto"/>
                <a:ea typeface="Roboto"/>
                <a:cs typeface="Roboto"/>
                <a:sym typeface="Roboto"/>
              </a:rPr>
              <a:t>BusinessMaster</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 sz="2000">
                <a:latin typeface="Roboto"/>
                <a:ea typeface="Roboto"/>
                <a:cs typeface="Roboto"/>
                <a:sym typeface="Roboto"/>
              </a:rPr>
              <a:t>PropertyMaster</a:t>
            </a:r>
            <a:endParaRPr sz="2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73" name="Google Shape;173;p28"/>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Consumer Microservice</a:t>
            </a:r>
            <a:endParaRPr b="1" sz="3000">
              <a:solidFill>
                <a:schemeClr val="lt2"/>
              </a:solidFill>
              <a:latin typeface="Raleway"/>
              <a:ea typeface="Raleway"/>
              <a:cs typeface="Raleway"/>
              <a:sym typeface="Raleway"/>
            </a:endParaRPr>
          </a:p>
        </p:txBody>
      </p:sp>
      <p:sp>
        <p:nvSpPr>
          <p:cNvPr id="174" name="Google Shape;174;p28"/>
          <p:cNvSpPr txBox="1"/>
          <p:nvPr>
            <p:ph idx="4294967295" type="body"/>
          </p:nvPr>
        </p:nvSpPr>
        <p:spPr>
          <a:xfrm>
            <a:off x="679850" y="946700"/>
            <a:ext cx="7552500" cy="33279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SzPts val="2000"/>
              <a:buFont typeface="Roboto"/>
              <a:buChar char="➔"/>
            </a:pPr>
            <a:r>
              <a:rPr lang="en" sz="2000">
                <a:latin typeface="Roboto"/>
                <a:ea typeface="Roboto"/>
                <a:cs typeface="Roboto"/>
                <a:sym typeface="Roboto"/>
              </a:rPr>
              <a:t>Consumer (Get,Post,Put,Delete)</a:t>
            </a:r>
            <a:endParaRPr sz="2000">
              <a:latin typeface="Roboto"/>
              <a:ea typeface="Roboto"/>
              <a:cs typeface="Roboto"/>
              <a:sym typeface="Roboto"/>
            </a:endParaRPr>
          </a:p>
          <a:p>
            <a:pPr indent="0" lvl="0" marL="457200" rtl="0" algn="l">
              <a:lnSpc>
                <a:spcPct val="90000"/>
              </a:lnSpc>
              <a:spcBef>
                <a:spcPts val="1000"/>
              </a:spcBef>
              <a:spcAft>
                <a:spcPts val="0"/>
              </a:spcAft>
              <a:buNone/>
            </a:pPr>
            <a:r>
              <a:rPr lang="en" sz="1700">
                <a:latin typeface="Roboto"/>
                <a:ea typeface="Roboto"/>
                <a:cs typeface="Roboto"/>
                <a:sym typeface="Roboto"/>
              </a:rPr>
              <a:t>Consumer Name, Date of Birth , Pan Number, Email.</a:t>
            </a:r>
            <a:endParaRPr sz="1700">
              <a:latin typeface="Roboto"/>
              <a:ea typeface="Roboto"/>
              <a:cs typeface="Roboto"/>
              <a:sym typeface="Roboto"/>
            </a:endParaRPr>
          </a:p>
          <a:p>
            <a:pPr indent="0" lvl="0" marL="457200" rtl="0" algn="l">
              <a:lnSpc>
                <a:spcPct val="90000"/>
              </a:lnSpc>
              <a:spcBef>
                <a:spcPts val="1000"/>
              </a:spcBef>
              <a:spcAft>
                <a:spcPts val="0"/>
              </a:spcAft>
              <a:buNone/>
            </a:pPr>
            <a:r>
              <a:t/>
            </a:r>
            <a:endParaRPr sz="1700">
              <a:latin typeface="Roboto"/>
              <a:ea typeface="Roboto"/>
              <a:cs typeface="Roboto"/>
              <a:sym typeface="Roboto"/>
            </a:endParaRPr>
          </a:p>
          <a:p>
            <a:pPr indent="-355600" lvl="0" marL="457200" rtl="0" algn="l">
              <a:lnSpc>
                <a:spcPct val="90000"/>
              </a:lnSpc>
              <a:spcBef>
                <a:spcPts val="1000"/>
              </a:spcBef>
              <a:spcAft>
                <a:spcPts val="0"/>
              </a:spcAft>
              <a:buSzPts val="2000"/>
              <a:buFont typeface="Roboto"/>
              <a:buChar char="➔"/>
            </a:pPr>
            <a:r>
              <a:rPr lang="en" sz="2000">
                <a:latin typeface="Roboto"/>
                <a:ea typeface="Roboto"/>
                <a:cs typeface="Roboto"/>
                <a:sym typeface="Roboto"/>
              </a:rPr>
              <a:t>Business </a:t>
            </a:r>
            <a:r>
              <a:rPr lang="en" sz="2000">
                <a:latin typeface="Roboto"/>
                <a:ea typeface="Roboto"/>
                <a:cs typeface="Roboto"/>
                <a:sym typeface="Roboto"/>
              </a:rPr>
              <a:t>(Get,Post,Put,Delete)</a:t>
            </a:r>
            <a:endParaRPr sz="2000">
              <a:latin typeface="Roboto"/>
              <a:ea typeface="Roboto"/>
              <a:cs typeface="Roboto"/>
              <a:sym typeface="Roboto"/>
            </a:endParaRPr>
          </a:p>
          <a:p>
            <a:pPr indent="0" lvl="0" marL="457200" rtl="0" algn="l">
              <a:lnSpc>
                <a:spcPct val="90000"/>
              </a:lnSpc>
              <a:spcBef>
                <a:spcPts val="1000"/>
              </a:spcBef>
              <a:spcAft>
                <a:spcPts val="0"/>
              </a:spcAft>
              <a:buNone/>
            </a:pPr>
            <a:r>
              <a:rPr lang="en" sz="1700">
                <a:latin typeface="Roboto"/>
                <a:ea typeface="Roboto"/>
                <a:cs typeface="Roboto"/>
                <a:sym typeface="Roboto"/>
              </a:rPr>
              <a:t>Business Type, Total Employees , Consumer Id, Business Master ID.</a:t>
            </a:r>
            <a:endParaRPr sz="1700">
              <a:latin typeface="Roboto"/>
              <a:ea typeface="Roboto"/>
              <a:cs typeface="Roboto"/>
              <a:sym typeface="Roboto"/>
            </a:endParaRPr>
          </a:p>
          <a:p>
            <a:pPr indent="0" lvl="0" marL="457200" rtl="0" algn="l">
              <a:lnSpc>
                <a:spcPct val="90000"/>
              </a:lnSpc>
              <a:spcBef>
                <a:spcPts val="1000"/>
              </a:spcBef>
              <a:spcAft>
                <a:spcPts val="0"/>
              </a:spcAft>
              <a:buNone/>
            </a:pPr>
            <a:r>
              <a:t/>
            </a:r>
            <a:endParaRPr sz="1700">
              <a:latin typeface="Roboto"/>
              <a:ea typeface="Roboto"/>
              <a:cs typeface="Roboto"/>
              <a:sym typeface="Roboto"/>
            </a:endParaRPr>
          </a:p>
          <a:p>
            <a:pPr indent="-355600" lvl="0" marL="457200" rtl="0" algn="l">
              <a:lnSpc>
                <a:spcPct val="90000"/>
              </a:lnSpc>
              <a:spcBef>
                <a:spcPts val="1000"/>
              </a:spcBef>
              <a:spcAft>
                <a:spcPts val="0"/>
              </a:spcAft>
              <a:buSzPts val="2000"/>
              <a:buFont typeface="Roboto"/>
              <a:buChar char="➔"/>
            </a:pPr>
            <a:r>
              <a:rPr lang="en" sz="2000">
                <a:latin typeface="Roboto"/>
                <a:ea typeface="Roboto"/>
                <a:cs typeface="Roboto"/>
                <a:sym typeface="Roboto"/>
              </a:rPr>
              <a:t>Property </a:t>
            </a:r>
            <a:r>
              <a:rPr lang="en" sz="2000">
                <a:latin typeface="Roboto"/>
                <a:ea typeface="Roboto"/>
                <a:cs typeface="Roboto"/>
                <a:sym typeface="Roboto"/>
              </a:rPr>
              <a:t>(Get,Post,Put,Delete)</a:t>
            </a:r>
            <a:endParaRPr sz="2000">
              <a:latin typeface="Roboto"/>
              <a:ea typeface="Roboto"/>
              <a:cs typeface="Roboto"/>
              <a:sym typeface="Roboto"/>
            </a:endParaRPr>
          </a:p>
          <a:p>
            <a:pPr indent="0" lvl="0" marL="457200" rtl="0" algn="l">
              <a:lnSpc>
                <a:spcPct val="90000"/>
              </a:lnSpc>
              <a:spcBef>
                <a:spcPts val="1000"/>
              </a:spcBef>
              <a:spcAft>
                <a:spcPts val="0"/>
              </a:spcAft>
              <a:buNone/>
            </a:pPr>
            <a:r>
              <a:rPr lang="en" sz="1700">
                <a:latin typeface="Roboto"/>
                <a:ea typeface="Roboto"/>
                <a:cs typeface="Roboto"/>
                <a:sym typeface="Roboto"/>
              </a:rPr>
              <a:t>Building Type, Building Age, Business Id, Property Master ID.</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80" name="Google Shape;180;p29"/>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Consumer Microservice</a:t>
            </a:r>
            <a:endParaRPr b="1" sz="3000">
              <a:solidFill>
                <a:schemeClr val="lt2"/>
              </a:solidFill>
              <a:latin typeface="Raleway"/>
              <a:ea typeface="Raleway"/>
              <a:cs typeface="Raleway"/>
              <a:sym typeface="Raleway"/>
            </a:endParaRPr>
          </a:p>
        </p:txBody>
      </p:sp>
      <p:sp>
        <p:nvSpPr>
          <p:cNvPr id="181" name="Google Shape;181;p29"/>
          <p:cNvSpPr txBox="1"/>
          <p:nvPr>
            <p:ph idx="4294967295" type="body"/>
          </p:nvPr>
        </p:nvSpPr>
        <p:spPr>
          <a:xfrm>
            <a:off x="679850" y="946700"/>
            <a:ext cx="7552500" cy="3327900"/>
          </a:xfrm>
          <a:prstGeom prst="rect">
            <a:avLst/>
          </a:prstGeom>
        </p:spPr>
        <p:txBody>
          <a:bodyPr anchorCtr="0" anchor="t" bIns="91425" lIns="91425" spcFirstLastPara="1" rIns="91425" wrap="square" tIns="91425">
            <a:noAutofit/>
          </a:bodyPr>
          <a:lstStyle/>
          <a:p>
            <a:pPr indent="-346075" lvl="0" marL="457200" rtl="0" algn="just">
              <a:spcBef>
                <a:spcPts val="300"/>
              </a:spcBef>
              <a:spcAft>
                <a:spcPts val="0"/>
              </a:spcAft>
              <a:buSzPts val="1850"/>
              <a:buFont typeface="Roboto"/>
              <a:buChar char="➔"/>
            </a:pPr>
            <a:r>
              <a:rPr lang="en" sz="1850">
                <a:latin typeface="Roboto"/>
                <a:ea typeface="Roboto"/>
                <a:cs typeface="Roboto"/>
                <a:sym typeface="Roboto"/>
              </a:rPr>
              <a:t>In Get-Consumer and Create-Consumer we can get all details of the consumer that has been created with the help of Create Consumer.</a:t>
            </a:r>
            <a:endParaRPr sz="1850">
              <a:latin typeface="Roboto"/>
              <a:ea typeface="Roboto"/>
              <a:cs typeface="Roboto"/>
              <a:sym typeface="Roboto"/>
            </a:endParaRPr>
          </a:p>
          <a:p>
            <a:pPr indent="-346075" lvl="0" marL="457200" rtl="0" algn="just">
              <a:spcBef>
                <a:spcPts val="0"/>
              </a:spcBef>
              <a:spcAft>
                <a:spcPts val="0"/>
              </a:spcAft>
              <a:buSzPts val="1850"/>
              <a:buFont typeface="Roboto"/>
              <a:buChar char="➔"/>
            </a:pPr>
            <a:r>
              <a:rPr lang="en" sz="1850">
                <a:latin typeface="Roboto"/>
                <a:ea typeface="Roboto"/>
                <a:cs typeface="Roboto"/>
                <a:sym typeface="Roboto"/>
              </a:rPr>
              <a:t>In Get-Business, we can get the details of the Business of the Consumer and in Create-Business, we can create a record for the business with the ConsumerId as reference.</a:t>
            </a:r>
            <a:endParaRPr sz="1850">
              <a:latin typeface="Roboto"/>
              <a:ea typeface="Roboto"/>
              <a:cs typeface="Roboto"/>
              <a:sym typeface="Roboto"/>
            </a:endParaRPr>
          </a:p>
          <a:p>
            <a:pPr indent="-346075" lvl="0" marL="457200" rtl="0" algn="just">
              <a:spcBef>
                <a:spcPts val="0"/>
              </a:spcBef>
              <a:spcAft>
                <a:spcPts val="0"/>
              </a:spcAft>
              <a:buSzPts val="1850"/>
              <a:buFont typeface="Roboto"/>
              <a:buChar char="➔"/>
            </a:pPr>
            <a:r>
              <a:rPr lang="en" sz="1850">
                <a:latin typeface="Roboto"/>
                <a:ea typeface="Roboto"/>
                <a:cs typeface="Roboto"/>
                <a:sym typeface="Roboto"/>
              </a:rPr>
              <a:t>In Get-Property, we can get the details of the Property of Business and Create a Property with reference to BusinessId which is referred to ConsumerId.</a:t>
            </a:r>
            <a:endParaRPr sz="1850">
              <a:latin typeface="Roboto"/>
              <a:ea typeface="Roboto"/>
              <a:cs typeface="Roboto"/>
              <a:sym typeface="Roboto"/>
            </a:endParaRPr>
          </a:p>
          <a:p>
            <a:pPr indent="0" lvl="0" marL="457200" rtl="0" algn="l">
              <a:lnSpc>
                <a:spcPct val="90000"/>
              </a:lnSpc>
              <a:spcBef>
                <a:spcPts val="1000"/>
              </a:spcBef>
              <a:spcAft>
                <a:spcPts val="0"/>
              </a:spcAft>
              <a:buNone/>
            </a:pPr>
            <a:r>
              <a:t/>
            </a:r>
            <a:endParaRPr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87" name="Google Shape;187;p30"/>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Consumer Microservice</a:t>
            </a:r>
            <a:endParaRPr b="1" sz="3000">
              <a:solidFill>
                <a:schemeClr val="lt2"/>
              </a:solidFill>
              <a:latin typeface="Raleway"/>
              <a:ea typeface="Raleway"/>
              <a:cs typeface="Raleway"/>
              <a:sym typeface="Raleway"/>
            </a:endParaRPr>
          </a:p>
        </p:txBody>
      </p:sp>
      <p:sp>
        <p:nvSpPr>
          <p:cNvPr id="188" name="Google Shape;188;p30"/>
          <p:cNvSpPr txBox="1"/>
          <p:nvPr>
            <p:ph idx="4294967295" type="body"/>
          </p:nvPr>
        </p:nvSpPr>
        <p:spPr>
          <a:xfrm>
            <a:off x="679850" y="946700"/>
            <a:ext cx="7552500" cy="3327900"/>
          </a:xfrm>
          <a:prstGeom prst="rect">
            <a:avLst/>
          </a:prstGeom>
        </p:spPr>
        <p:txBody>
          <a:bodyPr anchorCtr="0" anchor="t" bIns="91425" lIns="91425" spcFirstLastPara="1" rIns="91425" wrap="square" tIns="91425">
            <a:noAutofit/>
          </a:bodyPr>
          <a:lstStyle/>
          <a:p>
            <a:pPr indent="-349250" lvl="0" marL="457200" rtl="0" algn="just">
              <a:spcBef>
                <a:spcPts val="300"/>
              </a:spcBef>
              <a:spcAft>
                <a:spcPts val="0"/>
              </a:spcAft>
              <a:buSzPts val="1900"/>
              <a:buFont typeface="Roboto"/>
              <a:buChar char="➔"/>
            </a:pPr>
            <a:r>
              <a:rPr lang="en" sz="1900">
                <a:latin typeface="Roboto"/>
                <a:ea typeface="Roboto"/>
                <a:cs typeface="Roboto"/>
                <a:sym typeface="Roboto"/>
              </a:rPr>
              <a:t>RestEnd Points</a:t>
            </a:r>
            <a:endParaRPr sz="1900">
              <a:latin typeface="Roboto"/>
              <a:ea typeface="Roboto"/>
              <a:cs typeface="Roboto"/>
              <a:sym typeface="Roboto"/>
            </a:endParaRPr>
          </a:p>
          <a:p>
            <a:pPr indent="0" lvl="0" marL="457200" rtl="0" algn="l">
              <a:spcBef>
                <a:spcPts val="300"/>
              </a:spcBef>
              <a:spcAft>
                <a:spcPts val="0"/>
              </a:spcAft>
              <a:buNone/>
            </a:pPr>
            <a:r>
              <a:rPr b="1" lang="en" sz="1600" u="sng">
                <a:highlight>
                  <a:srgbClr val="FFFFFF"/>
                </a:highlight>
                <a:latin typeface="Roboto"/>
                <a:ea typeface="Roboto"/>
                <a:cs typeface="Roboto"/>
                <a:sym typeface="Roboto"/>
              </a:rPr>
              <a:t>POST: /createConsumerBusiness</a:t>
            </a:r>
            <a:r>
              <a:rPr lang="en" sz="1600">
                <a:highlight>
                  <a:srgbClr val="FFFFFF"/>
                </a:highlight>
                <a:latin typeface="Roboto"/>
                <a:ea typeface="Roboto"/>
                <a:cs typeface="Roboto"/>
                <a:sym typeface="Roboto"/>
              </a:rPr>
              <a:t> (Input: Consumer Details like name, business type, consumer DOB, email,   PAN #, Business Turnover, Total Employees, Agent Details etc.. | Output: Status)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rPr b="1" lang="en" sz="1600" u="sng">
                <a:highlight>
                  <a:srgbClr val="FFFFFF"/>
                </a:highlight>
                <a:latin typeface="Roboto"/>
                <a:ea typeface="Roboto"/>
                <a:cs typeface="Roboto"/>
                <a:sym typeface="Roboto"/>
              </a:rPr>
              <a:t>PUT /updateConsumerBusiness</a:t>
            </a:r>
            <a:r>
              <a:rPr lang="en" sz="1600">
                <a:highlight>
                  <a:srgbClr val="FFFFFF"/>
                </a:highlight>
                <a:latin typeface="Roboto"/>
                <a:ea typeface="Roboto"/>
                <a:cs typeface="Roboto"/>
                <a:sym typeface="Roboto"/>
              </a:rPr>
              <a:t> (Input: Consumer ID, Consumer Details like name, business type, consumer DOB, email, PAN #, Business Turnover, Total Employees etc.. | Output: Status)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rPr b="1" lang="en" sz="1600" u="sng">
                <a:highlight>
                  <a:srgbClr val="FFFFFF"/>
                </a:highlight>
                <a:latin typeface="Roboto"/>
                <a:ea typeface="Roboto"/>
                <a:cs typeface="Roboto"/>
                <a:sym typeface="Roboto"/>
              </a:rPr>
              <a:t>POST: /createBusinessProperty</a:t>
            </a:r>
            <a:r>
              <a:rPr lang="en" sz="1600">
                <a:highlight>
                  <a:srgbClr val="FFFFFF"/>
                </a:highlight>
                <a:latin typeface="Roboto"/>
                <a:ea typeface="Roboto"/>
                <a:cs typeface="Roboto"/>
                <a:sym typeface="Roboto"/>
              </a:rPr>
              <a:t> (Input: Consumer ID, Property Type,  Property Age, Storeys etc. | Output: Status) </a:t>
            </a:r>
            <a:endParaRPr sz="1600">
              <a:highlight>
                <a:srgbClr val="FFFFFF"/>
              </a:highlight>
              <a:latin typeface="Roboto"/>
              <a:ea typeface="Roboto"/>
              <a:cs typeface="Roboto"/>
              <a:sym typeface="Roboto"/>
            </a:endParaRPr>
          </a:p>
          <a:p>
            <a:pPr indent="0" lvl="0" marL="457200" rtl="0" algn="just">
              <a:spcBef>
                <a:spcPts val="300"/>
              </a:spcBef>
              <a:spcAft>
                <a:spcPts val="0"/>
              </a:spcAft>
              <a:buNone/>
            </a:pPr>
            <a:r>
              <a:t/>
            </a:r>
            <a:endParaRPr sz="1900">
              <a:latin typeface="Roboto"/>
              <a:ea typeface="Roboto"/>
              <a:cs typeface="Roboto"/>
              <a:sym typeface="Roboto"/>
            </a:endParaRPr>
          </a:p>
          <a:p>
            <a:pPr indent="0" lvl="0" marL="457200" rtl="0" algn="l">
              <a:lnSpc>
                <a:spcPct val="90000"/>
              </a:lnSpc>
              <a:spcBef>
                <a:spcPts val="1000"/>
              </a:spcBef>
              <a:spcAft>
                <a:spcPts val="0"/>
              </a:spcAft>
              <a:buNone/>
            </a:pPr>
            <a:r>
              <a:t/>
            </a:r>
            <a:endParaRPr sz="2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94" name="Google Shape;194;p31"/>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Consumer Microservice</a:t>
            </a:r>
            <a:endParaRPr b="1" sz="3000">
              <a:solidFill>
                <a:schemeClr val="lt2"/>
              </a:solidFill>
              <a:latin typeface="Raleway"/>
              <a:ea typeface="Raleway"/>
              <a:cs typeface="Raleway"/>
              <a:sym typeface="Raleway"/>
            </a:endParaRPr>
          </a:p>
        </p:txBody>
      </p:sp>
      <p:sp>
        <p:nvSpPr>
          <p:cNvPr id="195" name="Google Shape;195;p31"/>
          <p:cNvSpPr txBox="1"/>
          <p:nvPr>
            <p:ph idx="4294967295" type="body"/>
          </p:nvPr>
        </p:nvSpPr>
        <p:spPr>
          <a:xfrm>
            <a:off x="679850" y="946700"/>
            <a:ext cx="7552500" cy="3327900"/>
          </a:xfrm>
          <a:prstGeom prst="rect">
            <a:avLst/>
          </a:prstGeom>
        </p:spPr>
        <p:txBody>
          <a:bodyPr anchorCtr="0" anchor="t" bIns="91425" lIns="91425" spcFirstLastPara="1" rIns="91425" wrap="square" tIns="91425">
            <a:noAutofit/>
          </a:bodyPr>
          <a:lstStyle/>
          <a:p>
            <a:pPr indent="-349250" lvl="0" marL="457200" rtl="0" algn="just">
              <a:spcBef>
                <a:spcPts val="300"/>
              </a:spcBef>
              <a:spcAft>
                <a:spcPts val="0"/>
              </a:spcAft>
              <a:buSzPts val="1900"/>
              <a:buFont typeface="Roboto"/>
              <a:buChar char="➔"/>
            </a:pPr>
            <a:r>
              <a:rPr lang="en" sz="1900">
                <a:latin typeface="Roboto"/>
                <a:ea typeface="Roboto"/>
                <a:cs typeface="Roboto"/>
                <a:sym typeface="Roboto"/>
              </a:rPr>
              <a:t>RestEnd Points</a:t>
            </a:r>
            <a:endParaRPr sz="1900">
              <a:latin typeface="Roboto"/>
              <a:ea typeface="Roboto"/>
              <a:cs typeface="Roboto"/>
              <a:sym typeface="Roboto"/>
            </a:endParaRPr>
          </a:p>
          <a:p>
            <a:pPr indent="0" lvl="0" marL="457200" rtl="0" algn="l">
              <a:spcBef>
                <a:spcPts val="300"/>
              </a:spcBef>
              <a:spcAft>
                <a:spcPts val="0"/>
              </a:spcAft>
              <a:buNone/>
            </a:pPr>
            <a:r>
              <a:rPr b="1" lang="en" u="sng">
                <a:highlight>
                  <a:srgbClr val="FFFFFF"/>
                </a:highlight>
                <a:latin typeface="Roboto"/>
                <a:ea typeface="Roboto"/>
                <a:cs typeface="Roboto"/>
                <a:sym typeface="Roboto"/>
              </a:rPr>
              <a:t>PUT: /updateBusinessProperty</a:t>
            </a:r>
            <a:r>
              <a:rPr lang="en">
                <a:highlight>
                  <a:srgbClr val="FFFFFF"/>
                </a:highlight>
                <a:latin typeface="Roboto"/>
                <a:ea typeface="Roboto"/>
                <a:cs typeface="Roboto"/>
                <a:sym typeface="Roboto"/>
              </a:rPr>
              <a:t> (Input: Consumer ID, Property ID, Property Type,  Property Age, Storeys etc. | Output: Status) </a:t>
            </a:r>
            <a:endParaRPr>
              <a:highlight>
                <a:srgbClr val="FFFFFF"/>
              </a:highlight>
              <a:latin typeface="Roboto"/>
              <a:ea typeface="Roboto"/>
              <a:cs typeface="Roboto"/>
              <a:sym typeface="Roboto"/>
            </a:endParaRPr>
          </a:p>
          <a:p>
            <a:pPr indent="0" lvl="0" marL="457200" rtl="0" algn="l">
              <a:spcBef>
                <a:spcPts val="0"/>
              </a:spcBef>
              <a:spcAft>
                <a:spcPts val="0"/>
              </a:spcAft>
              <a:buNone/>
            </a:pPr>
            <a:r>
              <a:t/>
            </a:r>
            <a:endParaRPr>
              <a:highlight>
                <a:srgbClr val="FFFFFF"/>
              </a:highlight>
              <a:latin typeface="Roboto"/>
              <a:ea typeface="Roboto"/>
              <a:cs typeface="Roboto"/>
              <a:sym typeface="Roboto"/>
            </a:endParaRPr>
          </a:p>
          <a:p>
            <a:pPr indent="0" lvl="0" marL="457200" rtl="0" algn="l">
              <a:spcBef>
                <a:spcPts val="0"/>
              </a:spcBef>
              <a:spcAft>
                <a:spcPts val="0"/>
              </a:spcAft>
              <a:buNone/>
            </a:pPr>
            <a:r>
              <a:rPr b="1" lang="en" u="sng">
                <a:highlight>
                  <a:srgbClr val="FFFFFF"/>
                </a:highlight>
                <a:latin typeface="Roboto"/>
                <a:ea typeface="Roboto"/>
                <a:cs typeface="Roboto"/>
                <a:sym typeface="Roboto"/>
              </a:rPr>
              <a:t>GET: / viewConsumerBusiness</a:t>
            </a:r>
            <a:r>
              <a:rPr lang="en">
                <a:highlight>
                  <a:srgbClr val="FFFFFF"/>
                </a:highlight>
                <a:latin typeface="Roboto"/>
                <a:ea typeface="Roboto"/>
                <a:cs typeface="Roboto"/>
                <a:sym typeface="Roboto"/>
              </a:rPr>
              <a:t> (Input: Consumer ID) | Output: Consumer Details like name, business type, consumer DOB, email, PAN #, Business Turnover, Total Employees etc.) </a:t>
            </a:r>
            <a:endParaRPr>
              <a:highlight>
                <a:srgbClr val="FFFFFF"/>
              </a:highlight>
              <a:latin typeface="Roboto"/>
              <a:ea typeface="Roboto"/>
              <a:cs typeface="Roboto"/>
              <a:sym typeface="Roboto"/>
            </a:endParaRPr>
          </a:p>
          <a:p>
            <a:pPr indent="0" lvl="0" marL="457200" rtl="0" algn="l">
              <a:spcBef>
                <a:spcPts val="0"/>
              </a:spcBef>
              <a:spcAft>
                <a:spcPts val="0"/>
              </a:spcAft>
              <a:buNone/>
            </a:pPr>
            <a:r>
              <a:t/>
            </a:r>
            <a:endParaRPr>
              <a:highlight>
                <a:srgbClr val="FFFFFF"/>
              </a:highlight>
              <a:latin typeface="Roboto"/>
              <a:ea typeface="Roboto"/>
              <a:cs typeface="Roboto"/>
              <a:sym typeface="Roboto"/>
            </a:endParaRPr>
          </a:p>
          <a:p>
            <a:pPr indent="0" lvl="0" marL="457200" rtl="0" algn="l">
              <a:spcBef>
                <a:spcPts val="0"/>
              </a:spcBef>
              <a:spcAft>
                <a:spcPts val="0"/>
              </a:spcAft>
              <a:buNone/>
            </a:pPr>
            <a:r>
              <a:rPr b="1" lang="en" u="sng">
                <a:highlight>
                  <a:srgbClr val="FFFFFF"/>
                </a:highlight>
                <a:latin typeface="Roboto"/>
                <a:ea typeface="Roboto"/>
                <a:cs typeface="Roboto"/>
                <a:sym typeface="Roboto"/>
              </a:rPr>
              <a:t>GET: / viewConsumerProperty</a:t>
            </a:r>
            <a:r>
              <a:rPr lang="en">
                <a:highlight>
                  <a:srgbClr val="FFFFFF"/>
                </a:highlight>
                <a:latin typeface="Roboto"/>
                <a:ea typeface="Roboto"/>
                <a:cs typeface="Roboto"/>
                <a:sym typeface="Roboto"/>
              </a:rPr>
              <a:t> (Input: Consumer ID, Property ID) | Output: Property ID, Property Type, Property Age, Storeys etc.) </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ctrTitle"/>
          </p:nvPr>
        </p:nvSpPr>
        <p:spPr>
          <a:xfrm>
            <a:off x="2371725" y="634250"/>
            <a:ext cx="6532800" cy="7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500"/>
              <a:t>Policy Administration System</a:t>
            </a:r>
            <a:endParaRPr sz="30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rPr lang="en" sz="3000">
                <a:solidFill>
                  <a:srgbClr val="000000"/>
                </a:solidFill>
              </a:rPr>
              <a:t>Team</a:t>
            </a:r>
            <a:endParaRPr sz="30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lnSpc>
                <a:spcPct val="115000"/>
              </a:lnSpc>
              <a:spcBef>
                <a:spcPts val="0"/>
              </a:spcBef>
              <a:spcAft>
                <a:spcPts val="0"/>
              </a:spcAft>
              <a:buNone/>
            </a:pPr>
            <a:r>
              <a:rPr lang="en" sz="1900">
                <a:latin typeface="Roboto"/>
                <a:ea typeface="Roboto"/>
                <a:cs typeface="Roboto"/>
                <a:sym typeface="Roboto"/>
              </a:rPr>
              <a:t>Shivangi          </a:t>
            </a:r>
            <a:endParaRPr sz="1900">
              <a:latin typeface="Roboto"/>
              <a:ea typeface="Roboto"/>
              <a:cs typeface="Roboto"/>
              <a:sym typeface="Roboto"/>
            </a:endParaRPr>
          </a:p>
          <a:p>
            <a:pPr indent="0" lvl="0" marL="0" rtl="0" algn="l">
              <a:lnSpc>
                <a:spcPct val="115000"/>
              </a:lnSpc>
              <a:spcBef>
                <a:spcPts val="0"/>
              </a:spcBef>
              <a:spcAft>
                <a:spcPts val="0"/>
              </a:spcAft>
              <a:buNone/>
            </a:pPr>
            <a:r>
              <a:rPr lang="en" sz="1900">
                <a:latin typeface="Roboto"/>
                <a:ea typeface="Roboto"/>
                <a:cs typeface="Roboto"/>
                <a:sym typeface="Roboto"/>
              </a:rPr>
              <a:t>Ram Kumar     </a:t>
            </a:r>
            <a:endParaRPr sz="1900">
              <a:latin typeface="Roboto"/>
              <a:ea typeface="Roboto"/>
              <a:cs typeface="Roboto"/>
              <a:sym typeface="Roboto"/>
            </a:endParaRPr>
          </a:p>
          <a:p>
            <a:pPr indent="0" lvl="0" marL="0" rtl="0" algn="l">
              <a:lnSpc>
                <a:spcPct val="115000"/>
              </a:lnSpc>
              <a:spcBef>
                <a:spcPts val="0"/>
              </a:spcBef>
              <a:spcAft>
                <a:spcPts val="0"/>
              </a:spcAft>
              <a:buNone/>
            </a:pPr>
            <a:r>
              <a:rPr lang="en" sz="1900">
                <a:latin typeface="Roboto"/>
                <a:ea typeface="Roboto"/>
                <a:cs typeface="Roboto"/>
                <a:sym typeface="Roboto"/>
              </a:rPr>
              <a:t>Sathvik            </a:t>
            </a:r>
            <a:endParaRPr sz="1900">
              <a:latin typeface="Roboto"/>
              <a:ea typeface="Roboto"/>
              <a:cs typeface="Roboto"/>
              <a:sym typeface="Roboto"/>
            </a:endParaRPr>
          </a:p>
          <a:p>
            <a:pPr indent="0" lvl="0" marL="0" rtl="0" algn="l">
              <a:lnSpc>
                <a:spcPct val="115000"/>
              </a:lnSpc>
              <a:spcBef>
                <a:spcPts val="0"/>
              </a:spcBef>
              <a:spcAft>
                <a:spcPts val="0"/>
              </a:spcAft>
              <a:buNone/>
            </a:pPr>
            <a:r>
              <a:rPr lang="en" sz="1900">
                <a:latin typeface="Roboto"/>
                <a:ea typeface="Roboto"/>
                <a:cs typeface="Roboto"/>
                <a:sym typeface="Roboto"/>
              </a:rPr>
              <a:t>Vamshi            </a:t>
            </a:r>
            <a:endParaRPr sz="1900">
              <a:latin typeface="Roboto"/>
              <a:ea typeface="Roboto"/>
              <a:cs typeface="Roboto"/>
              <a:sym typeface="Roboto"/>
            </a:endParaRPr>
          </a:p>
          <a:p>
            <a:pPr indent="0" lvl="0" marL="0" rtl="0" algn="l">
              <a:lnSpc>
                <a:spcPct val="115000"/>
              </a:lnSpc>
              <a:spcBef>
                <a:spcPts val="0"/>
              </a:spcBef>
              <a:spcAft>
                <a:spcPts val="0"/>
              </a:spcAft>
              <a:buNone/>
            </a:pPr>
            <a:r>
              <a:rPr lang="en" sz="1900">
                <a:latin typeface="Roboto"/>
                <a:ea typeface="Roboto"/>
                <a:cs typeface="Roboto"/>
                <a:sym typeface="Roboto"/>
              </a:rPr>
              <a:t>Vasavi    </a:t>
            </a:r>
            <a:r>
              <a:rPr lang="en" sz="1900">
                <a:solidFill>
                  <a:srgbClr val="000000"/>
                </a:solidFill>
                <a:latin typeface="Roboto"/>
                <a:ea typeface="Roboto"/>
                <a:cs typeface="Roboto"/>
                <a:sym typeface="Roboto"/>
              </a:rPr>
              <a:t>          </a:t>
            </a:r>
            <a:endParaRPr sz="1900">
              <a:solidFill>
                <a:srgbClr val="000000"/>
              </a:solidFill>
              <a:latin typeface="Roboto"/>
              <a:ea typeface="Roboto"/>
              <a:cs typeface="Roboto"/>
              <a:sym typeface="Roboto"/>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500"/>
          </a:p>
        </p:txBody>
      </p:sp>
      <p:sp>
        <p:nvSpPr>
          <p:cNvPr id="82" name="Google Shape;82;p14"/>
          <p:cNvSpPr txBox="1"/>
          <p:nvPr/>
        </p:nvSpPr>
        <p:spPr>
          <a:xfrm>
            <a:off x="3907875" y="2577800"/>
            <a:ext cx="1778100" cy="1822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lt1"/>
              </a:buClr>
              <a:buSzPts val="1900"/>
              <a:buFont typeface="Roboto"/>
              <a:buChar char="-"/>
            </a:pPr>
            <a:r>
              <a:rPr b="1" lang="en" sz="1900">
                <a:solidFill>
                  <a:schemeClr val="lt1"/>
                </a:solidFill>
                <a:highlight>
                  <a:schemeClr val="dk1"/>
                </a:highlight>
                <a:latin typeface="Roboto"/>
                <a:ea typeface="Roboto"/>
                <a:cs typeface="Roboto"/>
                <a:sym typeface="Roboto"/>
              </a:rPr>
              <a:t>919045</a:t>
            </a:r>
            <a:endParaRPr b="1" sz="1900">
              <a:solidFill>
                <a:schemeClr val="lt1"/>
              </a:solidFill>
              <a:highlight>
                <a:schemeClr val="dk1"/>
              </a:highlight>
              <a:latin typeface="Roboto"/>
              <a:ea typeface="Roboto"/>
              <a:cs typeface="Roboto"/>
              <a:sym typeface="Roboto"/>
            </a:endParaRPr>
          </a:p>
          <a:p>
            <a:pPr indent="-349250" lvl="0" marL="457200" rtl="0" algn="l">
              <a:lnSpc>
                <a:spcPct val="115000"/>
              </a:lnSpc>
              <a:spcBef>
                <a:spcPts val="0"/>
              </a:spcBef>
              <a:spcAft>
                <a:spcPts val="0"/>
              </a:spcAft>
              <a:buClr>
                <a:schemeClr val="lt1"/>
              </a:buClr>
              <a:buSzPts val="1900"/>
              <a:buFont typeface="Roboto"/>
              <a:buChar char="-"/>
            </a:pPr>
            <a:r>
              <a:rPr b="1" lang="en" sz="1900">
                <a:solidFill>
                  <a:schemeClr val="lt1"/>
                </a:solidFill>
                <a:highlight>
                  <a:schemeClr val="dk1"/>
                </a:highlight>
                <a:latin typeface="Roboto"/>
                <a:ea typeface="Roboto"/>
                <a:cs typeface="Roboto"/>
                <a:sym typeface="Roboto"/>
              </a:rPr>
              <a:t>918482</a:t>
            </a:r>
            <a:endParaRPr b="1" sz="1900">
              <a:solidFill>
                <a:schemeClr val="lt1"/>
              </a:solidFill>
              <a:highlight>
                <a:schemeClr val="dk1"/>
              </a:highlight>
              <a:latin typeface="Roboto"/>
              <a:ea typeface="Roboto"/>
              <a:cs typeface="Roboto"/>
              <a:sym typeface="Roboto"/>
            </a:endParaRPr>
          </a:p>
          <a:p>
            <a:pPr indent="-349250" lvl="0" marL="457200" rtl="0" algn="l">
              <a:lnSpc>
                <a:spcPct val="115000"/>
              </a:lnSpc>
              <a:spcBef>
                <a:spcPts val="0"/>
              </a:spcBef>
              <a:spcAft>
                <a:spcPts val="0"/>
              </a:spcAft>
              <a:buClr>
                <a:schemeClr val="lt1"/>
              </a:buClr>
              <a:buSzPts val="1900"/>
              <a:buFont typeface="Roboto"/>
              <a:buChar char="-"/>
            </a:pPr>
            <a:r>
              <a:rPr b="1" lang="en" sz="1900">
                <a:solidFill>
                  <a:schemeClr val="lt1"/>
                </a:solidFill>
                <a:highlight>
                  <a:schemeClr val="dk1"/>
                </a:highlight>
                <a:latin typeface="Roboto"/>
                <a:ea typeface="Roboto"/>
                <a:cs typeface="Roboto"/>
                <a:sym typeface="Roboto"/>
              </a:rPr>
              <a:t>919766</a:t>
            </a:r>
            <a:endParaRPr b="1" sz="1900">
              <a:solidFill>
                <a:schemeClr val="lt1"/>
              </a:solidFill>
              <a:highlight>
                <a:schemeClr val="dk1"/>
              </a:highlight>
              <a:latin typeface="Roboto"/>
              <a:ea typeface="Roboto"/>
              <a:cs typeface="Roboto"/>
              <a:sym typeface="Roboto"/>
            </a:endParaRPr>
          </a:p>
          <a:p>
            <a:pPr indent="-349250" lvl="0" marL="457200" rtl="0" algn="l">
              <a:lnSpc>
                <a:spcPct val="115000"/>
              </a:lnSpc>
              <a:spcBef>
                <a:spcPts val="0"/>
              </a:spcBef>
              <a:spcAft>
                <a:spcPts val="0"/>
              </a:spcAft>
              <a:buClr>
                <a:schemeClr val="lt1"/>
              </a:buClr>
              <a:buSzPts val="1900"/>
              <a:buFont typeface="Roboto"/>
              <a:buChar char="-"/>
            </a:pPr>
            <a:r>
              <a:rPr b="1" lang="en" sz="1900">
                <a:solidFill>
                  <a:schemeClr val="lt1"/>
                </a:solidFill>
                <a:highlight>
                  <a:schemeClr val="dk1"/>
                </a:highlight>
                <a:latin typeface="Roboto"/>
                <a:ea typeface="Roboto"/>
                <a:cs typeface="Roboto"/>
                <a:sym typeface="Roboto"/>
              </a:rPr>
              <a:t>919785</a:t>
            </a:r>
            <a:endParaRPr b="1" sz="1900">
              <a:solidFill>
                <a:schemeClr val="lt1"/>
              </a:solidFill>
              <a:highlight>
                <a:schemeClr val="dk1"/>
              </a:highlight>
              <a:latin typeface="Roboto"/>
              <a:ea typeface="Roboto"/>
              <a:cs typeface="Roboto"/>
              <a:sym typeface="Roboto"/>
            </a:endParaRPr>
          </a:p>
          <a:p>
            <a:pPr indent="-349250" lvl="0" marL="457200" rtl="0" algn="l">
              <a:lnSpc>
                <a:spcPct val="115000"/>
              </a:lnSpc>
              <a:spcBef>
                <a:spcPts val="0"/>
              </a:spcBef>
              <a:spcAft>
                <a:spcPts val="0"/>
              </a:spcAft>
              <a:buClr>
                <a:schemeClr val="lt1"/>
              </a:buClr>
              <a:buSzPts val="1900"/>
              <a:buFont typeface="Roboto"/>
              <a:buChar char="-"/>
            </a:pPr>
            <a:r>
              <a:rPr b="1" lang="en" sz="1900">
                <a:solidFill>
                  <a:schemeClr val="lt1"/>
                </a:solidFill>
                <a:highlight>
                  <a:schemeClr val="dk1"/>
                </a:highlight>
                <a:latin typeface="Roboto"/>
                <a:ea typeface="Roboto"/>
                <a:cs typeface="Roboto"/>
                <a:sym typeface="Roboto"/>
              </a:rPr>
              <a:t>919758</a:t>
            </a:r>
            <a:endParaRPr b="1" sz="1900">
              <a:solidFill>
                <a:schemeClr val="lt1"/>
              </a:solidFill>
              <a:highlight>
                <a:schemeClr val="dk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01" name="Google Shape;201;p32"/>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Policy</a:t>
            </a:r>
            <a:r>
              <a:rPr b="1" lang="en" sz="3000">
                <a:solidFill>
                  <a:schemeClr val="lt2"/>
                </a:solidFill>
                <a:latin typeface="Raleway"/>
                <a:ea typeface="Raleway"/>
                <a:cs typeface="Raleway"/>
                <a:sym typeface="Raleway"/>
              </a:rPr>
              <a:t> Microservice</a:t>
            </a:r>
            <a:endParaRPr b="1" sz="3000">
              <a:solidFill>
                <a:schemeClr val="lt2"/>
              </a:solidFill>
              <a:latin typeface="Raleway"/>
              <a:ea typeface="Raleway"/>
              <a:cs typeface="Raleway"/>
              <a:sym typeface="Raleway"/>
            </a:endParaRPr>
          </a:p>
        </p:txBody>
      </p:sp>
      <p:sp>
        <p:nvSpPr>
          <p:cNvPr id="202" name="Google Shape;202;p32"/>
          <p:cNvSpPr txBox="1"/>
          <p:nvPr>
            <p:ph idx="4294967295" type="body"/>
          </p:nvPr>
        </p:nvSpPr>
        <p:spPr>
          <a:xfrm>
            <a:off x="700950" y="1164825"/>
            <a:ext cx="7552500" cy="33279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1900">
                <a:latin typeface="Roboto"/>
                <a:ea typeface="Roboto"/>
                <a:cs typeface="Roboto"/>
                <a:sym typeface="Roboto"/>
              </a:rPr>
              <a:t>Policy Module is a </a:t>
            </a:r>
            <a:r>
              <a:rPr lang="en" sz="1900">
                <a:latin typeface="Roboto"/>
                <a:ea typeface="Roboto"/>
                <a:cs typeface="Roboto"/>
                <a:sym typeface="Roboto"/>
              </a:rPr>
              <a:t>Middleware </a:t>
            </a:r>
            <a:r>
              <a:rPr lang="en" sz="1900">
                <a:latin typeface="Roboto"/>
                <a:ea typeface="Roboto"/>
                <a:cs typeface="Roboto"/>
                <a:sym typeface="Roboto"/>
              </a:rPr>
              <a:t>Microservice that </a:t>
            </a:r>
            <a:r>
              <a:rPr lang="en" sz="1900">
                <a:latin typeface="Roboto"/>
                <a:ea typeface="Roboto"/>
                <a:cs typeface="Roboto"/>
                <a:sym typeface="Roboto"/>
              </a:rPr>
              <a:t>p</a:t>
            </a:r>
            <a:r>
              <a:rPr lang="en" sz="1900">
                <a:latin typeface="Roboto"/>
                <a:ea typeface="Roboto"/>
                <a:cs typeface="Roboto"/>
                <a:sym typeface="Roboto"/>
              </a:rPr>
              <a:t>erforms the following operations: </a:t>
            </a:r>
            <a:endParaRPr sz="1900">
              <a:latin typeface="Roboto"/>
              <a:ea typeface="Roboto"/>
              <a:cs typeface="Roboto"/>
              <a:sym typeface="Roboto"/>
            </a:endParaRPr>
          </a:p>
          <a:p>
            <a:pPr indent="-349250" lvl="0" marL="457200" rtl="0" algn="just">
              <a:lnSpc>
                <a:spcPct val="90000"/>
              </a:lnSpc>
              <a:spcBef>
                <a:spcPts val="1000"/>
              </a:spcBef>
              <a:spcAft>
                <a:spcPts val="0"/>
              </a:spcAft>
              <a:buSzPts val="1900"/>
              <a:buFont typeface="Roboto"/>
              <a:buChar char="●"/>
            </a:pPr>
            <a:r>
              <a:rPr lang="en" sz="1900">
                <a:latin typeface="Roboto"/>
                <a:ea typeface="Roboto"/>
                <a:cs typeface="Roboto"/>
                <a:sym typeface="Roboto"/>
              </a:rPr>
              <a:t>Create Policy</a:t>
            </a:r>
            <a:endParaRPr sz="1900">
              <a:latin typeface="Roboto"/>
              <a:ea typeface="Roboto"/>
              <a:cs typeface="Roboto"/>
              <a:sym typeface="Roboto"/>
            </a:endParaRPr>
          </a:p>
          <a:p>
            <a:pPr indent="-349250" lvl="0" marL="457200" rtl="0" algn="just">
              <a:lnSpc>
                <a:spcPct val="90000"/>
              </a:lnSpc>
              <a:spcBef>
                <a:spcPts val="0"/>
              </a:spcBef>
              <a:spcAft>
                <a:spcPts val="0"/>
              </a:spcAft>
              <a:buSzPts val="1900"/>
              <a:buFont typeface="Roboto"/>
              <a:buChar char="●"/>
            </a:pPr>
            <a:r>
              <a:rPr lang="en" sz="1900">
                <a:latin typeface="Roboto"/>
                <a:ea typeface="Roboto"/>
                <a:cs typeface="Roboto"/>
                <a:sym typeface="Roboto"/>
              </a:rPr>
              <a:t>Issue Policy</a:t>
            </a:r>
            <a:endParaRPr sz="1900">
              <a:latin typeface="Roboto"/>
              <a:ea typeface="Roboto"/>
              <a:cs typeface="Roboto"/>
              <a:sym typeface="Roboto"/>
            </a:endParaRPr>
          </a:p>
          <a:p>
            <a:pPr indent="-349250" lvl="0" marL="457200" rtl="0" algn="just">
              <a:lnSpc>
                <a:spcPct val="90000"/>
              </a:lnSpc>
              <a:spcBef>
                <a:spcPts val="0"/>
              </a:spcBef>
              <a:spcAft>
                <a:spcPts val="0"/>
              </a:spcAft>
              <a:buSzPts val="1900"/>
              <a:buFont typeface="Roboto"/>
              <a:buChar char="●"/>
            </a:pPr>
            <a:r>
              <a:rPr lang="en" sz="1900">
                <a:latin typeface="Roboto"/>
                <a:ea typeface="Roboto"/>
                <a:cs typeface="Roboto"/>
                <a:sym typeface="Roboto"/>
              </a:rPr>
              <a:t>View Policy</a:t>
            </a:r>
            <a:endParaRPr sz="19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08" name="Google Shape;208;p33"/>
          <p:cNvSpPr txBox="1"/>
          <p:nvPr>
            <p:ph idx="4294967295" type="body"/>
          </p:nvPr>
        </p:nvSpPr>
        <p:spPr>
          <a:xfrm>
            <a:off x="700950" y="981450"/>
            <a:ext cx="7552500" cy="33279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300"/>
              </a:spcBef>
              <a:spcAft>
                <a:spcPts val="0"/>
              </a:spcAft>
              <a:buSzPts val="2000"/>
              <a:buFont typeface="Roboto"/>
              <a:buChar char="●"/>
            </a:pPr>
            <a:r>
              <a:rPr lang="en" sz="2000">
                <a:latin typeface="Roboto"/>
                <a:ea typeface="Roboto"/>
                <a:cs typeface="Roboto"/>
                <a:sym typeface="Roboto"/>
              </a:rPr>
              <a:t>Creates Policy based on Business and Property Value from Consumer Microservice. For these values, the service will validate the permissible Policies and for the coverage, we fetch the quotes from Quotes service.</a:t>
            </a:r>
            <a:endParaRPr sz="2000">
              <a:latin typeface="Roboto"/>
              <a:ea typeface="Roboto"/>
              <a:cs typeface="Roboto"/>
              <a:sym typeface="Roboto"/>
            </a:endParaRPr>
          </a:p>
          <a:p>
            <a:pPr indent="-355600" lvl="0" marL="457200" rtl="0" algn="just">
              <a:lnSpc>
                <a:spcPct val="115000"/>
              </a:lnSpc>
              <a:spcBef>
                <a:spcPts val="0"/>
              </a:spcBef>
              <a:spcAft>
                <a:spcPts val="0"/>
              </a:spcAft>
              <a:buSzPts val="2000"/>
              <a:buFont typeface="Roboto"/>
              <a:buChar char="●"/>
            </a:pPr>
            <a:r>
              <a:rPr lang="en" sz="2000">
                <a:latin typeface="Roboto"/>
                <a:ea typeface="Roboto"/>
                <a:cs typeface="Roboto"/>
                <a:sym typeface="Roboto"/>
              </a:rPr>
              <a:t>Issue Policy will issue a policy based on the payment status, for the quoted insurance cover.</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View Policy allows to view the Policy Details.</a:t>
            </a:r>
            <a:endParaRPr sz="2000">
              <a:latin typeface="Roboto"/>
              <a:ea typeface="Roboto"/>
              <a:cs typeface="Roboto"/>
              <a:sym typeface="Roboto"/>
            </a:endParaRPr>
          </a:p>
        </p:txBody>
      </p:sp>
      <p:sp>
        <p:nvSpPr>
          <p:cNvPr id="209" name="Google Shape;209;p33"/>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Policy Microservice</a:t>
            </a:r>
            <a:endParaRPr b="1" sz="3000">
              <a:solidFill>
                <a:schemeClr val="lt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15" name="Google Shape;215;p34"/>
          <p:cNvSpPr txBox="1"/>
          <p:nvPr>
            <p:ph idx="4294967295" type="body"/>
          </p:nvPr>
        </p:nvSpPr>
        <p:spPr>
          <a:xfrm>
            <a:off x="700950" y="981450"/>
            <a:ext cx="7552500" cy="3692100"/>
          </a:xfrm>
          <a:prstGeom prst="rect">
            <a:avLst/>
          </a:prstGeom>
        </p:spPr>
        <p:txBody>
          <a:bodyPr anchorCtr="0" anchor="t" bIns="91425" lIns="91425" spcFirstLastPara="1" rIns="91425" wrap="square" tIns="91425">
            <a:noAutofit/>
          </a:bodyPr>
          <a:lstStyle/>
          <a:p>
            <a:pPr indent="-349250" lvl="0" marL="457200" rtl="0" algn="just">
              <a:spcBef>
                <a:spcPts val="300"/>
              </a:spcBef>
              <a:spcAft>
                <a:spcPts val="0"/>
              </a:spcAft>
              <a:buSzPts val="1900"/>
              <a:buFont typeface="Roboto"/>
              <a:buChar char="➔"/>
            </a:pPr>
            <a:r>
              <a:rPr lang="en" sz="1900">
                <a:latin typeface="Roboto"/>
                <a:ea typeface="Roboto"/>
                <a:cs typeface="Roboto"/>
                <a:sym typeface="Roboto"/>
              </a:rPr>
              <a:t>RestEnd Points</a:t>
            </a:r>
            <a:endParaRPr sz="2000">
              <a:latin typeface="Roboto"/>
              <a:ea typeface="Roboto"/>
              <a:cs typeface="Roboto"/>
              <a:sym typeface="Roboto"/>
            </a:endParaRPr>
          </a:p>
          <a:p>
            <a:pPr indent="0" lvl="0" marL="457200" rtl="0" algn="l">
              <a:lnSpc>
                <a:spcPct val="90000"/>
              </a:lnSpc>
              <a:spcBef>
                <a:spcPts val="1000"/>
              </a:spcBef>
              <a:spcAft>
                <a:spcPts val="0"/>
              </a:spcAft>
              <a:buClr>
                <a:schemeClr val="dk2"/>
              </a:buClr>
              <a:buSzPts val="1100"/>
              <a:buFont typeface="Arial"/>
              <a:buNone/>
            </a:pPr>
            <a:r>
              <a:rPr b="1" lang="en">
                <a:latin typeface="Roboto"/>
                <a:ea typeface="Roboto"/>
                <a:cs typeface="Roboto"/>
                <a:sym typeface="Roboto"/>
              </a:rPr>
              <a:t>POST: /createPolicy</a:t>
            </a:r>
            <a:r>
              <a:rPr lang="en">
                <a:latin typeface="Roboto"/>
                <a:ea typeface="Roboto"/>
                <a:cs typeface="Roboto"/>
                <a:sym typeface="Roboto"/>
              </a:rPr>
              <a:t> (Input: Property Id | Output: Policy Status) </a:t>
            </a:r>
            <a:endParaRPr b="1">
              <a:latin typeface="Roboto"/>
              <a:ea typeface="Roboto"/>
              <a:cs typeface="Roboto"/>
              <a:sym typeface="Roboto"/>
            </a:endParaRPr>
          </a:p>
          <a:p>
            <a:pPr indent="0" lvl="0" marL="457200" rtl="0" algn="l">
              <a:lnSpc>
                <a:spcPct val="90000"/>
              </a:lnSpc>
              <a:spcBef>
                <a:spcPts val="1000"/>
              </a:spcBef>
              <a:spcAft>
                <a:spcPts val="0"/>
              </a:spcAft>
              <a:buClr>
                <a:schemeClr val="dk2"/>
              </a:buClr>
              <a:buSzPts val="1100"/>
              <a:buFont typeface="Arial"/>
              <a:buNone/>
            </a:pPr>
            <a:r>
              <a:rPr b="1" lang="en">
                <a:latin typeface="Roboto"/>
                <a:ea typeface="Roboto"/>
                <a:cs typeface="Roboto"/>
                <a:sym typeface="Roboto"/>
              </a:rPr>
              <a:t>PUT: /issuePolicy</a:t>
            </a:r>
            <a:r>
              <a:rPr lang="en">
                <a:latin typeface="Roboto"/>
                <a:ea typeface="Roboto"/>
                <a:cs typeface="Roboto"/>
                <a:sym typeface="Roboto"/>
              </a:rPr>
              <a:t> (Input: Policy ID, Payment Details | Output: Issue Status) </a:t>
            </a:r>
            <a:endParaRPr>
              <a:latin typeface="Roboto"/>
              <a:ea typeface="Roboto"/>
              <a:cs typeface="Roboto"/>
              <a:sym typeface="Roboto"/>
            </a:endParaRPr>
          </a:p>
          <a:p>
            <a:pPr indent="0" lvl="0" marL="457200" rtl="0" algn="l">
              <a:lnSpc>
                <a:spcPct val="90000"/>
              </a:lnSpc>
              <a:spcBef>
                <a:spcPts val="1000"/>
              </a:spcBef>
              <a:spcAft>
                <a:spcPts val="0"/>
              </a:spcAft>
              <a:buClr>
                <a:schemeClr val="dk2"/>
              </a:buClr>
              <a:buSzPts val="1100"/>
              <a:buFont typeface="Arial"/>
              <a:buNone/>
            </a:pPr>
            <a:r>
              <a:rPr b="1" lang="en">
                <a:latin typeface="Roboto"/>
                <a:ea typeface="Roboto"/>
                <a:cs typeface="Roboto"/>
                <a:sym typeface="Roboto"/>
              </a:rPr>
              <a:t>GET: / viewPolicyById</a:t>
            </a:r>
            <a:r>
              <a:rPr lang="en">
                <a:latin typeface="Roboto"/>
                <a:ea typeface="Roboto"/>
                <a:cs typeface="Roboto"/>
                <a:sym typeface="Roboto"/>
              </a:rPr>
              <a:t> (Input: Policy ID | Output: Policy Details) </a:t>
            </a:r>
            <a:endParaRPr>
              <a:latin typeface="Roboto"/>
              <a:ea typeface="Roboto"/>
              <a:cs typeface="Roboto"/>
              <a:sym typeface="Roboto"/>
            </a:endParaRPr>
          </a:p>
          <a:p>
            <a:pPr indent="0" lvl="0" marL="457200" rtl="0" algn="l">
              <a:lnSpc>
                <a:spcPct val="90000"/>
              </a:lnSpc>
              <a:spcBef>
                <a:spcPts val="1000"/>
              </a:spcBef>
              <a:spcAft>
                <a:spcPts val="0"/>
              </a:spcAft>
              <a:buNone/>
            </a:pPr>
            <a:r>
              <a:rPr b="1" lang="en">
                <a:latin typeface="Roboto"/>
                <a:ea typeface="Roboto"/>
                <a:cs typeface="Roboto"/>
                <a:sym typeface="Roboto"/>
              </a:rPr>
              <a:t>GET: /getQuote</a:t>
            </a:r>
            <a:r>
              <a:rPr lang="en">
                <a:latin typeface="Roboto"/>
                <a:ea typeface="Roboto"/>
                <a:cs typeface="Roboto"/>
                <a:sym typeface="Roboto"/>
              </a:rPr>
              <a:t> (Input: Business Value, Property Value | Quotes details)</a:t>
            </a:r>
            <a:endParaRPr>
              <a:latin typeface="Roboto"/>
              <a:ea typeface="Roboto"/>
              <a:cs typeface="Roboto"/>
              <a:sym typeface="Roboto"/>
            </a:endParaRPr>
          </a:p>
        </p:txBody>
      </p:sp>
      <p:sp>
        <p:nvSpPr>
          <p:cNvPr id="216" name="Google Shape;216;p34"/>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Policy Microservice</a:t>
            </a:r>
            <a:endParaRPr b="1" sz="3000">
              <a:solidFill>
                <a:schemeClr val="lt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22" name="Google Shape;222;p35"/>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Quote</a:t>
            </a:r>
            <a:r>
              <a:rPr b="1" lang="en" sz="3000">
                <a:solidFill>
                  <a:schemeClr val="lt2"/>
                </a:solidFill>
                <a:latin typeface="Raleway"/>
                <a:ea typeface="Raleway"/>
                <a:cs typeface="Raleway"/>
                <a:sym typeface="Raleway"/>
              </a:rPr>
              <a:t> Microservice</a:t>
            </a:r>
            <a:endParaRPr b="1" sz="3000">
              <a:solidFill>
                <a:schemeClr val="lt2"/>
              </a:solidFill>
              <a:latin typeface="Raleway"/>
              <a:ea typeface="Raleway"/>
              <a:cs typeface="Raleway"/>
              <a:sym typeface="Raleway"/>
            </a:endParaRPr>
          </a:p>
        </p:txBody>
      </p:sp>
      <p:sp>
        <p:nvSpPr>
          <p:cNvPr id="223" name="Google Shape;223;p35"/>
          <p:cNvSpPr txBox="1"/>
          <p:nvPr>
            <p:ph idx="4294967295" type="body"/>
          </p:nvPr>
        </p:nvSpPr>
        <p:spPr>
          <a:xfrm>
            <a:off x="700950" y="1164825"/>
            <a:ext cx="7552500" cy="3327900"/>
          </a:xfrm>
          <a:prstGeom prst="rect">
            <a:avLst/>
          </a:prstGeom>
        </p:spPr>
        <p:txBody>
          <a:bodyPr anchorCtr="0" anchor="t" bIns="91425" lIns="91425" spcFirstLastPara="1" rIns="91425" wrap="square" tIns="91425">
            <a:noAutofit/>
          </a:bodyPr>
          <a:lstStyle/>
          <a:p>
            <a:pPr indent="-349250" lvl="0" marL="457200" rtl="0" algn="l">
              <a:spcBef>
                <a:spcPts val="700"/>
              </a:spcBef>
              <a:spcAft>
                <a:spcPts val="0"/>
              </a:spcAft>
              <a:buSzPts val="1900"/>
              <a:buFont typeface="Roboto"/>
              <a:buChar char="●"/>
            </a:pPr>
            <a:r>
              <a:rPr lang="en" sz="1900">
                <a:latin typeface="Roboto"/>
                <a:ea typeface="Roboto"/>
                <a:cs typeface="Roboto"/>
                <a:sym typeface="Roboto"/>
              </a:rPr>
              <a:t>To issue the policy, we need the know the amount for which the policy should be issued. This is the very important part to issue the policy.</a:t>
            </a:r>
            <a:endParaRPr sz="1900">
              <a:latin typeface="Roboto"/>
              <a:ea typeface="Roboto"/>
              <a:cs typeface="Roboto"/>
              <a:sym typeface="Roboto"/>
            </a:endParaRPr>
          </a:p>
          <a:p>
            <a:pPr indent="0" lvl="0" marL="457200" rtl="0" algn="l">
              <a:spcBef>
                <a:spcPts val="700"/>
              </a:spcBef>
              <a:spcAft>
                <a:spcPts val="0"/>
              </a:spcAft>
              <a:buNone/>
            </a:pPr>
            <a:r>
              <a:t/>
            </a:r>
            <a:endParaRPr sz="1900">
              <a:latin typeface="Roboto"/>
              <a:ea typeface="Roboto"/>
              <a:cs typeface="Roboto"/>
              <a:sym typeface="Roboto"/>
            </a:endParaRPr>
          </a:p>
          <a:p>
            <a:pPr indent="-349250" lvl="0" marL="457200" rtl="0" algn="l">
              <a:spcBef>
                <a:spcPts val="700"/>
              </a:spcBef>
              <a:spcAft>
                <a:spcPts val="0"/>
              </a:spcAft>
              <a:buSzPts val="1900"/>
              <a:buFont typeface="Roboto"/>
              <a:buChar char="●"/>
            </a:pPr>
            <a:r>
              <a:rPr lang="en" sz="1900">
                <a:latin typeface="Roboto"/>
                <a:ea typeface="Roboto"/>
                <a:cs typeface="Roboto"/>
                <a:sym typeface="Roboto"/>
              </a:rPr>
              <a:t>Quotes Microservice will be invoked only from Policy Service. Post authorization of request, based on the business value and property value, for the opted policy quotes will be calculated. </a:t>
            </a:r>
            <a:endParaRPr sz="1900">
              <a:latin typeface="Roboto"/>
              <a:ea typeface="Roboto"/>
              <a:cs typeface="Roboto"/>
              <a:sym typeface="Roboto"/>
            </a:endParaRPr>
          </a:p>
          <a:p>
            <a:pPr indent="-241300" lvl="0" marL="457200" rtl="0" algn="just">
              <a:spcBef>
                <a:spcPts val="0"/>
              </a:spcBef>
              <a:spcAft>
                <a:spcPts val="0"/>
              </a:spcAft>
              <a:buSzPts val="200"/>
              <a:buFont typeface="Roboto"/>
              <a:buChar char="●"/>
            </a:pPr>
            <a:r>
              <a:t/>
            </a:r>
            <a:endParaRPr sz="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29" name="Google Shape;229;p36"/>
          <p:cNvSpPr txBox="1"/>
          <p:nvPr>
            <p:ph idx="4294967295" type="body"/>
          </p:nvPr>
        </p:nvSpPr>
        <p:spPr>
          <a:xfrm>
            <a:off x="700950" y="981450"/>
            <a:ext cx="7552500" cy="3327900"/>
          </a:xfrm>
          <a:prstGeom prst="rect">
            <a:avLst/>
          </a:prstGeom>
        </p:spPr>
        <p:txBody>
          <a:bodyPr anchorCtr="0" anchor="t" bIns="91425" lIns="91425" spcFirstLastPara="1" rIns="91425" wrap="square" tIns="91425">
            <a:noAutofit/>
          </a:bodyPr>
          <a:lstStyle/>
          <a:p>
            <a:pPr indent="-349250" lvl="0" marL="457200" rtl="0" algn="l">
              <a:spcBef>
                <a:spcPts val="800"/>
              </a:spcBef>
              <a:spcAft>
                <a:spcPts val="0"/>
              </a:spcAft>
              <a:buSzPts val="1900"/>
              <a:buFont typeface="Roboto"/>
              <a:buChar char="●"/>
            </a:pPr>
            <a:r>
              <a:rPr lang="en" sz="1900">
                <a:latin typeface="Roboto"/>
                <a:ea typeface="Roboto"/>
                <a:cs typeface="Roboto"/>
                <a:sym typeface="Roboto"/>
              </a:rPr>
              <a:t>Ex.: If Business value is 0-2 AND Property Value is 0-2, and Property Type is “Equipment” then quotes can be 80,000 INR | If Business value is 3-5 AND Property Value is 3-5 and Property Type is “Equipment” then quotes can be 50,000 INR.</a:t>
            </a:r>
            <a:endParaRPr sz="1900">
              <a:latin typeface="Roboto"/>
              <a:ea typeface="Roboto"/>
              <a:cs typeface="Roboto"/>
              <a:sym typeface="Roboto"/>
            </a:endParaRPr>
          </a:p>
          <a:p>
            <a:pPr indent="0" lvl="0" marL="0" rtl="0" algn="l">
              <a:spcBef>
                <a:spcPts val="800"/>
              </a:spcBef>
              <a:spcAft>
                <a:spcPts val="0"/>
              </a:spcAft>
              <a:buNone/>
            </a:pPr>
            <a:r>
              <a:t/>
            </a:r>
            <a:endParaRPr sz="1900">
              <a:latin typeface="Roboto"/>
              <a:ea typeface="Roboto"/>
              <a:cs typeface="Roboto"/>
              <a:sym typeface="Roboto"/>
            </a:endParaRPr>
          </a:p>
          <a:p>
            <a:pPr indent="-349250" lvl="0" marL="457200" rtl="0" algn="l">
              <a:spcBef>
                <a:spcPts val="800"/>
              </a:spcBef>
              <a:spcAft>
                <a:spcPts val="0"/>
              </a:spcAft>
              <a:buSzPts val="1900"/>
              <a:buFont typeface="Roboto"/>
              <a:buChar char="●"/>
            </a:pPr>
            <a:r>
              <a:rPr lang="en" sz="1900">
                <a:latin typeface="Roboto"/>
                <a:ea typeface="Roboto"/>
                <a:cs typeface="Roboto"/>
                <a:sym typeface="Roboto"/>
              </a:rPr>
              <a:t>Note: Always the quotes are for the insurance period given in the Policy Table.</a:t>
            </a:r>
            <a:endParaRPr sz="1900">
              <a:latin typeface="Roboto"/>
              <a:ea typeface="Roboto"/>
              <a:cs typeface="Roboto"/>
              <a:sym typeface="Roboto"/>
            </a:endParaRPr>
          </a:p>
          <a:p>
            <a:pPr indent="0" lvl="0" marL="457200" rtl="0" algn="just">
              <a:spcBef>
                <a:spcPts val="300"/>
              </a:spcBef>
              <a:spcAft>
                <a:spcPts val="300"/>
              </a:spcAft>
              <a:buNone/>
            </a:pPr>
            <a:r>
              <a:t/>
            </a:r>
            <a:endParaRPr sz="2000">
              <a:latin typeface="Roboto"/>
              <a:ea typeface="Roboto"/>
              <a:cs typeface="Roboto"/>
              <a:sym typeface="Roboto"/>
            </a:endParaRPr>
          </a:p>
        </p:txBody>
      </p:sp>
      <p:sp>
        <p:nvSpPr>
          <p:cNvPr id="230" name="Google Shape;230;p36"/>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Quote Microservice</a:t>
            </a:r>
            <a:endParaRPr b="1" sz="3000">
              <a:solidFill>
                <a:schemeClr val="lt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36" name="Google Shape;236;p37"/>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Quote</a:t>
            </a:r>
            <a:r>
              <a:rPr b="1" lang="en" sz="3000">
                <a:solidFill>
                  <a:schemeClr val="lt2"/>
                </a:solidFill>
                <a:latin typeface="Raleway"/>
                <a:ea typeface="Raleway"/>
                <a:cs typeface="Raleway"/>
                <a:sym typeface="Raleway"/>
              </a:rPr>
              <a:t> Microservice</a:t>
            </a:r>
            <a:endParaRPr b="1" sz="3000">
              <a:solidFill>
                <a:schemeClr val="lt2"/>
              </a:solidFill>
              <a:latin typeface="Raleway"/>
              <a:ea typeface="Raleway"/>
              <a:cs typeface="Raleway"/>
              <a:sym typeface="Raleway"/>
            </a:endParaRPr>
          </a:p>
        </p:txBody>
      </p:sp>
      <p:sp>
        <p:nvSpPr>
          <p:cNvPr id="237" name="Google Shape;237;p37"/>
          <p:cNvSpPr txBox="1"/>
          <p:nvPr>
            <p:ph idx="4294967295" type="body"/>
          </p:nvPr>
        </p:nvSpPr>
        <p:spPr>
          <a:xfrm>
            <a:off x="700950" y="1164825"/>
            <a:ext cx="7552500" cy="3327900"/>
          </a:xfrm>
          <a:prstGeom prst="rect">
            <a:avLst/>
          </a:prstGeom>
        </p:spPr>
        <p:txBody>
          <a:bodyPr anchorCtr="0" anchor="t" bIns="91425" lIns="91425" spcFirstLastPara="1" rIns="91425" wrap="square" tIns="91425">
            <a:noAutofit/>
          </a:bodyPr>
          <a:lstStyle/>
          <a:p>
            <a:pPr indent="-349250" lvl="0" marL="457200" rtl="0" algn="just">
              <a:spcBef>
                <a:spcPts val="300"/>
              </a:spcBef>
              <a:spcAft>
                <a:spcPts val="0"/>
              </a:spcAft>
              <a:buSzPts val="1900"/>
              <a:buFont typeface="Arial"/>
              <a:buChar char="➔"/>
            </a:pPr>
            <a:r>
              <a:rPr b="1" lang="en" sz="1900">
                <a:latin typeface="Roboto"/>
                <a:ea typeface="Roboto"/>
                <a:cs typeface="Roboto"/>
                <a:sym typeface="Roboto"/>
              </a:rPr>
              <a:t>RestEnd Points</a:t>
            </a:r>
            <a:endParaRPr sz="1900">
              <a:highlight>
                <a:srgbClr val="FFFFFF"/>
              </a:highlight>
              <a:latin typeface="Arial"/>
              <a:ea typeface="Arial"/>
              <a:cs typeface="Arial"/>
              <a:sym typeface="Arial"/>
            </a:endParaRPr>
          </a:p>
          <a:p>
            <a:pPr indent="0" lvl="0" marL="457200" rtl="0" algn="l">
              <a:spcBef>
                <a:spcPts val="300"/>
              </a:spcBef>
              <a:spcAft>
                <a:spcPts val="0"/>
              </a:spcAft>
              <a:buNone/>
            </a:pPr>
            <a:r>
              <a:rPr lang="en" sz="1900">
                <a:highlight>
                  <a:srgbClr val="FFFFFF"/>
                </a:highlight>
                <a:latin typeface="Arial"/>
                <a:ea typeface="Arial"/>
                <a:cs typeface="Arial"/>
                <a:sym typeface="Arial"/>
              </a:rPr>
              <a:t>GET: /getQuotesForPolicy (Input: Policy, with all value ranges and type | Output Quotes) </a:t>
            </a:r>
            <a:endParaRPr sz="1900">
              <a:highlight>
                <a:srgbClr val="FFFFFF"/>
              </a:highlight>
              <a:latin typeface="Arial"/>
              <a:ea typeface="Arial"/>
              <a:cs typeface="Arial"/>
              <a:sym typeface="Arial"/>
            </a:endParaRPr>
          </a:p>
          <a:p>
            <a:pPr indent="0" lvl="0" marL="0" rtl="0" algn="just">
              <a:lnSpc>
                <a:spcPct val="90000"/>
              </a:lnSpc>
              <a:spcBef>
                <a:spcPts val="1000"/>
              </a:spcBef>
              <a:spcAft>
                <a:spcPts val="0"/>
              </a:spcAft>
              <a:buNone/>
            </a:pPr>
            <a:r>
              <a:t/>
            </a:r>
            <a:endParaRPr sz="2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pic>
        <p:nvPicPr>
          <p:cNvPr id="242" name="Google Shape;242;p38"/>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43" name="Google Shape;243;p38"/>
          <p:cNvSpPr txBox="1"/>
          <p:nvPr/>
        </p:nvSpPr>
        <p:spPr>
          <a:xfrm>
            <a:off x="600100" y="218850"/>
            <a:ext cx="55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Insureity Portal</a:t>
            </a:r>
            <a:endParaRPr b="1" sz="3000">
              <a:solidFill>
                <a:schemeClr val="lt2"/>
              </a:solidFill>
              <a:latin typeface="Raleway"/>
              <a:ea typeface="Raleway"/>
              <a:cs typeface="Raleway"/>
              <a:sym typeface="Raleway"/>
            </a:endParaRPr>
          </a:p>
        </p:txBody>
      </p:sp>
      <p:sp>
        <p:nvSpPr>
          <p:cNvPr id="244" name="Google Shape;244;p38"/>
          <p:cNvSpPr txBox="1"/>
          <p:nvPr>
            <p:ph idx="4294967295" type="body"/>
          </p:nvPr>
        </p:nvSpPr>
        <p:spPr>
          <a:xfrm>
            <a:off x="664200" y="1152575"/>
            <a:ext cx="75525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FF"/>
                </a:highlight>
                <a:latin typeface="Roboto"/>
                <a:ea typeface="Roboto"/>
                <a:cs typeface="Roboto"/>
                <a:sym typeface="Roboto"/>
              </a:rPr>
              <a:t>Portal allows the Agents</a:t>
            </a:r>
            <a:r>
              <a:rPr lang="en" sz="1600">
                <a:highlight>
                  <a:srgbClr val="FFFFFF"/>
                </a:highlight>
                <a:latin typeface="Roboto"/>
                <a:ea typeface="Roboto"/>
                <a:cs typeface="Roboto"/>
                <a:sym typeface="Roboto"/>
              </a:rPr>
              <a:t> to Login. Once successfully logged in, the agent can do the following operations:</a:t>
            </a:r>
            <a:r>
              <a:rPr lang="en" sz="1500">
                <a:highlight>
                  <a:srgbClr val="FFFFFF"/>
                </a:highlight>
                <a:latin typeface="Roboto"/>
                <a:ea typeface="Roboto"/>
                <a:cs typeface="Roboto"/>
                <a:sym typeface="Roboto"/>
              </a:rPr>
              <a:t> </a:t>
            </a:r>
            <a:endParaRPr sz="1500">
              <a:highlight>
                <a:srgbClr val="FFFFFF"/>
              </a:highlight>
              <a:latin typeface="Roboto"/>
              <a:ea typeface="Roboto"/>
              <a:cs typeface="Roboto"/>
              <a:sym typeface="Roboto"/>
            </a:endParaRPr>
          </a:p>
          <a:p>
            <a:pPr indent="-323850" lvl="0" marL="1143000" rtl="0" algn="l">
              <a:spcBef>
                <a:spcPts val="0"/>
              </a:spcBef>
              <a:spcAft>
                <a:spcPts val="0"/>
              </a:spcAft>
              <a:buSzPts val="1500"/>
              <a:buFont typeface="Roboto"/>
              <a:buChar char="●"/>
            </a:pPr>
            <a:r>
              <a:rPr lang="en" sz="1500">
                <a:highlight>
                  <a:srgbClr val="FFFFFF"/>
                </a:highlight>
                <a:latin typeface="Roboto"/>
                <a:ea typeface="Roboto"/>
                <a:cs typeface="Roboto"/>
                <a:sym typeface="Roboto"/>
              </a:rPr>
              <a:t>Create / Edit / View Consumer, Businesses and Properties </a:t>
            </a:r>
            <a:endParaRPr sz="1500">
              <a:highlight>
                <a:srgbClr val="FFFFFF"/>
              </a:highlight>
              <a:latin typeface="Roboto"/>
              <a:ea typeface="Roboto"/>
              <a:cs typeface="Roboto"/>
              <a:sym typeface="Roboto"/>
            </a:endParaRPr>
          </a:p>
          <a:p>
            <a:pPr indent="-323850" lvl="0" marL="1143000" rtl="0" algn="l">
              <a:spcBef>
                <a:spcPts val="0"/>
              </a:spcBef>
              <a:spcAft>
                <a:spcPts val="0"/>
              </a:spcAft>
              <a:buSzPts val="1500"/>
              <a:buFont typeface="Roboto"/>
              <a:buChar char="●"/>
            </a:pPr>
            <a:r>
              <a:rPr lang="en" sz="1500">
                <a:highlight>
                  <a:srgbClr val="FFFFFF"/>
                </a:highlight>
                <a:latin typeface="Roboto"/>
                <a:ea typeface="Roboto"/>
                <a:cs typeface="Roboto"/>
                <a:sym typeface="Roboto"/>
              </a:rPr>
              <a:t>Create Policy </a:t>
            </a:r>
            <a:endParaRPr sz="1500">
              <a:highlight>
                <a:srgbClr val="FFFFFF"/>
              </a:highlight>
              <a:latin typeface="Roboto"/>
              <a:ea typeface="Roboto"/>
              <a:cs typeface="Roboto"/>
              <a:sym typeface="Roboto"/>
            </a:endParaRPr>
          </a:p>
          <a:p>
            <a:pPr indent="-323850" lvl="0" marL="1143000" rtl="0" algn="l">
              <a:spcBef>
                <a:spcPts val="0"/>
              </a:spcBef>
              <a:spcAft>
                <a:spcPts val="0"/>
              </a:spcAft>
              <a:buSzPts val="1500"/>
              <a:buFont typeface="Roboto"/>
              <a:buChar char="●"/>
            </a:pPr>
            <a:r>
              <a:rPr lang="en" sz="1500">
                <a:highlight>
                  <a:srgbClr val="FFFFFF"/>
                </a:highlight>
                <a:latin typeface="Roboto"/>
                <a:ea typeface="Roboto"/>
                <a:cs typeface="Roboto"/>
                <a:sym typeface="Roboto"/>
              </a:rPr>
              <a:t>Issue Policy – Based on Payment Information, policy will be issued.</a:t>
            </a:r>
            <a:endParaRPr sz="1500">
              <a:highlight>
                <a:srgbClr val="FFFFFF"/>
              </a:highlight>
              <a:latin typeface="Roboto"/>
              <a:ea typeface="Roboto"/>
              <a:cs typeface="Roboto"/>
              <a:sym typeface="Roboto"/>
            </a:endParaRPr>
          </a:p>
          <a:p>
            <a:pPr indent="-323850" lvl="0" marL="1143000" rtl="0" algn="l">
              <a:spcBef>
                <a:spcPts val="0"/>
              </a:spcBef>
              <a:spcAft>
                <a:spcPts val="0"/>
              </a:spcAft>
              <a:buSzPts val="1500"/>
              <a:buFont typeface="Roboto"/>
              <a:buChar char="●"/>
            </a:pPr>
            <a:r>
              <a:rPr lang="en" sz="1500">
                <a:highlight>
                  <a:srgbClr val="FFFFFF"/>
                </a:highlight>
                <a:latin typeface="Roboto"/>
                <a:ea typeface="Roboto"/>
                <a:cs typeface="Roboto"/>
                <a:sym typeface="Roboto"/>
              </a:rPr>
              <a:t>View Policy.</a:t>
            </a:r>
            <a:endParaRPr sz="1500">
              <a:highlight>
                <a:srgbClr val="FFFFFF"/>
              </a:highlight>
              <a:latin typeface="Roboto"/>
              <a:ea typeface="Roboto"/>
              <a:cs typeface="Roboto"/>
              <a:sym typeface="Roboto"/>
            </a:endParaRPr>
          </a:p>
          <a:p>
            <a:pPr indent="-323850" lvl="0" marL="1143000" rtl="0" algn="l">
              <a:spcBef>
                <a:spcPts val="0"/>
              </a:spcBef>
              <a:spcAft>
                <a:spcPts val="0"/>
              </a:spcAft>
              <a:buSzPts val="1500"/>
              <a:buFont typeface="Roboto"/>
              <a:buChar char="●"/>
            </a:pPr>
            <a:r>
              <a:rPr lang="en" sz="1500">
                <a:highlight>
                  <a:srgbClr val="FFFFFF"/>
                </a:highlight>
                <a:latin typeface="Roboto"/>
                <a:ea typeface="Roboto"/>
                <a:cs typeface="Roboto"/>
                <a:sym typeface="Roboto"/>
              </a:rPr>
              <a:t>Get Quote.</a:t>
            </a:r>
            <a:endParaRPr sz="1500">
              <a:highlight>
                <a:srgbClr val="FFFFFF"/>
              </a:highlight>
              <a:latin typeface="Roboto"/>
              <a:ea typeface="Roboto"/>
              <a:cs typeface="Roboto"/>
              <a:sym typeface="Roboto"/>
            </a:endParaRPr>
          </a:p>
          <a:p>
            <a:pPr indent="0" lvl="0" marL="0" rtl="0" algn="l">
              <a:spcBef>
                <a:spcPts val="0"/>
              </a:spcBef>
              <a:spcAft>
                <a:spcPts val="0"/>
              </a:spcAft>
              <a:buNone/>
            </a:pPr>
            <a:r>
              <a:t/>
            </a:r>
            <a:endParaRPr sz="1500">
              <a:highlight>
                <a:srgbClr val="FFFFFF"/>
              </a:highlight>
              <a:latin typeface="Roboto"/>
              <a:ea typeface="Roboto"/>
              <a:cs typeface="Roboto"/>
              <a:sym typeface="Roboto"/>
            </a:endParaRPr>
          </a:p>
          <a:p>
            <a:pPr indent="0" lvl="0" marL="0" rtl="0" algn="l">
              <a:spcBef>
                <a:spcPts val="0"/>
              </a:spcBef>
              <a:spcAft>
                <a:spcPts val="0"/>
              </a:spcAft>
              <a:buNone/>
            </a:pPr>
            <a:r>
              <a:rPr lang="en" sz="1500">
                <a:highlight>
                  <a:srgbClr val="FFFFFF"/>
                </a:highlight>
                <a:latin typeface="Roboto"/>
                <a:ea typeface="Roboto"/>
                <a:cs typeface="Roboto"/>
                <a:sym typeface="Roboto"/>
              </a:rPr>
              <a:t>Each of the above operations will reach out to the middleware Microservices that are hosted in cloud</a:t>
            </a:r>
            <a:r>
              <a:rPr lang="en" sz="1600">
                <a:highlight>
                  <a:srgbClr val="FFFFFF"/>
                </a:highlight>
                <a:latin typeface="Roboto"/>
                <a:ea typeface="Roboto"/>
                <a:cs typeface="Roboto"/>
                <a:sym typeface="Roboto"/>
              </a:rPr>
              <a:t>.</a:t>
            </a:r>
            <a:endParaRPr sz="1600">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pic>
        <p:nvPicPr>
          <p:cNvPr id="249" name="Google Shape;249;p39"/>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50" name="Google Shape;250;p39"/>
          <p:cNvSpPr txBox="1"/>
          <p:nvPr/>
        </p:nvSpPr>
        <p:spPr>
          <a:xfrm>
            <a:off x="700950" y="218850"/>
            <a:ext cx="25572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pic>
        <p:nvPicPr>
          <p:cNvPr id="251" name="Google Shape;251;p39"/>
          <p:cNvPicPr preferRelativeResize="0"/>
          <p:nvPr/>
        </p:nvPicPr>
        <p:blipFill rotWithShape="1">
          <a:blip r:embed="rId4">
            <a:alphaModFix/>
          </a:blip>
          <a:srcRect b="11422" l="908" r="1358" t="11291"/>
          <a:stretch/>
        </p:blipFill>
        <p:spPr>
          <a:xfrm>
            <a:off x="676450" y="1386750"/>
            <a:ext cx="7791101" cy="3326875"/>
          </a:xfrm>
          <a:prstGeom prst="rect">
            <a:avLst/>
          </a:prstGeom>
          <a:noFill/>
          <a:ln>
            <a:noFill/>
          </a:ln>
        </p:spPr>
      </p:pic>
      <p:sp>
        <p:nvSpPr>
          <p:cNvPr id="252" name="Google Shape;252;p39"/>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Login Page</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pic>
        <p:nvPicPr>
          <p:cNvPr id="257" name="Google Shape;257;p40"/>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58" name="Google Shape;258;p40"/>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pic>
        <p:nvPicPr>
          <p:cNvPr id="259" name="Google Shape;259;p40"/>
          <p:cNvPicPr preferRelativeResize="0"/>
          <p:nvPr/>
        </p:nvPicPr>
        <p:blipFill rotWithShape="1">
          <a:blip r:embed="rId4">
            <a:alphaModFix/>
          </a:blip>
          <a:srcRect b="9342" l="0" r="950" t="11077"/>
          <a:stretch/>
        </p:blipFill>
        <p:spPr>
          <a:xfrm>
            <a:off x="731200" y="1386750"/>
            <a:ext cx="7681598" cy="3321899"/>
          </a:xfrm>
          <a:prstGeom prst="rect">
            <a:avLst/>
          </a:prstGeom>
          <a:noFill/>
          <a:ln>
            <a:noFill/>
          </a:ln>
        </p:spPr>
      </p:pic>
      <p:sp>
        <p:nvSpPr>
          <p:cNvPr id="260" name="Google Shape;260;p40"/>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2000">
                <a:latin typeface="Roboto"/>
                <a:ea typeface="Roboto"/>
                <a:cs typeface="Roboto"/>
                <a:sym typeface="Roboto"/>
              </a:rPr>
              <a:t>Landing Page</a:t>
            </a:r>
            <a:endParaRPr b="1" sz="20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66" name="Google Shape;266;p41"/>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pic>
        <p:nvPicPr>
          <p:cNvPr id="267" name="Google Shape;267;p41"/>
          <p:cNvPicPr preferRelativeResize="0"/>
          <p:nvPr/>
        </p:nvPicPr>
        <p:blipFill rotWithShape="1">
          <a:blip r:embed="rId4">
            <a:alphaModFix/>
          </a:blip>
          <a:srcRect b="11166" l="0" r="0" t="11821"/>
          <a:stretch/>
        </p:blipFill>
        <p:spPr>
          <a:xfrm>
            <a:off x="690325" y="1386775"/>
            <a:ext cx="7763352" cy="3227950"/>
          </a:xfrm>
          <a:prstGeom prst="rect">
            <a:avLst/>
          </a:prstGeom>
          <a:noFill/>
          <a:ln>
            <a:noFill/>
          </a:ln>
        </p:spPr>
      </p:pic>
      <p:sp>
        <p:nvSpPr>
          <p:cNvPr id="268" name="Google Shape;268;p41"/>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2000">
                <a:latin typeface="Roboto"/>
                <a:ea typeface="Roboto"/>
                <a:cs typeface="Roboto"/>
                <a:sym typeface="Roboto"/>
              </a:rPr>
              <a:t>Consumer Page</a:t>
            </a:r>
            <a:endParaRPr b="1"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146725" y="162725"/>
            <a:ext cx="8752000" cy="4818049"/>
          </a:xfrm>
          <a:prstGeom prst="rect">
            <a:avLst/>
          </a:prstGeom>
          <a:noFill/>
          <a:ln>
            <a:noFill/>
          </a:ln>
        </p:spPr>
      </p:pic>
      <p:sp>
        <p:nvSpPr>
          <p:cNvPr id="88" name="Google Shape;88;p15"/>
          <p:cNvSpPr txBox="1"/>
          <p:nvPr>
            <p:ph idx="4294967295" type="title"/>
          </p:nvPr>
        </p:nvSpPr>
        <p:spPr>
          <a:xfrm>
            <a:off x="670625" y="4102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Contents</a:t>
            </a:r>
            <a:endParaRPr sz="2400"/>
          </a:p>
        </p:txBody>
      </p:sp>
      <p:sp>
        <p:nvSpPr>
          <p:cNvPr id="89" name="Google Shape;89;p15"/>
          <p:cNvSpPr txBox="1"/>
          <p:nvPr>
            <p:ph idx="4294967295" type="title"/>
          </p:nvPr>
        </p:nvSpPr>
        <p:spPr>
          <a:xfrm>
            <a:off x="670625" y="636400"/>
            <a:ext cx="5197200" cy="306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Introduction</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Tech Stack</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Diagrams</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Authorization Microservice</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Consumer Microservice</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Policy Microservice</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Quote Microservice</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Insureity Portal</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Result and Screenshots</a:t>
            </a:r>
            <a:endParaRPr b="0" sz="16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0" lang="en" sz="1600">
                <a:highlight>
                  <a:srgbClr val="FFFFFF"/>
                </a:highlight>
                <a:latin typeface="Roboto"/>
                <a:ea typeface="Roboto"/>
                <a:cs typeface="Roboto"/>
                <a:sym typeface="Roboto"/>
              </a:rPr>
              <a:t>Challenges faced</a:t>
            </a:r>
            <a:endParaRPr b="0" sz="1600">
              <a:highlight>
                <a:srgbClr val="FFFFFF"/>
              </a:highlight>
              <a:latin typeface="Roboto"/>
              <a:ea typeface="Roboto"/>
              <a:cs typeface="Roboto"/>
              <a:sym typeface="Roboto"/>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 name="Shape 272"/>
        <p:cNvGrpSpPr/>
        <p:nvPr/>
      </p:nvGrpSpPr>
      <p:grpSpPr>
        <a:xfrm>
          <a:off x="0" y="0"/>
          <a:ext cx="0" cy="0"/>
          <a:chOff x="0" y="0"/>
          <a:chExt cx="0" cy="0"/>
        </a:xfrm>
      </p:grpSpPr>
      <p:pic>
        <p:nvPicPr>
          <p:cNvPr id="273" name="Google Shape;273;p42"/>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74" name="Google Shape;274;p42"/>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pic>
        <p:nvPicPr>
          <p:cNvPr id="275" name="Google Shape;275;p42"/>
          <p:cNvPicPr preferRelativeResize="0"/>
          <p:nvPr/>
        </p:nvPicPr>
        <p:blipFill rotWithShape="1">
          <a:blip r:embed="rId4">
            <a:alphaModFix/>
          </a:blip>
          <a:srcRect b="9870" l="0" r="0" t="11165"/>
          <a:stretch/>
        </p:blipFill>
        <p:spPr>
          <a:xfrm>
            <a:off x="704175" y="1386750"/>
            <a:ext cx="7735651" cy="3252026"/>
          </a:xfrm>
          <a:prstGeom prst="rect">
            <a:avLst/>
          </a:prstGeom>
          <a:noFill/>
          <a:ln>
            <a:noFill/>
          </a:ln>
        </p:spPr>
      </p:pic>
      <p:sp>
        <p:nvSpPr>
          <p:cNvPr id="276" name="Google Shape;276;p42"/>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000">
                <a:latin typeface="Roboto"/>
                <a:ea typeface="Roboto"/>
                <a:cs typeface="Roboto"/>
                <a:sym typeface="Roboto"/>
              </a:rPr>
              <a:t>Policy Page</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43"/>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82" name="Google Shape;282;p43"/>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pic>
        <p:nvPicPr>
          <p:cNvPr id="283" name="Google Shape;283;p43"/>
          <p:cNvPicPr preferRelativeResize="0"/>
          <p:nvPr/>
        </p:nvPicPr>
        <p:blipFill rotWithShape="1">
          <a:blip r:embed="rId4">
            <a:alphaModFix/>
          </a:blip>
          <a:srcRect b="10036" l="0" r="0" t="10999"/>
          <a:stretch/>
        </p:blipFill>
        <p:spPr>
          <a:xfrm>
            <a:off x="700950" y="1386750"/>
            <a:ext cx="7723325" cy="3240000"/>
          </a:xfrm>
          <a:prstGeom prst="rect">
            <a:avLst/>
          </a:prstGeom>
          <a:noFill/>
          <a:ln>
            <a:noFill/>
          </a:ln>
        </p:spPr>
      </p:pic>
      <p:sp>
        <p:nvSpPr>
          <p:cNvPr id="284" name="Google Shape;284;p43"/>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Quote</a:t>
            </a:r>
            <a:r>
              <a:rPr b="1" lang="en" sz="2000">
                <a:latin typeface="Roboto"/>
                <a:ea typeface="Roboto"/>
                <a:cs typeface="Roboto"/>
                <a:sym typeface="Roboto"/>
              </a:rPr>
              <a:t> </a:t>
            </a:r>
            <a:r>
              <a:rPr b="1" lang="en" sz="2000">
                <a:latin typeface="Roboto"/>
                <a:ea typeface="Roboto"/>
                <a:cs typeface="Roboto"/>
                <a:sym typeface="Roboto"/>
              </a:rPr>
              <a:t>Page</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pic>
        <p:nvPicPr>
          <p:cNvPr id="289" name="Google Shape;289;p44"/>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90" name="Google Shape;290;p44"/>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291" name="Google Shape;291;p44"/>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Unit Testing</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292" name="Google Shape;292;p44"/>
          <p:cNvPicPr preferRelativeResize="0"/>
          <p:nvPr/>
        </p:nvPicPr>
        <p:blipFill rotWithShape="1">
          <a:blip r:embed="rId4">
            <a:alphaModFix/>
          </a:blip>
          <a:srcRect b="15971" l="18443" r="6152" t="12533"/>
          <a:stretch/>
        </p:blipFill>
        <p:spPr>
          <a:xfrm>
            <a:off x="1310700" y="1386750"/>
            <a:ext cx="6598627" cy="3299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pic>
        <p:nvPicPr>
          <p:cNvPr id="297" name="Google Shape;297;p45"/>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298" name="Google Shape;298;p45"/>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299" name="Google Shape;299;p45"/>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Unit Testing</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00" name="Google Shape;300;p45"/>
          <p:cNvPicPr preferRelativeResize="0"/>
          <p:nvPr/>
        </p:nvPicPr>
        <p:blipFill rotWithShape="1">
          <a:blip r:embed="rId4">
            <a:alphaModFix/>
          </a:blip>
          <a:srcRect b="5213" l="0" r="22922" t="0"/>
          <a:stretch/>
        </p:blipFill>
        <p:spPr>
          <a:xfrm>
            <a:off x="1403350" y="1386750"/>
            <a:ext cx="6147700" cy="33459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id="305" name="Google Shape;305;p46"/>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06" name="Google Shape;306;p46"/>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07" name="Google Shape;307;p46"/>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08" name="Google Shape;308;p46"/>
          <p:cNvPicPr preferRelativeResize="0"/>
          <p:nvPr/>
        </p:nvPicPr>
        <p:blipFill rotWithShape="1">
          <a:blip r:embed="rId4">
            <a:alphaModFix/>
          </a:blip>
          <a:srcRect b="24375" l="14222" r="15680" t="26332"/>
          <a:stretch/>
        </p:blipFill>
        <p:spPr>
          <a:xfrm>
            <a:off x="795750" y="1464150"/>
            <a:ext cx="7552502" cy="298723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pic>
        <p:nvPicPr>
          <p:cNvPr id="313" name="Google Shape;313;p47"/>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14" name="Google Shape;314;p47"/>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15" name="Google Shape;315;p47"/>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16" name="Google Shape;316;p47"/>
          <p:cNvPicPr preferRelativeResize="0"/>
          <p:nvPr/>
        </p:nvPicPr>
        <p:blipFill rotWithShape="1">
          <a:blip r:embed="rId4">
            <a:alphaModFix/>
          </a:blip>
          <a:srcRect b="18737" l="0" r="10506" t="12727"/>
          <a:stretch/>
        </p:blipFill>
        <p:spPr>
          <a:xfrm>
            <a:off x="819338" y="1519825"/>
            <a:ext cx="7315723" cy="315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pic>
        <p:nvPicPr>
          <p:cNvPr id="321" name="Google Shape;321;p48"/>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22" name="Google Shape;322;p48"/>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23" name="Google Shape;323;p48"/>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24" name="Google Shape;324;p48"/>
          <p:cNvPicPr preferRelativeResize="0"/>
          <p:nvPr/>
        </p:nvPicPr>
        <p:blipFill rotWithShape="1">
          <a:blip r:embed="rId4">
            <a:alphaModFix/>
          </a:blip>
          <a:srcRect b="7221" l="0" r="0" t="12982"/>
          <a:stretch/>
        </p:blipFill>
        <p:spPr>
          <a:xfrm>
            <a:off x="700950" y="1386750"/>
            <a:ext cx="7712351" cy="32179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pic>
        <p:nvPicPr>
          <p:cNvPr id="329" name="Google Shape;329;p49"/>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30" name="Google Shape;330;p49"/>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31" name="Google Shape;331;p49"/>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32" name="Google Shape;332;p49"/>
          <p:cNvPicPr preferRelativeResize="0"/>
          <p:nvPr/>
        </p:nvPicPr>
        <p:blipFill rotWithShape="1">
          <a:blip r:embed="rId4">
            <a:alphaModFix/>
          </a:blip>
          <a:srcRect b="6902" l="0" r="0" t="13301"/>
          <a:stretch/>
        </p:blipFill>
        <p:spPr>
          <a:xfrm>
            <a:off x="700950" y="1386750"/>
            <a:ext cx="7732725" cy="32179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pic>
        <p:nvPicPr>
          <p:cNvPr id="337" name="Google Shape;337;p50"/>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38" name="Google Shape;338;p50"/>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39" name="Google Shape;339;p50"/>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40" name="Google Shape;340;p50"/>
          <p:cNvPicPr preferRelativeResize="0"/>
          <p:nvPr/>
        </p:nvPicPr>
        <p:blipFill rotWithShape="1">
          <a:blip r:embed="rId4">
            <a:alphaModFix/>
          </a:blip>
          <a:srcRect b="4954" l="0" r="0" t="2947"/>
          <a:stretch/>
        </p:blipFill>
        <p:spPr>
          <a:xfrm>
            <a:off x="700950" y="1386750"/>
            <a:ext cx="7712351" cy="31566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4" name="Shape 344"/>
        <p:cNvGrpSpPr/>
        <p:nvPr/>
      </p:nvGrpSpPr>
      <p:grpSpPr>
        <a:xfrm>
          <a:off x="0" y="0"/>
          <a:ext cx="0" cy="0"/>
          <a:chOff x="0" y="0"/>
          <a:chExt cx="0" cy="0"/>
        </a:xfrm>
      </p:grpSpPr>
      <p:pic>
        <p:nvPicPr>
          <p:cNvPr id="345" name="Google Shape;345;p51"/>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46" name="Google Shape;346;p51"/>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47" name="Google Shape;347;p51"/>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Deployment</a:t>
            </a:r>
            <a:endParaRPr b="1" sz="2000">
              <a:latin typeface="Roboto"/>
              <a:ea typeface="Roboto"/>
              <a:cs typeface="Roboto"/>
              <a:sym typeface="Roboto"/>
            </a:endParaRPr>
          </a:p>
          <a:p>
            <a:pPr indent="0" lvl="0" marL="0" rtl="0" algn="ctr">
              <a:spcBef>
                <a:spcPts val="1000"/>
              </a:spcBef>
              <a:spcAft>
                <a:spcPts val="1000"/>
              </a:spcAft>
              <a:buNone/>
            </a:pPr>
            <a:r>
              <a:t/>
            </a:r>
            <a:endParaRPr b="1" sz="2000">
              <a:latin typeface="Roboto"/>
              <a:ea typeface="Roboto"/>
              <a:cs typeface="Roboto"/>
              <a:sym typeface="Roboto"/>
            </a:endParaRPr>
          </a:p>
        </p:txBody>
      </p:sp>
      <p:pic>
        <p:nvPicPr>
          <p:cNvPr id="348" name="Google Shape;348;p51"/>
          <p:cNvPicPr preferRelativeResize="0"/>
          <p:nvPr/>
        </p:nvPicPr>
        <p:blipFill rotWithShape="1">
          <a:blip r:embed="rId4">
            <a:alphaModFix/>
          </a:blip>
          <a:srcRect b="25103" l="19913" r="2753" t="11424"/>
          <a:stretch/>
        </p:blipFill>
        <p:spPr>
          <a:xfrm>
            <a:off x="1036275" y="1442400"/>
            <a:ext cx="7071451" cy="3264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95" name="Google Shape;95;p16"/>
          <p:cNvSpPr txBox="1"/>
          <p:nvPr/>
        </p:nvSpPr>
        <p:spPr>
          <a:xfrm>
            <a:off x="645950" y="2188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96" name="Google Shape;96;p16"/>
          <p:cNvSpPr txBox="1"/>
          <p:nvPr>
            <p:ph idx="4294967295" type="body"/>
          </p:nvPr>
        </p:nvSpPr>
        <p:spPr>
          <a:xfrm>
            <a:off x="700950" y="981450"/>
            <a:ext cx="7552500" cy="3327900"/>
          </a:xfrm>
          <a:prstGeom prst="rect">
            <a:avLst/>
          </a:prstGeom>
        </p:spPr>
        <p:txBody>
          <a:bodyPr anchorCtr="0" anchor="t" bIns="91425" lIns="91425" spcFirstLastPara="1" rIns="91425" wrap="square" tIns="91425">
            <a:noAutofit/>
          </a:bodyPr>
          <a:lstStyle/>
          <a:p>
            <a:pPr indent="-330200" lvl="0" marL="457200" marR="63500" rtl="0" algn="just">
              <a:spcBef>
                <a:spcPts val="0"/>
              </a:spcBef>
              <a:spcAft>
                <a:spcPts val="0"/>
              </a:spcAft>
              <a:buSzPts val="1600"/>
              <a:buFont typeface="Roboto"/>
              <a:buChar char="➔"/>
            </a:pPr>
            <a:r>
              <a:rPr lang="en" sz="1600">
                <a:highlight>
                  <a:srgbClr val="FFFFFF"/>
                </a:highlight>
                <a:latin typeface="Roboto"/>
                <a:ea typeface="Roboto"/>
                <a:cs typeface="Roboto"/>
                <a:sym typeface="Roboto"/>
              </a:rPr>
              <a:t>A leading Insurance Management Organization offers Business insurance that protects businesses from losses due to events that may occur during the normal course of business. There are many types of  </a:t>
            </a:r>
            <a:r>
              <a:rPr lang="en" sz="1600">
                <a:highlight>
                  <a:srgbClr val="FFFFFF"/>
                </a:highlight>
                <a:uFill>
                  <a:noFill/>
                </a:uFill>
                <a:latin typeface="Roboto"/>
                <a:ea typeface="Roboto"/>
                <a:cs typeface="Roboto"/>
                <a:sym typeface="Roboto"/>
                <a:hlinkClick r:id="rId4"/>
              </a:rPr>
              <a:t>insurance</a:t>
            </a:r>
            <a:r>
              <a:rPr lang="en" sz="1600">
                <a:highlight>
                  <a:srgbClr val="FFFFFF"/>
                </a:highlight>
                <a:latin typeface="Roboto"/>
                <a:ea typeface="Roboto"/>
                <a:cs typeface="Roboto"/>
                <a:sym typeface="Roboto"/>
              </a:rPr>
              <a:t>  it provides for businesses including coverage for property damage, legal liability and employee-related risks. </a:t>
            </a:r>
            <a:endParaRPr sz="1600">
              <a:highlight>
                <a:srgbClr val="FFFFFF"/>
              </a:highlight>
              <a:latin typeface="Roboto"/>
              <a:ea typeface="Roboto"/>
              <a:cs typeface="Roboto"/>
              <a:sym typeface="Roboto"/>
            </a:endParaRPr>
          </a:p>
          <a:p>
            <a:pPr indent="0" lvl="0" marL="457200" marR="63500" rtl="0" algn="just">
              <a:spcBef>
                <a:spcPts val="0"/>
              </a:spcBef>
              <a:spcAft>
                <a:spcPts val="0"/>
              </a:spcAft>
              <a:buNone/>
            </a:pPr>
            <a:r>
              <a:t/>
            </a:r>
            <a:endParaRPr sz="1600">
              <a:highlight>
                <a:srgbClr val="FFFFFF"/>
              </a:highlight>
              <a:latin typeface="Roboto"/>
              <a:ea typeface="Roboto"/>
              <a:cs typeface="Roboto"/>
              <a:sym typeface="Roboto"/>
            </a:endParaRPr>
          </a:p>
          <a:p>
            <a:pPr indent="-330200" lvl="0" marL="457200" marR="63500" rtl="0" algn="just">
              <a:spcBef>
                <a:spcPts val="0"/>
              </a:spcBef>
              <a:spcAft>
                <a:spcPts val="0"/>
              </a:spcAft>
              <a:buSzPts val="1600"/>
              <a:buFont typeface="Roboto"/>
              <a:buChar char="➔"/>
            </a:pPr>
            <a:r>
              <a:rPr lang="en" sz="1600">
                <a:highlight>
                  <a:srgbClr val="FFFFFF"/>
                </a:highlight>
                <a:latin typeface="Roboto"/>
                <a:ea typeface="Roboto"/>
                <a:cs typeface="Roboto"/>
                <a:sym typeface="Roboto"/>
              </a:rPr>
              <a:t>Companies evaluate their insurance needs based on potential risks, which can vary depending on the type of environment in which the company operates. Business insurance refers broadly to a class of insurance coverage intended for purchase by businesses rather than individuals.</a:t>
            </a:r>
            <a:endParaRPr sz="1600">
              <a:highlight>
                <a:srgbClr val="FFFFFF"/>
              </a:highlight>
              <a:latin typeface="Roboto"/>
              <a:ea typeface="Roboto"/>
              <a:cs typeface="Roboto"/>
              <a:sym typeface="Roboto"/>
            </a:endParaRPr>
          </a:p>
          <a:p>
            <a:pPr indent="0" lvl="0" marL="0" marR="63500" rtl="0" algn="just">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pic>
        <p:nvPicPr>
          <p:cNvPr id="353" name="Google Shape;353;p52"/>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54" name="Google Shape;354;p52"/>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Screenshots</a:t>
            </a:r>
            <a:endParaRPr b="1" sz="3000">
              <a:solidFill>
                <a:schemeClr val="lt2"/>
              </a:solidFill>
              <a:latin typeface="Raleway"/>
              <a:ea typeface="Raleway"/>
              <a:cs typeface="Raleway"/>
              <a:sym typeface="Raleway"/>
            </a:endParaRPr>
          </a:p>
        </p:txBody>
      </p:sp>
      <p:sp>
        <p:nvSpPr>
          <p:cNvPr id="355" name="Google Shape;355;p52"/>
          <p:cNvSpPr txBox="1"/>
          <p:nvPr>
            <p:ph idx="4294967295" type="body"/>
          </p:nvPr>
        </p:nvSpPr>
        <p:spPr>
          <a:xfrm>
            <a:off x="700950" y="981450"/>
            <a:ext cx="75525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2000">
                <a:latin typeface="Roboto"/>
                <a:ea typeface="Roboto"/>
                <a:cs typeface="Roboto"/>
                <a:sym typeface="Roboto"/>
              </a:rPr>
              <a:t>Deployment</a:t>
            </a:r>
            <a:endParaRPr b="1" sz="2000">
              <a:latin typeface="Roboto"/>
              <a:ea typeface="Roboto"/>
              <a:cs typeface="Roboto"/>
              <a:sym typeface="Roboto"/>
            </a:endParaRPr>
          </a:p>
        </p:txBody>
      </p:sp>
      <p:pic>
        <p:nvPicPr>
          <p:cNvPr id="356" name="Google Shape;356;p52"/>
          <p:cNvPicPr preferRelativeResize="0"/>
          <p:nvPr/>
        </p:nvPicPr>
        <p:blipFill rotWithShape="1">
          <a:blip r:embed="rId4">
            <a:alphaModFix/>
          </a:blip>
          <a:srcRect b="30161" l="23838" r="0" t="6325"/>
          <a:stretch/>
        </p:blipFill>
        <p:spPr>
          <a:xfrm>
            <a:off x="1089838" y="1450075"/>
            <a:ext cx="6964325" cy="32665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0" name="Shape 360"/>
        <p:cNvGrpSpPr/>
        <p:nvPr/>
      </p:nvGrpSpPr>
      <p:grpSpPr>
        <a:xfrm>
          <a:off x="0" y="0"/>
          <a:ext cx="0" cy="0"/>
          <a:chOff x="0" y="0"/>
          <a:chExt cx="0" cy="0"/>
        </a:xfrm>
      </p:grpSpPr>
      <p:pic>
        <p:nvPicPr>
          <p:cNvPr id="361" name="Google Shape;361;p53"/>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362" name="Google Shape;362;p53"/>
          <p:cNvSpPr txBox="1"/>
          <p:nvPr>
            <p:ph idx="4294967295" type="body"/>
          </p:nvPr>
        </p:nvSpPr>
        <p:spPr>
          <a:xfrm>
            <a:off x="700950" y="981450"/>
            <a:ext cx="7552500" cy="3327900"/>
          </a:xfrm>
          <a:prstGeom prst="rect">
            <a:avLst/>
          </a:prstGeom>
        </p:spPr>
        <p:txBody>
          <a:bodyPr anchorCtr="0" anchor="t" bIns="91425" lIns="91425" spcFirstLastPara="1" rIns="91425" wrap="square" tIns="91425">
            <a:noAutofit/>
          </a:bodyPr>
          <a:lstStyle/>
          <a:p>
            <a:pPr indent="-342900" lvl="0" marL="457200" rtl="0" algn="just">
              <a:spcBef>
                <a:spcPts val="300"/>
              </a:spcBef>
              <a:spcAft>
                <a:spcPts val="0"/>
              </a:spcAft>
              <a:buSzPts val="1800"/>
              <a:buFont typeface="Roboto"/>
              <a:buChar char="➔"/>
            </a:pPr>
            <a:r>
              <a:rPr lang="en">
                <a:latin typeface="Roboto"/>
                <a:ea typeface="Roboto"/>
                <a:cs typeface="Roboto"/>
                <a:sym typeface="Roboto"/>
              </a:rPr>
              <a:t>Working with Angular.</a:t>
            </a:r>
            <a:endParaRPr>
              <a:latin typeface="Roboto"/>
              <a:ea typeface="Roboto"/>
              <a:cs typeface="Roboto"/>
              <a:sym typeface="Roboto"/>
            </a:endParaRPr>
          </a:p>
          <a:p>
            <a:pPr indent="-342900" lvl="0" marL="457200" rtl="0" algn="just">
              <a:spcBef>
                <a:spcPts val="300"/>
              </a:spcBef>
              <a:spcAft>
                <a:spcPts val="0"/>
              </a:spcAft>
              <a:buSzPts val="1800"/>
              <a:buFont typeface="Roboto"/>
              <a:buChar char="➔"/>
            </a:pPr>
            <a:r>
              <a:rPr lang="en">
                <a:latin typeface="Roboto"/>
                <a:ea typeface="Roboto"/>
                <a:cs typeface="Roboto"/>
                <a:sym typeface="Roboto"/>
              </a:rPr>
              <a:t>Data Communication </a:t>
            </a:r>
            <a:r>
              <a:rPr lang="en">
                <a:latin typeface="Roboto"/>
                <a:ea typeface="Roboto"/>
                <a:cs typeface="Roboto"/>
                <a:sym typeface="Roboto"/>
              </a:rPr>
              <a:t>between</a:t>
            </a:r>
            <a:r>
              <a:rPr lang="en">
                <a:latin typeface="Roboto"/>
                <a:ea typeface="Roboto"/>
                <a:cs typeface="Roboto"/>
                <a:sym typeface="Roboto"/>
              </a:rPr>
              <a:t> Angular Components.</a:t>
            </a:r>
            <a:endParaRPr>
              <a:latin typeface="Roboto"/>
              <a:ea typeface="Roboto"/>
              <a:cs typeface="Roboto"/>
              <a:sym typeface="Roboto"/>
            </a:endParaRPr>
          </a:p>
          <a:p>
            <a:pPr indent="-342900" lvl="0" marL="457200" rtl="0" algn="just">
              <a:spcBef>
                <a:spcPts val="300"/>
              </a:spcBef>
              <a:spcAft>
                <a:spcPts val="0"/>
              </a:spcAft>
              <a:buSzPts val="1800"/>
              <a:buFont typeface="Roboto"/>
              <a:buChar char="➔"/>
            </a:pPr>
            <a:r>
              <a:rPr lang="en">
                <a:latin typeface="Roboto"/>
                <a:ea typeface="Roboto"/>
                <a:cs typeface="Roboto"/>
                <a:sym typeface="Roboto"/>
              </a:rPr>
              <a:t>Applying Bootstrap to Angular.</a:t>
            </a:r>
            <a:endParaRPr>
              <a:latin typeface="Roboto"/>
              <a:ea typeface="Roboto"/>
              <a:cs typeface="Roboto"/>
              <a:sym typeface="Roboto"/>
            </a:endParaRPr>
          </a:p>
          <a:p>
            <a:pPr indent="-342900" lvl="0" marL="457200" rtl="0" algn="just">
              <a:spcBef>
                <a:spcPts val="300"/>
              </a:spcBef>
              <a:spcAft>
                <a:spcPts val="0"/>
              </a:spcAft>
              <a:buSzPts val="1800"/>
              <a:buFont typeface="Roboto"/>
              <a:buChar char="➔"/>
            </a:pPr>
            <a:r>
              <a:rPr lang="en">
                <a:latin typeface="Roboto"/>
                <a:ea typeface="Roboto"/>
                <a:cs typeface="Roboto"/>
                <a:sym typeface="Roboto"/>
              </a:rPr>
              <a:t>Working with </a:t>
            </a:r>
            <a:r>
              <a:rPr lang="en">
                <a:latin typeface="Roboto"/>
                <a:ea typeface="Roboto"/>
                <a:cs typeface="Roboto"/>
                <a:sym typeface="Roboto"/>
              </a:rPr>
              <a:t>Authorization</a:t>
            </a:r>
            <a:r>
              <a:rPr lang="en">
                <a:latin typeface="Roboto"/>
                <a:ea typeface="Roboto"/>
                <a:cs typeface="Roboto"/>
                <a:sym typeface="Roboto"/>
              </a:rPr>
              <a:t> and Auth-Guard.</a:t>
            </a:r>
            <a:endParaRPr>
              <a:latin typeface="Roboto"/>
              <a:ea typeface="Roboto"/>
              <a:cs typeface="Roboto"/>
              <a:sym typeface="Roboto"/>
            </a:endParaRPr>
          </a:p>
          <a:p>
            <a:pPr indent="-342900" lvl="0" marL="457200" rtl="0" algn="just">
              <a:spcBef>
                <a:spcPts val="300"/>
              </a:spcBef>
              <a:spcAft>
                <a:spcPts val="0"/>
              </a:spcAft>
              <a:buSzPts val="1800"/>
              <a:buFont typeface="Roboto"/>
              <a:buChar char="➔"/>
            </a:pPr>
            <a:r>
              <a:rPr lang="en">
                <a:latin typeface="Roboto"/>
                <a:ea typeface="Roboto"/>
                <a:cs typeface="Roboto"/>
                <a:sym typeface="Roboto"/>
              </a:rPr>
              <a:t>Cloud Deployment.</a:t>
            </a:r>
            <a:endParaRPr>
              <a:latin typeface="Roboto"/>
              <a:ea typeface="Roboto"/>
              <a:cs typeface="Roboto"/>
              <a:sym typeface="Roboto"/>
            </a:endParaRPr>
          </a:p>
          <a:p>
            <a:pPr indent="0" lvl="0" marL="457200" rtl="0" algn="just">
              <a:spcBef>
                <a:spcPts val="300"/>
              </a:spcBef>
              <a:spcAft>
                <a:spcPts val="300"/>
              </a:spcAft>
              <a:buNone/>
            </a:pPr>
            <a:r>
              <a:t/>
            </a:r>
            <a:endParaRPr>
              <a:latin typeface="Roboto"/>
              <a:ea typeface="Roboto"/>
              <a:cs typeface="Roboto"/>
              <a:sym typeface="Roboto"/>
            </a:endParaRPr>
          </a:p>
        </p:txBody>
      </p:sp>
      <p:sp>
        <p:nvSpPr>
          <p:cNvPr id="363" name="Google Shape;363;p53"/>
          <p:cNvSpPr txBox="1"/>
          <p:nvPr/>
        </p:nvSpPr>
        <p:spPr>
          <a:xfrm>
            <a:off x="700950" y="218850"/>
            <a:ext cx="5040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Challenges Faced</a:t>
            </a:r>
            <a:endParaRPr b="1" sz="3000">
              <a:solidFill>
                <a:schemeClr val="lt2"/>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p54"/>
          <p:cNvSpPr txBox="1"/>
          <p:nvPr/>
        </p:nvSpPr>
        <p:spPr>
          <a:xfrm>
            <a:off x="2183550" y="2305350"/>
            <a:ext cx="4776900" cy="53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FFFFFF"/>
                </a:solidFill>
                <a:latin typeface="Raleway"/>
                <a:ea typeface="Raleway"/>
                <a:cs typeface="Raleway"/>
                <a:sym typeface="Raleway"/>
              </a:rPr>
              <a:t>Thank You</a:t>
            </a:r>
            <a:endParaRPr b="1" sz="72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196000" y="162725"/>
            <a:ext cx="8752000" cy="4818049"/>
          </a:xfrm>
          <a:prstGeom prst="rect">
            <a:avLst/>
          </a:prstGeom>
          <a:noFill/>
          <a:ln>
            <a:noFill/>
          </a:ln>
        </p:spPr>
      </p:pic>
      <p:sp>
        <p:nvSpPr>
          <p:cNvPr id="102" name="Google Shape;102;p17"/>
          <p:cNvSpPr txBox="1"/>
          <p:nvPr/>
        </p:nvSpPr>
        <p:spPr>
          <a:xfrm>
            <a:off x="645950" y="2188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103" name="Google Shape;103;p17"/>
          <p:cNvSpPr txBox="1"/>
          <p:nvPr>
            <p:ph idx="4294967295" type="body"/>
          </p:nvPr>
        </p:nvSpPr>
        <p:spPr>
          <a:xfrm>
            <a:off x="700950" y="981450"/>
            <a:ext cx="7552500" cy="3327900"/>
          </a:xfrm>
          <a:prstGeom prst="rect">
            <a:avLst/>
          </a:prstGeom>
        </p:spPr>
        <p:txBody>
          <a:bodyPr anchorCtr="0" anchor="t" bIns="91425" lIns="91425" spcFirstLastPara="1" rIns="91425" wrap="square" tIns="91425">
            <a:noAutofit/>
          </a:bodyPr>
          <a:lstStyle/>
          <a:p>
            <a:pPr indent="-330200" lvl="0" marL="457200" marR="63500" rtl="0" algn="just">
              <a:spcBef>
                <a:spcPts val="0"/>
              </a:spcBef>
              <a:spcAft>
                <a:spcPts val="0"/>
              </a:spcAft>
              <a:buSzPts val="1600"/>
              <a:buFont typeface="Roboto"/>
              <a:buChar char="➔"/>
            </a:pPr>
            <a:r>
              <a:rPr lang="en" sz="1600">
                <a:highlight>
                  <a:srgbClr val="FFFFFF"/>
                </a:highlight>
                <a:latin typeface="Roboto"/>
                <a:ea typeface="Roboto"/>
                <a:cs typeface="Roboto"/>
                <a:sym typeface="Roboto"/>
              </a:rPr>
              <a:t>Quotes will get generated based on the consumer business and if the consumer is fine with the quote, then the policy will be issued. A quote is an estimate of premium for the  insurance coverage you selected and information you entered. </a:t>
            </a:r>
            <a:endParaRPr sz="1600">
              <a:latin typeface="Roboto"/>
              <a:ea typeface="Roboto"/>
              <a:cs typeface="Roboto"/>
              <a:sym typeface="Roboto"/>
            </a:endParaRPr>
          </a:p>
          <a:p>
            <a:pPr indent="-330200" lvl="0" marL="457200" marR="63500" rtl="0" algn="just">
              <a:spcBef>
                <a:spcPts val="0"/>
              </a:spcBef>
              <a:spcAft>
                <a:spcPts val="0"/>
              </a:spcAft>
              <a:buSzPts val="1600"/>
              <a:buFont typeface="Roboto"/>
              <a:buChar char="➔"/>
            </a:pPr>
            <a:r>
              <a:rPr lang="en" sz="1600">
                <a:latin typeface="Roboto"/>
                <a:ea typeface="Roboto"/>
                <a:cs typeface="Roboto"/>
                <a:sym typeface="Roboto"/>
              </a:rPr>
              <a:t>In this project we focus only on the Business Property Insurance that covers building, equipment, signage, inventory, and furniture in the event of a fire, storm or theft.</a:t>
            </a:r>
            <a:endParaRPr sz="1600">
              <a:latin typeface="Roboto"/>
              <a:ea typeface="Roboto"/>
              <a:cs typeface="Roboto"/>
              <a:sym typeface="Roboto"/>
            </a:endParaRPr>
          </a:p>
          <a:p>
            <a:pPr indent="-330200" lvl="0" marL="457200" marR="63500" rtl="0" algn="just">
              <a:spcBef>
                <a:spcPts val="0"/>
              </a:spcBef>
              <a:spcAft>
                <a:spcPts val="0"/>
              </a:spcAft>
              <a:buSzPts val="1600"/>
              <a:buFont typeface="Roboto"/>
              <a:buChar char="➔"/>
            </a:pPr>
            <a:r>
              <a:rPr lang="en" sz="1600">
                <a:latin typeface="Roboto"/>
                <a:ea typeface="Roboto"/>
                <a:cs typeface="Roboto"/>
                <a:sym typeface="Roboto"/>
              </a:rPr>
              <a:t>Insureity is the Portal that allows any Agents to Login and create Policies for the consumers. </a:t>
            </a:r>
            <a:endParaRPr sz="1600">
              <a:latin typeface="Roboto"/>
              <a:ea typeface="Roboto"/>
              <a:cs typeface="Roboto"/>
              <a:sym typeface="Roboto"/>
            </a:endParaRPr>
          </a:p>
          <a:p>
            <a:pPr indent="-330200" lvl="0" marL="457200" marR="63500" rtl="0" algn="just">
              <a:spcBef>
                <a:spcPts val="0"/>
              </a:spcBef>
              <a:spcAft>
                <a:spcPts val="0"/>
              </a:spcAft>
              <a:buSzPts val="1600"/>
              <a:buFont typeface="Roboto"/>
              <a:buChar char="➔"/>
            </a:pPr>
            <a:r>
              <a:rPr lang="en" sz="1600">
                <a:latin typeface="Roboto"/>
                <a:ea typeface="Roboto"/>
                <a:cs typeface="Roboto"/>
                <a:sym typeface="Roboto"/>
              </a:rPr>
              <a:t>This Portal in turn interacts with the Middleware system of the Organization which will allow the Agents to create policies based on quotes.</a:t>
            </a:r>
            <a:endParaRPr sz="1600">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655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rPr>
              <a:t>Problem </a:t>
            </a:r>
            <a:endParaRPr sz="3000">
              <a:solidFill>
                <a:schemeClr val="lt2"/>
              </a:solidFill>
            </a:endParaRPr>
          </a:p>
          <a:p>
            <a:pPr indent="0" lvl="0" marL="0" rtl="0" algn="l">
              <a:spcBef>
                <a:spcPts val="0"/>
              </a:spcBef>
              <a:spcAft>
                <a:spcPts val="0"/>
              </a:spcAft>
              <a:buNone/>
            </a:pPr>
            <a:r>
              <a:rPr lang="en" sz="3000">
                <a:solidFill>
                  <a:schemeClr val="lt2"/>
                </a:solidFill>
              </a:rPr>
              <a:t>Statement</a:t>
            </a:r>
            <a:endParaRPr sz="3000">
              <a:solidFill>
                <a:schemeClr val="lt2"/>
              </a:solidFill>
            </a:endParaRPr>
          </a:p>
          <a:p>
            <a:pPr indent="0" lvl="0" marL="0" rtl="0" algn="l">
              <a:spcBef>
                <a:spcPts val="0"/>
              </a:spcBef>
              <a:spcAft>
                <a:spcPts val="0"/>
              </a:spcAft>
              <a:buNone/>
            </a:pPr>
            <a:r>
              <a:t/>
            </a:r>
            <a:endParaRPr b="0" sz="1800">
              <a:solidFill>
                <a:schemeClr val="lt2"/>
              </a:solidFill>
            </a:endParaRPr>
          </a:p>
        </p:txBody>
      </p:sp>
      <p:sp>
        <p:nvSpPr>
          <p:cNvPr id="109" name="Google Shape;109;p18"/>
          <p:cNvSpPr txBox="1"/>
          <p:nvPr/>
        </p:nvSpPr>
        <p:spPr>
          <a:xfrm>
            <a:off x="4911400" y="930100"/>
            <a:ext cx="3878400" cy="4485600"/>
          </a:xfrm>
          <a:prstGeom prst="rect">
            <a:avLst/>
          </a:prstGeom>
          <a:noFill/>
          <a:ln>
            <a:noFill/>
          </a:ln>
        </p:spPr>
        <p:txBody>
          <a:bodyPr anchorCtr="0" anchor="t" bIns="91425" lIns="91425" spcFirstLastPara="1" rIns="91425" wrap="square" tIns="91425">
            <a:noAutofit/>
          </a:bodyPr>
          <a:lstStyle/>
          <a:p>
            <a:pPr indent="0" lvl="0" marL="0" marR="63500" rtl="0" algn="just">
              <a:lnSpc>
                <a:spcPct val="115000"/>
              </a:lnSpc>
              <a:spcBef>
                <a:spcPts val="0"/>
              </a:spcBef>
              <a:spcAft>
                <a:spcPts val="0"/>
              </a:spcAft>
              <a:buNone/>
            </a:pPr>
            <a:r>
              <a:rPr lang="en" sz="1600">
                <a:solidFill>
                  <a:schemeClr val="dk2"/>
                </a:solidFill>
                <a:latin typeface="Roboto"/>
                <a:ea typeface="Roboto"/>
                <a:cs typeface="Roboto"/>
                <a:sym typeface="Roboto"/>
              </a:rPr>
              <a:t>The Insurance Organization operates over Insurance Agents to handle the Policy Subscription. An insurance agent is a licensed professional who sells an insurance company’s products to consumers for a commission. An agent helps consumers select the right insurance to buy, but represents the Insurance Organization in the transaction.</a:t>
            </a:r>
            <a:endParaRPr sz="13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55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lt2"/>
                </a:solidFill>
              </a:rPr>
              <a:t>Tech Stack</a:t>
            </a:r>
            <a:endParaRPr sz="3000">
              <a:solidFill>
                <a:schemeClr val="lt2"/>
              </a:solidFill>
            </a:endParaRPr>
          </a:p>
          <a:p>
            <a:pPr indent="0" lvl="0" marL="0" rtl="0" algn="l">
              <a:spcBef>
                <a:spcPts val="0"/>
              </a:spcBef>
              <a:spcAft>
                <a:spcPts val="0"/>
              </a:spcAft>
              <a:buNone/>
            </a:pPr>
            <a:r>
              <a:t/>
            </a:r>
            <a:endParaRPr b="0" sz="1800">
              <a:solidFill>
                <a:schemeClr val="lt2"/>
              </a:solidFill>
            </a:endParaRPr>
          </a:p>
        </p:txBody>
      </p:sp>
      <p:sp>
        <p:nvSpPr>
          <p:cNvPr id="115" name="Google Shape;115;p19"/>
          <p:cNvSpPr txBox="1"/>
          <p:nvPr/>
        </p:nvSpPr>
        <p:spPr>
          <a:xfrm>
            <a:off x="4890300" y="465375"/>
            <a:ext cx="3878400" cy="394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Hardware Requirement </a:t>
            </a:r>
            <a:endParaRPr b="1">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chemeClr val="dk2"/>
                </a:solidFill>
                <a:latin typeface="Roboto"/>
                <a:ea typeface="Roboto"/>
                <a:cs typeface="Roboto"/>
                <a:sym typeface="Roboto"/>
              </a:rPr>
              <a:t>             Developer Laptop with 8GB RAM​</a:t>
            </a:r>
            <a:endParaRPr>
              <a:solidFill>
                <a:schemeClr val="dk2"/>
              </a:solidFill>
              <a:latin typeface="Roboto"/>
              <a:ea typeface="Roboto"/>
              <a:cs typeface="Roboto"/>
              <a:sym typeface="Roboto"/>
            </a:endParaRPr>
          </a:p>
          <a:p>
            <a:pPr indent="-317500" lvl="0" marL="457200" rtl="0" algn="l">
              <a:lnSpc>
                <a:spcPct val="115000"/>
              </a:lnSpc>
              <a:spcBef>
                <a:spcPts val="400"/>
              </a:spcBef>
              <a:spcAft>
                <a:spcPts val="0"/>
              </a:spcAft>
              <a:buClr>
                <a:schemeClr val="dk2"/>
              </a:buClr>
              <a:buSzPts val="1400"/>
              <a:buFont typeface="Roboto"/>
              <a:buChar char="➔"/>
            </a:pPr>
            <a:r>
              <a:rPr b="1" lang="en">
                <a:solidFill>
                  <a:schemeClr val="dk2"/>
                </a:solidFill>
                <a:latin typeface="Roboto"/>
                <a:ea typeface="Roboto"/>
                <a:cs typeface="Roboto"/>
                <a:sym typeface="Roboto"/>
              </a:rPr>
              <a:t>Software Requirement</a:t>
            </a:r>
            <a:endParaRPr b="1">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chemeClr val="dk2"/>
                </a:solidFill>
                <a:latin typeface="Roboto"/>
                <a:ea typeface="Roboto"/>
                <a:cs typeface="Roboto"/>
                <a:sym typeface="Roboto"/>
              </a:rPr>
              <a:t>              C#</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chemeClr val="dk2"/>
                </a:solidFill>
                <a:latin typeface="Roboto"/>
                <a:ea typeface="Roboto"/>
                <a:cs typeface="Roboto"/>
                <a:sym typeface="Roboto"/>
              </a:rPr>
              <a:t>	    .Net</a:t>
            </a:r>
            <a:endParaRPr>
              <a:solidFill>
                <a:schemeClr val="dk2"/>
              </a:solidFill>
              <a:latin typeface="Roboto"/>
              <a:ea typeface="Roboto"/>
              <a:cs typeface="Roboto"/>
              <a:sym typeface="Roboto"/>
            </a:endParaRPr>
          </a:p>
          <a:p>
            <a:pPr indent="0" lvl="0" marL="457200" rtl="0" algn="l">
              <a:lnSpc>
                <a:spcPct val="115000"/>
              </a:lnSpc>
              <a:spcBef>
                <a:spcPts val="400"/>
              </a:spcBef>
              <a:spcAft>
                <a:spcPts val="0"/>
              </a:spcAft>
              <a:buNone/>
            </a:pPr>
            <a:r>
              <a:rPr lang="en">
                <a:solidFill>
                  <a:schemeClr val="dk2"/>
                </a:solidFill>
                <a:latin typeface="Roboto"/>
                <a:ea typeface="Roboto"/>
                <a:cs typeface="Roboto"/>
                <a:sym typeface="Roboto"/>
              </a:rPr>
              <a:t>   Entity Framework Core 6</a:t>
            </a:r>
            <a:endParaRPr>
              <a:solidFill>
                <a:schemeClr val="dk2"/>
              </a:solidFill>
              <a:latin typeface="Roboto"/>
              <a:ea typeface="Roboto"/>
              <a:cs typeface="Roboto"/>
              <a:sym typeface="Roboto"/>
            </a:endParaRPr>
          </a:p>
          <a:p>
            <a:pPr indent="0" lvl="0" marL="457200" rtl="0" algn="l">
              <a:lnSpc>
                <a:spcPct val="115000"/>
              </a:lnSpc>
              <a:spcBef>
                <a:spcPts val="400"/>
              </a:spcBef>
              <a:spcAft>
                <a:spcPts val="0"/>
              </a:spcAft>
              <a:buNone/>
            </a:pPr>
            <a:r>
              <a:rPr lang="en">
                <a:solidFill>
                  <a:schemeClr val="dk2"/>
                </a:solidFill>
                <a:latin typeface="Roboto"/>
                <a:ea typeface="Roboto"/>
                <a:cs typeface="Roboto"/>
                <a:sym typeface="Roboto"/>
              </a:rPr>
              <a:t>   Angular 12</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chemeClr val="dk2"/>
                </a:solidFill>
                <a:latin typeface="Roboto"/>
                <a:ea typeface="Roboto"/>
                <a:cs typeface="Roboto"/>
                <a:sym typeface="Roboto"/>
              </a:rPr>
              <a:t>	   Bootstrap 4</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chemeClr val="dk2"/>
                </a:solidFill>
                <a:latin typeface="Roboto"/>
                <a:ea typeface="Roboto"/>
                <a:cs typeface="Roboto"/>
                <a:sym typeface="Roboto"/>
              </a:rPr>
              <a:t>      	   Visual Studio 2019 </a:t>
            </a:r>
            <a:endParaRPr>
              <a:solidFill>
                <a:schemeClr val="dk2"/>
              </a:solidFill>
              <a:latin typeface="Roboto"/>
              <a:ea typeface="Roboto"/>
              <a:cs typeface="Roboto"/>
              <a:sym typeface="Roboto"/>
            </a:endParaRPr>
          </a:p>
          <a:p>
            <a:pPr indent="0" lvl="0" marL="457200" rtl="0" algn="l">
              <a:lnSpc>
                <a:spcPct val="115000"/>
              </a:lnSpc>
              <a:spcBef>
                <a:spcPts val="400"/>
              </a:spcBef>
              <a:spcAft>
                <a:spcPts val="0"/>
              </a:spcAft>
              <a:buNone/>
            </a:pP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Visual Studio </a:t>
            </a:r>
            <a:r>
              <a:rPr lang="en">
                <a:solidFill>
                  <a:schemeClr val="dk2"/>
                </a:solidFill>
                <a:latin typeface="Roboto"/>
                <a:ea typeface="Roboto"/>
                <a:cs typeface="Roboto"/>
                <a:sym typeface="Roboto"/>
              </a:rPr>
              <a:t>Code</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rgbClr val="2DA2BF"/>
                </a:solidFill>
                <a:latin typeface="Roboto"/>
                <a:ea typeface="Roboto"/>
                <a:cs typeface="Roboto"/>
                <a:sym typeface="Roboto"/>
              </a:rPr>
              <a:t>     	   </a:t>
            </a:r>
            <a:r>
              <a:rPr lang="en">
                <a:solidFill>
                  <a:schemeClr val="dk2"/>
                </a:solidFill>
                <a:latin typeface="Roboto"/>
                <a:ea typeface="Roboto"/>
                <a:cs typeface="Roboto"/>
                <a:sym typeface="Roboto"/>
              </a:rPr>
              <a:t>SQL Server 2018 </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rgbClr val="2DA2BF"/>
                </a:solidFill>
                <a:latin typeface="Roboto"/>
                <a:ea typeface="Roboto"/>
                <a:cs typeface="Roboto"/>
                <a:sym typeface="Roboto"/>
              </a:rPr>
              <a:t>     	   </a:t>
            </a:r>
            <a:r>
              <a:rPr lang="en">
                <a:solidFill>
                  <a:schemeClr val="dk2"/>
                </a:solidFill>
                <a:latin typeface="Roboto"/>
                <a:ea typeface="Roboto"/>
                <a:cs typeface="Roboto"/>
                <a:sym typeface="Roboto"/>
              </a:rPr>
              <a:t>Postman Client in Chrome </a:t>
            </a:r>
            <a:endParaRPr>
              <a:solidFill>
                <a:schemeClr val="dk2"/>
              </a:solidFill>
              <a:latin typeface="Roboto"/>
              <a:ea typeface="Roboto"/>
              <a:cs typeface="Roboto"/>
              <a:sym typeface="Roboto"/>
            </a:endParaRPr>
          </a:p>
          <a:p>
            <a:pPr indent="0" lvl="0" marL="0" rtl="0" algn="l">
              <a:lnSpc>
                <a:spcPct val="115000"/>
              </a:lnSpc>
              <a:spcBef>
                <a:spcPts val="400"/>
              </a:spcBef>
              <a:spcAft>
                <a:spcPts val="0"/>
              </a:spcAft>
              <a:buNone/>
            </a:pPr>
            <a:r>
              <a:rPr lang="en">
                <a:solidFill>
                  <a:srgbClr val="2DA2BF"/>
                </a:solidFill>
                <a:latin typeface="Roboto"/>
                <a:ea typeface="Roboto"/>
                <a:cs typeface="Roboto"/>
                <a:sym typeface="Roboto"/>
              </a:rPr>
              <a:t>      	   </a:t>
            </a:r>
            <a:r>
              <a:rPr lang="en">
                <a:solidFill>
                  <a:schemeClr val="dk2"/>
                </a:solidFill>
                <a:latin typeface="Roboto"/>
                <a:ea typeface="Roboto"/>
                <a:cs typeface="Roboto"/>
                <a:sym typeface="Roboto"/>
              </a:rPr>
              <a:t>Azure Cloud access</a:t>
            </a:r>
            <a:endParaRPr sz="1600">
              <a:solidFill>
                <a:schemeClr val="dk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60849" y="1696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Sequence Diagram</a:t>
            </a:r>
            <a:endParaRPr sz="3500">
              <a:solidFill>
                <a:schemeClr val="accent5"/>
              </a:solidFill>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sz="2400"/>
          </a:p>
        </p:txBody>
      </p:sp>
      <p:pic>
        <p:nvPicPr>
          <p:cNvPr id="121" name="Google Shape;121;p20"/>
          <p:cNvPicPr preferRelativeResize="0"/>
          <p:nvPr/>
        </p:nvPicPr>
        <p:blipFill>
          <a:blip r:embed="rId3">
            <a:alphaModFix/>
          </a:blip>
          <a:stretch>
            <a:fillRect/>
          </a:stretch>
        </p:blipFill>
        <p:spPr>
          <a:xfrm>
            <a:off x="2169925" y="874825"/>
            <a:ext cx="5736200" cy="410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91699" y="3138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Flow</a:t>
            </a:r>
            <a:r>
              <a:rPr lang="en" sz="3500">
                <a:solidFill>
                  <a:schemeClr val="accent5"/>
                </a:solidFill>
              </a:rPr>
              <a:t> Diagram</a:t>
            </a:r>
            <a:endParaRPr sz="3500">
              <a:solidFill>
                <a:schemeClr val="accent5"/>
              </a:solidFill>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sz="2400"/>
          </a:p>
        </p:txBody>
      </p:sp>
      <p:pic>
        <p:nvPicPr>
          <p:cNvPr id="127" name="Google Shape;127;p21"/>
          <p:cNvPicPr preferRelativeResize="0"/>
          <p:nvPr/>
        </p:nvPicPr>
        <p:blipFill rotWithShape="1">
          <a:blip r:embed="rId3">
            <a:alphaModFix/>
          </a:blip>
          <a:srcRect b="0" l="0" r="0" t="2362"/>
          <a:stretch/>
        </p:blipFill>
        <p:spPr>
          <a:xfrm>
            <a:off x="2274225" y="948500"/>
            <a:ext cx="5522576" cy="4079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