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5" r:id="rId8"/>
    <p:sldId id="266" r:id="rId9"/>
    <p:sldId id="267" r:id="rId10"/>
    <p:sldId id="268" r:id="rId11"/>
    <p:sldId id="264" r:id="rId12"/>
    <p:sldId id="269" r:id="rId13"/>
    <p:sldId id="270" r:id="rId14"/>
    <p:sldId id="276" r:id="rId15"/>
    <p:sldId id="271" r:id="rId16"/>
    <p:sldId id="272" r:id="rId17"/>
    <p:sldId id="273" r:id="rId18"/>
    <p:sldId id="274" r:id="rId19"/>
    <p:sldId id="275" r:id="rId20"/>
    <p:sldId id="27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1941-82DE-4877-B676-88F301AD5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803E45-9295-4A28-90CC-F32EF0102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F5A2A4-3B65-4B61-9BA9-307E5AA71C46}"/>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5" name="Footer Placeholder 4">
            <a:extLst>
              <a:ext uri="{FF2B5EF4-FFF2-40B4-BE49-F238E27FC236}">
                <a16:creationId xmlns:a16="http://schemas.microsoft.com/office/drawing/2014/main" id="{161C0DAF-D95A-4DB4-86D9-C5E45481A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13D37-0261-4423-B683-94F396E25DB3}"/>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215036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1CD2-CAAF-4829-B19F-71B87AC27E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57B54-A5AB-449B-AD18-145A4F9B5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BEA5C2-1E7F-482C-B55E-83977A0B6701}"/>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5" name="Footer Placeholder 4">
            <a:extLst>
              <a:ext uri="{FF2B5EF4-FFF2-40B4-BE49-F238E27FC236}">
                <a16:creationId xmlns:a16="http://schemas.microsoft.com/office/drawing/2014/main" id="{754AEB59-B2FB-447D-9148-5F649AB87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0649A-EAB5-4F88-9F2D-9A9016E0FA68}"/>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21695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D643C-3AFB-4CA2-AB6A-BC5D96C18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84A14C-3301-4D73-8C7C-29B57910D3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B320A-3C18-46C1-A6D2-571AA1A08C8F}"/>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5" name="Footer Placeholder 4">
            <a:extLst>
              <a:ext uri="{FF2B5EF4-FFF2-40B4-BE49-F238E27FC236}">
                <a16:creationId xmlns:a16="http://schemas.microsoft.com/office/drawing/2014/main" id="{A4BC2736-E44B-47D8-8C23-331C73F02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B365F-3046-4C82-99D9-9B8FD48868B8}"/>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61269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D236-F540-4B1E-A6AE-6BF2E95AB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32FA0B-88A4-4BCD-86D1-E938A4CB83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C0A555-97A9-4E54-A6BB-B494EB164BED}"/>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5" name="Footer Placeholder 4">
            <a:extLst>
              <a:ext uri="{FF2B5EF4-FFF2-40B4-BE49-F238E27FC236}">
                <a16:creationId xmlns:a16="http://schemas.microsoft.com/office/drawing/2014/main" id="{D3DC5817-958E-463B-9628-6D6A81081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DD193-A96C-45D8-A93E-094F3BC1623B}"/>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209164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2144-FCA7-4550-B661-DC8274364A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32C8A2-ED43-4ECE-A8F7-C1B1B844F5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457867-3BFD-4D38-BA3D-326319EE2472}"/>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5" name="Footer Placeholder 4">
            <a:extLst>
              <a:ext uri="{FF2B5EF4-FFF2-40B4-BE49-F238E27FC236}">
                <a16:creationId xmlns:a16="http://schemas.microsoft.com/office/drawing/2014/main" id="{D9733EE6-4C13-4EB3-A5C5-41316C56A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B7E50-E966-43D8-B91E-17395AF5C3F5}"/>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19975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B51D-43CE-4CBA-A0D8-D3B4B717E9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68B93F-4E19-4092-B291-7C3786A4C9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35C79F-18A3-41EF-93E1-CC07222C6F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098989-87A3-4E50-B042-0163F0E204EC}"/>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6" name="Footer Placeholder 5">
            <a:extLst>
              <a:ext uri="{FF2B5EF4-FFF2-40B4-BE49-F238E27FC236}">
                <a16:creationId xmlns:a16="http://schemas.microsoft.com/office/drawing/2014/main" id="{C1D29426-6825-4D6E-8D09-11094E39C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BC363-7424-4B4F-83FA-8C221364B51F}"/>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41030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F533-2605-4FF7-A32A-BE2954BBD3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FB6F2-5C66-4A68-84AA-CDFD1198F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FE08C4-E651-4868-9B6A-DAFC316BE6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A8B952-DADC-46E5-84CB-157BBA1C2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457A82-0D23-4CDD-B172-090A2A1ECB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7241F0-84A7-48A4-A503-AB0FD1E0F443}"/>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8" name="Footer Placeholder 7">
            <a:extLst>
              <a:ext uri="{FF2B5EF4-FFF2-40B4-BE49-F238E27FC236}">
                <a16:creationId xmlns:a16="http://schemas.microsoft.com/office/drawing/2014/main" id="{E1222B65-9F23-462B-ABC3-49645E04DF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693C83-9447-4916-9BEC-E5D467A2E393}"/>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358518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C29C-A453-4760-9151-BA51F0391D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DAF891-CAD3-4C8B-B995-2273A9500433}"/>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4" name="Footer Placeholder 3">
            <a:extLst>
              <a:ext uri="{FF2B5EF4-FFF2-40B4-BE49-F238E27FC236}">
                <a16:creationId xmlns:a16="http://schemas.microsoft.com/office/drawing/2014/main" id="{9C40CF72-CEEE-4755-8650-F53C6B7C09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4F8152-E4A6-4A20-B2A1-B17F36674233}"/>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415834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F79F-3399-454C-BDA5-0A6B85255951}"/>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3" name="Footer Placeholder 2">
            <a:extLst>
              <a:ext uri="{FF2B5EF4-FFF2-40B4-BE49-F238E27FC236}">
                <a16:creationId xmlns:a16="http://schemas.microsoft.com/office/drawing/2014/main" id="{C01FBC28-6647-4205-BC7B-F273B30896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74BBDF-7659-4D8C-9857-D4ECA54316E8}"/>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317780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B85D-A212-4AC6-8036-930CA263D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8D3B6C-07BD-4CD2-B957-6315E48CA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67287D-8C1C-4044-8706-3FDFEC209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B25CA-7B5E-4AC1-A2FC-949B05AD14CE}"/>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6" name="Footer Placeholder 5">
            <a:extLst>
              <a:ext uri="{FF2B5EF4-FFF2-40B4-BE49-F238E27FC236}">
                <a16:creationId xmlns:a16="http://schemas.microsoft.com/office/drawing/2014/main" id="{DA3AA5F0-5663-486F-BC23-6E3457CF42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73C86-2EC2-4BAE-980B-0FB77DEDF249}"/>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16795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31F-6F85-44C0-A10C-6B191DD23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26DC4-7A55-4281-9C95-D3D4D2E45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E9EDE6-5000-4434-A2DB-2132A5604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09E221-98BC-4E01-8057-6C90B0E1B2B1}"/>
              </a:ext>
            </a:extLst>
          </p:cNvPr>
          <p:cNvSpPr>
            <a:spLocks noGrp="1"/>
          </p:cNvSpPr>
          <p:nvPr>
            <p:ph type="dt" sz="half" idx="10"/>
          </p:nvPr>
        </p:nvSpPr>
        <p:spPr/>
        <p:txBody>
          <a:bodyPr/>
          <a:lstStyle/>
          <a:p>
            <a:fld id="{53554C8A-9730-4017-BD4C-30FDC36586BB}" type="datetimeFigureOut">
              <a:rPr lang="en-IN" smtClean="0"/>
              <a:t>22-09-2022</a:t>
            </a:fld>
            <a:endParaRPr lang="en-IN"/>
          </a:p>
        </p:txBody>
      </p:sp>
      <p:sp>
        <p:nvSpPr>
          <p:cNvPr id="6" name="Footer Placeholder 5">
            <a:extLst>
              <a:ext uri="{FF2B5EF4-FFF2-40B4-BE49-F238E27FC236}">
                <a16:creationId xmlns:a16="http://schemas.microsoft.com/office/drawing/2014/main" id="{6C91F134-C72D-408A-8F65-9CE9974C8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3D8E3-BCED-4402-AC08-626D0F37726F}"/>
              </a:ext>
            </a:extLst>
          </p:cNvPr>
          <p:cNvSpPr>
            <a:spLocks noGrp="1"/>
          </p:cNvSpPr>
          <p:nvPr>
            <p:ph type="sldNum" sz="quarter" idx="12"/>
          </p:nvPr>
        </p:nvSpPr>
        <p:spPr/>
        <p:txBody>
          <a:bodyPr/>
          <a:lstStyle/>
          <a:p>
            <a:fld id="{378F161A-AE90-4F1A-B0BF-661657DEB6B8}" type="slidenum">
              <a:rPr lang="en-IN" smtClean="0"/>
              <a:t>‹#›</a:t>
            </a:fld>
            <a:endParaRPr lang="en-IN"/>
          </a:p>
        </p:txBody>
      </p:sp>
    </p:spTree>
    <p:extLst>
      <p:ext uri="{BB962C8B-B14F-4D97-AF65-F5344CB8AC3E}">
        <p14:creationId xmlns:p14="http://schemas.microsoft.com/office/powerpoint/2010/main" val="187103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D30E1-241B-4BDF-B310-FF9699A3B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AAFB37-02C0-485F-B28A-9B1899B00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D1344-AA9D-4A5A-81AA-F16AE15C6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54C8A-9730-4017-BD4C-30FDC36586BB}" type="datetimeFigureOut">
              <a:rPr lang="en-IN" smtClean="0"/>
              <a:t>22-09-2022</a:t>
            </a:fld>
            <a:endParaRPr lang="en-IN"/>
          </a:p>
        </p:txBody>
      </p:sp>
      <p:sp>
        <p:nvSpPr>
          <p:cNvPr id="5" name="Footer Placeholder 4">
            <a:extLst>
              <a:ext uri="{FF2B5EF4-FFF2-40B4-BE49-F238E27FC236}">
                <a16:creationId xmlns:a16="http://schemas.microsoft.com/office/drawing/2014/main" id="{2673017C-9325-4BC3-A96D-44A7C651B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CA3205-4D26-42B4-9320-290FE023E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F161A-AE90-4F1A-B0BF-661657DEB6B8}" type="slidenum">
              <a:rPr lang="en-IN" smtClean="0"/>
              <a:t>‹#›</a:t>
            </a:fld>
            <a:endParaRPr lang="en-IN"/>
          </a:p>
        </p:txBody>
      </p:sp>
    </p:spTree>
    <p:extLst>
      <p:ext uri="{BB962C8B-B14F-4D97-AF65-F5344CB8AC3E}">
        <p14:creationId xmlns:p14="http://schemas.microsoft.com/office/powerpoint/2010/main" val="24523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 /><Relationship Id="rId2" Type="http://schemas.openxmlformats.org/officeDocument/2006/relationships/image" Target="../media/image1.jfi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0.jfif" /><Relationship Id="rId2" Type="http://schemas.openxmlformats.org/officeDocument/2006/relationships/hyperlink" Target="https://e-student.org/disadvantages-of-e-learning/"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hyperlink" Target="https://www.thetechedvocate.org/the-significance-of-elearning-in-the-modern-world/"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3.jfif" /><Relationship Id="rId2" Type="http://schemas.openxmlformats.org/officeDocument/2006/relationships/image" Target="../media/image12.jfif"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Educational_technology" TargetMode="External" /><Relationship Id="rId7" Type="http://schemas.openxmlformats.org/officeDocument/2006/relationships/image" Target="../media/image14.png" /><Relationship Id="rId2" Type="http://schemas.openxmlformats.org/officeDocument/2006/relationships/hyperlink" Target="https://en.wikipedia.org/wiki/Multinational_corporation" TargetMode="External" /><Relationship Id="rId1" Type="http://schemas.openxmlformats.org/officeDocument/2006/relationships/slideLayout" Target="../slideLayouts/slideLayout2.xml" /><Relationship Id="rId6" Type="http://schemas.openxmlformats.org/officeDocument/2006/relationships/hyperlink" Target="https://en.wikipedia.org/wiki/Divya_Gokulnath" TargetMode="External" /><Relationship Id="rId5" Type="http://schemas.openxmlformats.org/officeDocument/2006/relationships/hyperlink" Target="https://en.wikipedia.org/wiki/Byju_Raveendran" TargetMode="External" /><Relationship Id="rId4" Type="http://schemas.openxmlformats.org/officeDocument/2006/relationships/hyperlink" Target="https://en.wikipedia.org/wiki/Bangalore" TargetMode="Externa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9B22-8297-4F54-96FC-77289048AEEF}"/>
              </a:ext>
            </a:extLst>
          </p:cNvPr>
          <p:cNvSpPr>
            <a:spLocks noGrp="1"/>
          </p:cNvSpPr>
          <p:nvPr>
            <p:ph type="ctrTitle"/>
          </p:nvPr>
        </p:nvSpPr>
        <p:spPr>
          <a:xfrm>
            <a:off x="1351722" y="1665703"/>
            <a:ext cx="9144000" cy="2387600"/>
          </a:xfrm>
        </p:spPr>
        <p:txBody>
          <a:bodyPr/>
          <a:lstStyle/>
          <a:p>
            <a:r>
              <a:rPr lang="en-US" dirty="0">
                <a:solidFill>
                  <a:schemeClr val="accent6"/>
                </a:solidFill>
                <a:latin typeface="Bahnschrift" panose="020B0502040204020203" pitchFamily="34" charset="0"/>
              </a:rPr>
              <a:t> E-education</a:t>
            </a:r>
            <a:br>
              <a:rPr lang="en-US" dirty="0">
                <a:solidFill>
                  <a:schemeClr val="accent6"/>
                </a:solidFill>
                <a:latin typeface="Bahnschrift" panose="020B0502040204020203" pitchFamily="34" charset="0"/>
              </a:rPr>
            </a:br>
            <a:r>
              <a:rPr lang="en-US" sz="3200" dirty="0">
                <a:solidFill>
                  <a:schemeClr val="accent2"/>
                </a:solidFill>
                <a:latin typeface="Bahnschrift" panose="020B0502040204020203" pitchFamily="34" charset="0"/>
              </a:rPr>
              <a:t>(E-learning)</a:t>
            </a:r>
            <a:endParaRPr lang="en-IN" sz="3200" dirty="0">
              <a:solidFill>
                <a:schemeClr val="accent2"/>
              </a:solidFill>
              <a:latin typeface="Bahnschrift" panose="020B0502040204020203" pitchFamily="34" charset="0"/>
            </a:endParaRPr>
          </a:p>
        </p:txBody>
      </p:sp>
      <p:pic>
        <p:nvPicPr>
          <p:cNvPr id="5" name="Picture 4">
            <a:extLst>
              <a:ext uri="{FF2B5EF4-FFF2-40B4-BE49-F238E27FC236}">
                <a16:creationId xmlns:a16="http://schemas.microsoft.com/office/drawing/2014/main" id="{07F533EC-ADEA-470D-A4E5-EBD77AC3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421197" cy="2084832"/>
          </a:xfrm>
          <a:prstGeom prst="rect">
            <a:avLst/>
          </a:prstGeom>
        </p:spPr>
      </p:pic>
      <p:pic>
        <p:nvPicPr>
          <p:cNvPr id="7" name="Picture 6">
            <a:extLst>
              <a:ext uri="{FF2B5EF4-FFF2-40B4-BE49-F238E27FC236}">
                <a16:creationId xmlns:a16="http://schemas.microsoft.com/office/drawing/2014/main" id="{8FCEAA36-8126-4F21-9BA0-7A94A9185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9807" y="4710413"/>
            <a:ext cx="3822193" cy="2147587"/>
          </a:xfrm>
          <a:prstGeom prst="rect">
            <a:avLst/>
          </a:prstGeom>
        </p:spPr>
      </p:pic>
    </p:spTree>
    <p:extLst>
      <p:ext uri="{BB962C8B-B14F-4D97-AF65-F5344CB8AC3E}">
        <p14:creationId xmlns:p14="http://schemas.microsoft.com/office/powerpoint/2010/main" val="257786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5247-673C-415C-8B2F-57F9F3BC65F5}"/>
              </a:ext>
            </a:extLst>
          </p:cNvPr>
          <p:cNvSpPr>
            <a:spLocks noGrp="1"/>
          </p:cNvSpPr>
          <p:nvPr>
            <p:ph type="title"/>
          </p:nvPr>
        </p:nvSpPr>
        <p:spPr/>
        <p:txBody>
          <a:bodyPr/>
          <a:lstStyle/>
          <a:p>
            <a:r>
              <a:rPr lang="en-US" b="1" dirty="0"/>
              <a:t>4. Quick Delivery Of Lessons</a:t>
            </a:r>
            <a:br>
              <a:rPr lang="en-US" b="1" dirty="0"/>
            </a:br>
            <a:endParaRPr lang="en-IN" dirty="0"/>
          </a:p>
        </p:txBody>
      </p:sp>
      <p:sp>
        <p:nvSpPr>
          <p:cNvPr id="3" name="Content Placeholder 2">
            <a:extLst>
              <a:ext uri="{FF2B5EF4-FFF2-40B4-BE49-F238E27FC236}">
                <a16:creationId xmlns:a16="http://schemas.microsoft.com/office/drawing/2014/main" id="{D1206E8A-A986-4F17-AB8E-96D5A2572678}"/>
              </a:ext>
            </a:extLst>
          </p:cNvPr>
          <p:cNvSpPr>
            <a:spLocks noGrp="1"/>
          </p:cNvSpPr>
          <p:nvPr>
            <p:ph idx="1"/>
          </p:nvPr>
        </p:nvSpPr>
        <p:spPr/>
        <p:txBody>
          <a:bodyPr>
            <a:normAutofit fontScale="77500" lnSpcReduction="20000"/>
          </a:bodyPr>
          <a:lstStyle/>
          <a:p>
            <a:r>
              <a:rPr lang="en-US" dirty="0"/>
              <a:t>eLearning is a way to provide quick delivery of lessons. As compared to traditional classroom teaching method, this mode has relatively quick delivery cycles. This indicates that the time required to learn is reduced to 25%-60% of what is required in traditional learning. There are some of the reasons why the learning time is reduced by eLearning:</a:t>
            </a:r>
          </a:p>
          <a:p>
            <a:r>
              <a:rPr lang="en-US" dirty="0"/>
              <a:t>Lessons starts quickly and also wrapped up in a single learning session. This enables training programs to easily roll out within a few weeks, or sometime even days.</a:t>
            </a:r>
          </a:p>
          <a:p>
            <a:r>
              <a:rPr lang="en-US" dirty="0"/>
              <a:t>Learners can define their own speed of learning instead of following the speed of the whole group.</a:t>
            </a:r>
          </a:p>
          <a:p>
            <a:r>
              <a:rPr lang="en-US" dirty="0"/>
              <a:t>Saves time as a student does not need to travel to the training venue. You can learn at the comfort of your own place.</a:t>
            </a:r>
          </a:p>
          <a:p>
            <a:r>
              <a:rPr lang="en-US" dirty="0"/>
              <a:t>Students can choose to study specific and relevant areas of the learning material without focusing on each and every area. For example, they can skip certain areas they do not want to learn.</a:t>
            </a:r>
          </a:p>
          <a:p>
            <a:endParaRPr lang="en-IN" dirty="0"/>
          </a:p>
        </p:txBody>
      </p:sp>
    </p:spTree>
    <p:extLst>
      <p:ext uri="{BB962C8B-B14F-4D97-AF65-F5344CB8AC3E}">
        <p14:creationId xmlns:p14="http://schemas.microsoft.com/office/powerpoint/2010/main" val="424967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F9DA-B568-492C-A207-5DCC0FBF9E75}"/>
              </a:ext>
            </a:extLst>
          </p:cNvPr>
          <p:cNvSpPr>
            <a:spLocks noGrp="1"/>
          </p:cNvSpPr>
          <p:nvPr>
            <p:ph type="title"/>
          </p:nvPr>
        </p:nvSpPr>
        <p:spPr>
          <a:xfrm>
            <a:off x="838200" y="1196398"/>
            <a:ext cx="10515600" cy="1325563"/>
          </a:xfrm>
        </p:spPr>
        <p:txBody>
          <a:bodyPr/>
          <a:lstStyle/>
          <a:p>
            <a:r>
              <a:rPr lang="en-US" b="1" dirty="0"/>
              <a:t>5.Scalability</a:t>
            </a:r>
            <a:endParaRPr lang="en-IN" dirty="0"/>
          </a:p>
        </p:txBody>
      </p:sp>
      <p:sp>
        <p:nvSpPr>
          <p:cNvPr id="3" name="Content Placeholder 2">
            <a:extLst>
              <a:ext uri="{FF2B5EF4-FFF2-40B4-BE49-F238E27FC236}">
                <a16:creationId xmlns:a16="http://schemas.microsoft.com/office/drawing/2014/main" id="{296433CE-D702-4759-85D3-5DA03D2EC06A}"/>
              </a:ext>
            </a:extLst>
          </p:cNvPr>
          <p:cNvSpPr>
            <a:spLocks noGrp="1"/>
          </p:cNvSpPr>
          <p:nvPr>
            <p:ph idx="1"/>
          </p:nvPr>
        </p:nvSpPr>
        <p:spPr>
          <a:xfrm>
            <a:off x="831273" y="3114098"/>
            <a:ext cx="10515600" cy="4351338"/>
          </a:xfrm>
        </p:spPr>
        <p:txBody>
          <a:bodyPr/>
          <a:lstStyle/>
          <a:p>
            <a:r>
              <a:rPr lang="en-US" dirty="0"/>
              <a:t>eLearning helps in creating and communicating new training, policies, concepts, and ideas. Whether it is for formal education or entertainment, eLearning is very quick way of learning!</a:t>
            </a:r>
          </a:p>
          <a:p>
            <a:endParaRPr lang="en-IN" dirty="0"/>
          </a:p>
        </p:txBody>
      </p:sp>
    </p:spTree>
    <p:extLst>
      <p:ext uri="{BB962C8B-B14F-4D97-AF65-F5344CB8AC3E}">
        <p14:creationId xmlns:p14="http://schemas.microsoft.com/office/powerpoint/2010/main" val="2243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DCCA-3405-437C-A6ED-7C7342F3CB02}"/>
              </a:ext>
            </a:extLst>
          </p:cNvPr>
          <p:cNvSpPr>
            <a:spLocks noGrp="1"/>
          </p:cNvSpPr>
          <p:nvPr>
            <p:ph type="title"/>
          </p:nvPr>
        </p:nvSpPr>
        <p:spPr>
          <a:xfrm>
            <a:off x="841513" y="1637334"/>
            <a:ext cx="10515600" cy="1325563"/>
          </a:xfrm>
        </p:spPr>
        <p:txBody>
          <a:bodyPr/>
          <a:lstStyle/>
          <a:p>
            <a:r>
              <a:rPr lang="en-US" b="1" dirty="0"/>
              <a:t>6. Consistency</a:t>
            </a:r>
            <a:br>
              <a:rPr lang="en-US" b="1" dirty="0"/>
            </a:br>
            <a:endParaRPr lang="en-IN" dirty="0"/>
          </a:p>
        </p:txBody>
      </p:sp>
      <p:sp>
        <p:nvSpPr>
          <p:cNvPr id="3" name="Content Placeholder 2">
            <a:extLst>
              <a:ext uri="{FF2B5EF4-FFF2-40B4-BE49-F238E27FC236}">
                <a16:creationId xmlns:a16="http://schemas.microsoft.com/office/drawing/2014/main" id="{3CDE071D-1D41-4E60-832D-1A3E8CAA1E2A}"/>
              </a:ext>
            </a:extLst>
          </p:cNvPr>
          <p:cNvSpPr>
            <a:spLocks noGrp="1"/>
          </p:cNvSpPr>
          <p:nvPr>
            <p:ph idx="1"/>
          </p:nvPr>
        </p:nvSpPr>
        <p:spPr>
          <a:xfrm>
            <a:off x="838200" y="3614669"/>
            <a:ext cx="10515600" cy="4351338"/>
          </a:xfrm>
        </p:spPr>
        <p:txBody>
          <a:bodyPr/>
          <a:lstStyle/>
          <a:p>
            <a:r>
              <a:rPr lang="en-US" dirty="0"/>
              <a:t>eLearning enables educators to get a higher degree of coverage to communicate the message in a consistent way for their target audience. This ensures that all learners receive the same type of training with this learning mode.</a:t>
            </a:r>
          </a:p>
          <a:p>
            <a:endParaRPr lang="en-IN" dirty="0"/>
          </a:p>
        </p:txBody>
      </p:sp>
    </p:spTree>
    <p:extLst>
      <p:ext uri="{BB962C8B-B14F-4D97-AF65-F5344CB8AC3E}">
        <p14:creationId xmlns:p14="http://schemas.microsoft.com/office/powerpoint/2010/main" val="299338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A258-AA84-4A7F-9D33-627792152961}"/>
              </a:ext>
            </a:extLst>
          </p:cNvPr>
          <p:cNvSpPr>
            <a:spLocks noGrp="1"/>
          </p:cNvSpPr>
          <p:nvPr>
            <p:ph type="title"/>
          </p:nvPr>
        </p:nvSpPr>
        <p:spPr/>
        <p:txBody>
          <a:bodyPr/>
          <a:lstStyle/>
          <a:p>
            <a:r>
              <a:rPr lang="en-US" b="1" dirty="0"/>
              <a:t>7. Reduced Costs</a:t>
            </a:r>
            <a:br>
              <a:rPr lang="en-US" b="1" dirty="0"/>
            </a:br>
            <a:endParaRPr lang="en-IN" dirty="0"/>
          </a:p>
        </p:txBody>
      </p:sp>
      <p:sp>
        <p:nvSpPr>
          <p:cNvPr id="3" name="Content Placeholder 2">
            <a:extLst>
              <a:ext uri="{FF2B5EF4-FFF2-40B4-BE49-F238E27FC236}">
                <a16:creationId xmlns:a16="http://schemas.microsoft.com/office/drawing/2014/main" id="{5F0E110A-6DD8-48DC-82D3-3D61F0A35025}"/>
              </a:ext>
            </a:extLst>
          </p:cNvPr>
          <p:cNvSpPr>
            <a:spLocks noGrp="1"/>
          </p:cNvSpPr>
          <p:nvPr>
            <p:ph idx="1"/>
          </p:nvPr>
        </p:nvSpPr>
        <p:spPr/>
        <p:txBody>
          <a:bodyPr>
            <a:normAutofit/>
          </a:bodyPr>
          <a:lstStyle/>
          <a:p>
            <a:r>
              <a:rPr lang="en-US" dirty="0"/>
              <a:t>eLearning is cost effective as compared to traditional forms of learning.  The reason for this price reduction is because learning through this mode happens quickly and easily. A lot of training time is reduced with respect to trainers, travel, course materials, and accommodation.</a:t>
            </a:r>
          </a:p>
          <a:p>
            <a:r>
              <a:rPr lang="en-US" dirty="0"/>
              <a:t>This cost effectiveness also helps in enhancing the profitability of an organization. Also, when you are studying at your own place, you are relieved from paying for travel expenses (e.g. accommodation) when training happens in another city/state and/or external learning materials.</a:t>
            </a:r>
          </a:p>
          <a:p>
            <a:endParaRPr lang="en-IN" dirty="0"/>
          </a:p>
        </p:txBody>
      </p:sp>
    </p:spTree>
    <p:extLst>
      <p:ext uri="{BB962C8B-B14F-4D97-AF65-F5344CB8AC3E}">
        <p14:creationId xmlns:p14="http://schemas.microsoft.com/office/powerpoint/2010/main" val="8110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86E0E76-E91D-47A1-8736-A758DC5EF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971" y="0"/>
            <a:ext cx="8606971" cy="6291015"/>
          </a:xfrm>
        </p:spPr>
      </p:pic>
    </p:spTree>
    <p:extLst>
      <p:ext uri="{BB962C8B-B14F-4D97-AF65-F5344CB8AC3E}">
        <p14:creationId xmlns:p14="http://schemas.microsoft.com/office/powerpoint/2010/main" val="85728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E0A5-3318-4D6A-B8CB-2E90C5546BAC}"/>
              </a:ext>
            </a:extLst>
          </p:cNvPr>
          <p:cNvSpPr>
            <a:spLocks noGrp="1"/>
          </p:cNvSpPr>
          <p:nvPr>
            <p:ph type="title"/>
          </p:nvPr>
        </p:nvSpPr>
        <p:spPr>
          <a:xfrm>
            <a:off x="722244" y="1730099"/>
            <a:ext cx="10515600" cy="2428875"/>
          </a:xfrm>
        </p:spPr>
        <p:txBody>
          <a:bodyPr/>
          <a:lstStyle/>
          <a:p>
            <a:r>
              <a:rPr lang="en-US" dirty="0"/>
              <a:t>1. Lacks social interaction</a:t>
            </a:r>
            <a:br>
              <a:rPr lang="en-US" dirty="0"/>
            </a:br>
            <a:endParaRPr lang="en-IN" dirty="0"/>
          </a:p>
        </p:txBody>
      </p:sp>
      <p:sp>
        <p:nvSpPr>
          <p:cNvPr id="3" name="Content Placeholder 2">
            <a:extLst>
              <a:ext uri="{FF2B5EF4-FFF2-40B4-BE49-F238E27FC236}">
                <a16:creationId xmlns:a16="http://schemas.microsoft.com/office/drawing/2014/main" id="{DEDCB464-8C2B-487E-AB7B-1251045BC8CE}"/>
              </a:ext>
            </a:extLst>
          </p:cNvPr>
          <p:cNvSpPr>
            <a:spLocks noGrp="1"/>
          </p:cNvSpPr>
          <p:nvPr>
            <p:ph idx="1"/>
          </p:nvPr>
        </p:nvSpPr>
        <p:spPr>
          <a:xfrm>
            <a:off x="838200" y="3788603"/>
            <a:ext cx="10515600" cy="4351338"/>
          </a:xfrm>
        </p:spPr>
        <p:txBody>
          <a:bodyPr/>
          <a:lstStyle/>
          <a:p>
            <a:r>
              <a:rPr lang="en-US" dirty="0"/>
              <a:t>E-learning is one of the causes of social isolation because you don’t see your teachers and classmates face-to-face anymore. Interaction is very limited to none.</a:t>
            </a:r>
          </a:p>
          <a:p>
            <a:endParaRPr lang="en-IN" dirty="0"/>
          </a:p>
        </p:txBody>
      </p:sp>
      <p:pic>
        <p:nvPicPr>
          <p:cNvPr id="5" name="Picture 4">
            <a:extLst>
              <a:ext uri="{FF2B5EF4-FFF2-40B4-BE49-F238E27FC236}">
                <a16:creationId xmlns:a16="http://schemas.microsoft.com/office/drawing/2014/main" id="{7CF25379-8F90-43CE-9B08-C4F611CBF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638" y="933006"/>
            <a:ext cx="4383976" cy="2626623"/>
          </a:xfrm>
          <a:prstGeom prst="rect">
            <a:avLst/>
          </a:prstGeom>
        </p:spPr>
      </p:pic>
    </p:spTree>
    <p:extLst>
      <p:ext uri="{BB962C8B-B14F-4D97-AF65-F5344CB8AC3E}">
        <p14:creationId xmlns:p14="http://schemas.microsoft.com/office/powerpoint/2010/main" val="307498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4895-B060-47F5-9A7E-06EAC496E74F}"/>
              </a:ext>
            </a:extLst>
          </p:cNvPr>
          <p:cNvSpPr>
            <a:spLocks noGrp="1"/>
          </p:cNvSpPr>
          <p:nvPr>
            <p:ph type="title"/>
          </p:nvPr>
        </p:nvSpPr>
        <p:spPr>
          <a:xfrm>
            <a:off x="838200" y="2220429"/>
            <a:ext cx="10515600" cy="1325563"/>
          </a:xfrm>
        </p:spPr>
        <p:txBody>
          <a:bodyPr/>
          <a:lstStyle/>
          <a:p>
            <a:r>
              <a:rPr lang="en-US" dirty="0"/>
              <a:t>2. Inaccessible to others</a:t>
            </a:r>
            <a:br>
              <a:rPr lang="en-US" dirty="0"/>
            </a:br>
            <a:endParaRPr lang="en-IN" dirty="0"/>
          </a:p>
        </p:txBody>
      </p:sp>
      <p:sp>
        <p:nvSpPr>
          <p:cNvPr id="3" name="Content Placeholder 2">
            <a:extLst>
              <a:ext uri="{FF2B5EF4-FFF2-40B4-BE49-F238E27FC236}">
                <a16:creationId xmlns:a16="http://schemas.microsoft.com/office/drawing/2014/main" id="{F4BE7405-05E5-4757-AA07-C2ACA6D04576}"/>
              </a:ext>
            </a:extLst>
          </p:cNvPr>
          <p:cNvSpPr>
            <a:spLocks noGrp="1"/>
          </p:cNvSpPr>
          <p:nvPr>
            <p:ph idx="1"/>
          </p:nvPr>
        </p:nvSpPr>
        <p:spPr>
          <a:xfrm>
            <a:off x="732183" y="3694181"/>
            <a:ext cx="10515600" cy="4351338"/>
          </a:xfrm>
        </p:spPr>
        <p:txBody>
          <a:bodyPr/>
          <a:lstStyle/>
          <a:p>
            <a:r>
              <a:rPr lang="en-US" dirty="0"/>
              <a:t>Consider yourself lucky if you’re located in an area where the internet connection is fast and stable. Unfortunately, some have very </a:t>
            </a:r>
            <a:r>
              <a:rPr lang="en-US" dirty="0">
                <a:hlinkClick r:id="rId2"/>
              </a:rPr>
              <a:t>limited access to the internet</a:t>
            </a:r>
            <a:r>
              <a:rPr lang="en-US" dirty="0"/>
              <a:t>. They have to go to internet cafes or use public Wi-Fis which is very inconvenient.</a:t>
            </a:r>
          </a:p>
          <a:p>
            <a:endParaRPr lang="en-IN" dirty="0"/>
          </a:p>
        </p:txBody>
      </p:sp>
      <p:pic>
        <p:nvPicPr>
          <p:cNvPr id="6" name="Picture 5">
            <a:extLst>
              <a:ext uri="{FF2B5EF4-FFF2-40B4-BE49-F238E27FC236}">
                <a16:creationId xmlns:a16="http://schemas.microsoft.com/office/drawing/2014/main" id="{021B2F3E-8302-409C-8CE9-D5B705CCF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997" y="1063099"/>
            <a:ext cx="2857500" cy="1600200"/>
          </a:xfrm>
          <a:prstGeom prst="rect">
            <a:avLst/>
          </a:prstGeom>
        </p:spPr>
      </p:pic>
    </p:spTree>
    <p:extLst>
      <p:ext uri="{BB962C8B-B14F-4D97-AF65-F5344CB8AC3E}">
        <p14:creationId xmlns:p14="http://schemas.microsoft.com/office/powerpoint/2010/main" val="30587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B235-12C6-4FD1-855E-042B190026AE}"/>
              </a:ext>
            </a:extLst>
          </p:cNvPr>
          <p:cNvSpPr>
            <a:spLocks noGrp="1"/>
          </p:cNvSpPr>
          <p:nvPr>
            <p:ph type="title"/>
          </p:nvPr>
        </p:nvSpPr>
        <p:spPr>
          <a:xfrm>
            <a:off x="838200" y="1491560"/>
            <a:ext cx="10515600" cy="1325563"/>
          </a:xfrm>
        </p:spPr>
        <p:txBody>
          <a:bodyPr/>
          <a:lstStyle/>
          <a:p>
            <a:r>
              <a:rPr lang="en-US" dirty="0"/>
              <a:t>3. Cheating is unavoidable</a:t>
            </a:r>
            <a:br>
              <a:rPr lang="en-US" dirty="0"/>
            </a:br>
            <a:endParaRPr lang="en-IN" dirty="0"/>
          </a:p>
        </p:txBody>
      </p:sp>
      <p:sp>
        <p:nvSpPr>
          <p:cNvPr id="3" name="Content Placeholder 2">
            <a:extLst>
              <a:ext uri="{FF2B5EF4-FFF2-40B4-BE49-F238E27FC236}">
                <a16:creationId xmlns:a16="http://schemas.microsoft.com/office/drawing/2014/main" id="{2E2B7965-3CCA-4FAC-A100-2DA349BEDB7D}"/>
              </a:ext>
            </a:extLst>
          </p:cNvPr>
          <p:cNvSpPr>
            <a:spLocks noGrp="1"/>
          </p:cNvSpPr>
          <p:nvPr>
            <p:ph idx="1"/>
          </p:nvPr>
        </p:nvSpPr>
        <p:spPr>
          <a:xfrm>
            <a:off x="838200" y="2938807"/>
            <a:ext cx="10515600" cy="4351338"/>
          </a:xfrm>
        </p:spPr>
        <p:txBody>
          <a:bodyPr/>
          <a:lstStyle/>
          <a:p>
            <a:r>
              <a:rPr lang="en-US" dirty="0"/>
              <a:t>E-learning includes assessment, just like in a regular classroom setting. However, there are no teachers or proctors to watch over you during exams. It’s easy for online students to share answers knowing there’s nobody watching.</a:t>
            </a:r>
          </a:p>
          <a:p>
            <a:endParaRPr lang="en-IN" dirty="0"/>
          </a:p>
        </p:txBody>
      </p:sp>
      <p:pic>
        <p:nvPicPr>
          <p:cNvPr id="6" name="Content Placeholder 6">
            <a:extLst>
              <a:ext uri="{FF2B5EF4-FFF2-40B4-BE49-F238E27FC236}">
                <a16:creationId xmlns:a16="http://schemas.microsoft.com/office/drawing/2014/main" id="{29F4EEDB-500C-4191-AC06-5690B49E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00" y="0"/>
            <a:ext cx="3277735" cy="2410396"/>
          </a:xfrm>
          <a:prstGeom prst="rect">
            <a:avLst/>
          </a:prstGeom>
        </p:spPr>
      </p:pic>
    </p:spTree>
    <p:extLst>
      <p:ext uri="{BB962C8B-B14F-4D97-AF65-F5344CB8AC3E}">
        <p14:creationId xmlns:p14="http://schemas.microsoft.com/office/powerpoint/2010/main" val="178390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0CC4-AB80-42A0-B182-0DB540726074}"/>
              </a:ext>
            </a:extLst>
          </p:cNvPr>
          <p:cNvSpPr>
            <a:spLocks noGrp="1"/>
          </p:cNvSpPr>
          <p:nvPr>
            <p:ph type="title"/>
          </p:nvPr>
        </p:nvSpPr>
        <p:spPr>
          <a:xfrm>
            <a:off x="838200" y="1504812"/>
            <a:ext cx="10515600" cy="1325563"/>
          </a:xfrm>
        </p:spPr>
        <p:txBody>
          <a:bodyPr/>
          <a:lstStyle/>
          <a:p>
            <a:r>
              <a:rPr lang="en-US" dirty="0"/>
              <a:t>4. Requires self-motivation and proper time management skills</a:t>
            </a:r>
          </a:p>
        </p:txBody>
      </p:sp>
      <p:sp>
        <p:nvSpPr>
          <p:cNvPr id="3" name="Content Placeholder 2">
            <a:extLst>
              <a:ext uri="{FF2B5EF4-FFF2-40B4-BE49-F238E27FC236}">
                <a16:creationId xmlns:a16="http://schemas.microsoft.com/office/drawing/2014/main" id="{B3FBD396-11B7-4A9C-8576-FF77800D328F}"/>
              </a:ext>
            </a:extLst>
          </p:cNvPr>
          <p:cNvSpPr>
            <a:spLocks noGrp="1"/>
          </p:cNvSpPr>
          <p:nvPr>
            <p:ph idx="1"/>
          </p:nvPr>
        </p:nvSpPr>
        <p:spPr>
          <a:xfrm>
            <a:off x="921026" y="3309869"/>
            <a:ext cx="10515600" cy="4351338"/>
          </a:xfrm>
        </p:spPr>
        <p:txBody>
          <a:bodyPr/>
          <a:lstStyle/>
          <a:p>
            <a:r>
              <a:rPr lang="en-US" dirty="0"/>
              <a:t>You’re basically on your own in e-learning. You have to motivate yourself to study hard, take down notes, and gather more information. You should also </a:t>
            </a:r>
            <a:r>
              <a:rPr lang="en-US" dirty="0">
                <a:hlinkClick r:id="rId2"/>
              </a:rPr>
              <a:t>manage your time</a:t>
            </a:r>
            <a:r>
              <a:rPr lang="en-US" dirty="0"/>
              <a:t> well by learning how to juggle studying while doing other things like household chores or earning money part-time.</a:t>
            </a:r>
          </a:p>
          <a:p>
            <a:endParaRPr lang="en-IN" dirty="0"/>
          </a:p>
        </p:txBody>
      </p:sp>
    </p:spTree>
    <p:extLst>
      <p:ext uri="{BB962C8B-B14F-4D97-AF65-F5344CB8AC3E}">
        <p14:creationId xmlns:p14="http://schemas.microsoft.com/office/powerpoint/2010/main" val="15662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6E86-4774-4584-9065-16BFB1606783}"/>
              </a:ext>
            </a:extLst>
          </p:cNvPr>
          <p:cNvSpPr>
            <a:spLocks noGrp="1"/>
          </p:cNvSpPr>
          <p:nvPr>
            <p:ph type="title"/>
          </p:nvPr>
        </p:nvSpPr>
        <p:spPr/>
        <p:txBody>
          <a:bodyPr/>
          <a:lstStyle/>
          <a:p>
            <a:r>
              <a:rPr lang="en-US" dirty="0"/>
              <a:t>5. Focuses more on theory</a:t>
            </a:r>
            <a:endParaRPr lang="en-IN" dirty="0"/>
          </a:p>
        </p:txBody>
      </p:sp>
      <p:sp>
        <p:nvSpPr>
          <p:cNvPr id="3" name="Content Placeholder 2">
            <a:extLst>
              <a:ext uri="{FF2B5EF4-FFF2-40B4-BE49-F238E27FC236}">
                <a16:creationId xmlns:a16="http://schemas.microsoft.com/office/drawing/2014/main" id="{F1A80564-0E22-4341-890C-742F441145F8}"/>
              </a:ext>
            </a:extLst>
          </p:cNvPr>
          <p:cNvSpPr>
            <a:spLocks noGrp="1"/>
          </p:cNvSpPr>
          <p:nvPr>
            <p:ph idx="1"/>
          </p:nvPr>
        </p:nvSpPr>
        <p:spPr/>
        <p:txBody>
          <a:bodyPr/>
          <a:lstStyle/>
          <a:p>
            <a:r>
              <a:rPr lang="en-US" dirty="0"/>
              <a:t>You’ll spend most of your time listening to podcasts, watching videos, and looking at slide presentations. There’s no hand-on experience like conducting experiments.</a:t>
            </a:r>
          </a:p>
          <a:p>
            <a:r>
              <a:rPr lang="en-US" dirty="0"/>
              <a:t>It’s the most modern way of learning that requires only a gadget and internet access. However, it’s not for everybody. Being aware of the advantages and disadvantages of e-learning can help you decide whether this is for you or not.</a:t>
            </a:r>
          </a:p>
          <a:p>
            <a:endParaRPr lang="en-IN" dirty="0"/>
          </a:p>
        </p:txBody>
      </p:sp>
    </p:spTree>
    <p:extLst>
      <p:ext uri="{BB962C8B-B14F-4D97-AF65-F5344CB8AC3E}">
        <p14:creationId xmlns:p14="http://schemas.microsoft.com/office/powerpoint/2010/main" val="355464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C61DB5-52EB-4EE5-AD88-998D38C92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40843" cy="6733309"/>
          </a:xfrm>
        </p:spPr>
      </p:pic>
    </p:spTree>
    <p:extLst>
      <p:ext uri="{BB962C8B-B14F-4D97-AF65-F5344CB8AC3E}">
        <p14:creationId xmlns:p14="http://schemas.microsoft.com/office/powerpoint/2010/main" val="170436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DF4A08-56E3-4A21-97E3-939C8A8DE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1474470"/>
            <a:ext cx="5676900" cy="3909060"/>
          </a:xfrm>
          <a:prstGeom prst="rect">
            <a:avLst/>
          </a:prstGeom>
        </p:spPr>
      </p:pic>
      <p:pic>
        <p:nvPicPr>
          <p:cNvPr id="7" name="Picture 6">
            <a:extLst>
              <a:ext uri="{FF2B5EF4-FFF2-40B4-BE49-F238E27FC236}">
                <a16:creationId xmlns:a16="http://schemas.microsoft.com/office/drawing/2014/main" id="{0F14DCF5-663D-419A-816C-547C7DC7B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4470"/>
            <a:ext cx="6515100" cy="3909060"/>
          </a:xfrm>
          <a:prstGeom prst="rect">
            <a:avLst/>
          </a:prstGeom>
        </p:spPr>
      </p:pic>
      <p:sp>
        <p:nvSpPr>
          <p:cNvPr id="4" name="Title 3">
            <a:extLst>
              <a:ext uri="{FF2B5EF4-FFF2-40B4-BE49-F238E27FC236}">
                <a16:creationId xmlns:a16="http://schemas.microsoft.com/office/drawing/2014/main" id="{C664EC90-586A-4B75-8163-AA0C732425AB}"/>
              </a:ext>
            </a:extLst>
          </p:cNvPr>
          <p:cNvSpPr>
            <a:spLocks noGrp="1"/>
          </p:cNvSpPr>
          <p:nvPr>
            <p:ph type="title"/>
          </p:nvPr>
        </p:nvSpPr>
        <p:spPr>
          <a:xfrm>
            <a:off x="0" y="148907"/>
            <a:ext cx="10515600" cy="1325563"/>
          </a:xfrm>
        </p:spPr>
        <p:txBody>
          <a:bodyPr/>
          <a:lstStyle/>
          <a:p>
            <a:r>
              <a:rPr lang="en-US" dirty="0"/>
              <a:t>Various e-learning applications:-</a:t>
            </a:r>
            <a:endParaRPr lang="en-IN" dirty="0"/>
          </a:p>
        </p:txBody>
      </p:sp>
    </p:spTree>
    <p:extLst>
      <p:ext uri="{BB962C8B-B14F-4D97-AF65-F5344CB8AC3E}">
        <p14:creationId xmlns:p14="http://schemas.microsoft.com/office/powerpoint/2010/main" val="48994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B438-4062-4E9C-BC3B-96EBE22CBAB7}"/>
              </a:ext>
            </a:extLst>
          </p:cNvPr>
          <p:cNvSpPr>
            <a:spLocks noGrp="1"/>
          </p:cNvSpPr>
          <p:nvPr>
            <p:ph type="title"/>
          </p:nvPr>
        </p:nvSpPr>
        <p:spPr/>
        <p:txBody>
          <a:bodyPr/>
          <a:lstStyle/>
          <a:p>
            <a:r>
              <a:rPr lang="en-US" dirty="0" err="1">
                <a:latin typeface="Algerian" panose="04020705040A02060702" pitchFamily="82" charset="0"/>
              </a:rPr>
              <a:t>byju’s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E0C43F1-8FA1-4D59-AFE6-E8A2631477D7}"/>
              </a:ext>
            </a:extLst>
          </p:cNvPr>
          <p:cNvSpPr>
            <a:spLocks noGrp="1"/>
          </p:cNvSpPr>
          <p:nvPr>
            <p:ph idx="1"/>
          </p:nvPr>
        </p:nvSpPr>
        <p:spPr/>
        <p:txBody>
          <a:bodyPr/>
          <a:lstStyle/>
          <a:p>
            <a:r>
              <a:rPr lang="en-US" b="1" dirty="0" err="1"/>
              <a:t>Byju's</a:t>
            </a:r>
            <a:r>
              <a:rPr lang="en-US" dirty="0"/>
              <a:t> (</a:t>
            </a:r>
            <a:r>
              <a:rPr lang="en-US" dirty="0" err="1"/>
              <a:t>stylised</a:t>
            </a:r>
            <a:r>
              <a:rPr lang="en-US" dirty="0"/>
              <a:t> all caps) is an Indian </a:t>
            </a:r>
            <a:r>
              <a:rPr lang="en-US" dirty="0">
                <a:hlinkClick r:id="rId2" tooltip="Multinational corporation"/>
              </a:rPr>
              <a:t>multinational</a:t>
            </a:r>
            <a:r>
              <a:rPr lang="en-US" dirty="0"/>
              <a:t> </a:t>
            </a:r>
            <a:r>
              <a:rPr lang="en-US" dirty="0">
                <a:hlinkClick r:id="rId3" tooltip="Educational technology"/>
              </a:rPr>
              <a:t>educational technology</a:t>
            </a:r>
            <a:r>
              <a:rPr lang="en-US" dirty="0"/>
              <a:t> company, headquartered in </a:t>
            </a:r>
            <a:r>
              <a:rPr lang="en-US" dirty="0" err="1">
                <a:hlinkClick r:id="rId4" tooltip="Bangalore"/>
              </a:rPr>
              <a:t>Bangalore</a:t>
            </a:r>
            <a:r>
              <a:rPr lang="en-US" dirty="0" err="1"/>
              <a:t>.It</a:t>
            </a:r>
            <a:r>
              <a:rPr lang="en-US" dirty="0"/>
              <a:t> was founded in 2011 by </a:t>
            </a:r>
            <a:r>
              <a:rPr lang="en-US" dirty="0" err="1">
                <a:hlinkClick r:id="rId5" tooltip="Byju Raveendran"/>
              </a:rPr>
              <a:t>Byju</a:t>
            </a:r>
            <a:r>
              <a:rPr lang="en-US" dirty="0">
                <a:hlinkClick r:id="rId5" tooltip="Byju Raveendran"/>
              </a:rPr>
              <a:t> Raveendran</a:t>
            </a:r>
            <a:r>
              <a:rPr lang="en-US" dirty="0"/>
              <a:t> and </a:t>
            </a:r>
            <a:r>
              <a:rPr lang="en-US" dirty="0" err="1">
                <a:hlinkClick r:id="rId6" tooltip="Divya Gokulnath"/>
              </a:rPr>
              <a:t>Divya</a:t>
            </a:r>
            <a:r>
              <a:rPr lang="en-US" dirty="0">
                <a:hlinkClick r:id="rId6" tooltip="Divya Gokulnath"/>
              </a:rPr>
              <a:t> </a:t>
            </a:r>
            <a:r>
              <a:rPr lang="en-US" dirty="0" err="1">
                <a:hlinkClick r:id="rId6" tooltip="Divya Gokulnath"/>
              </a:rPr>
              <a:t>Gokulnath</a:t>
            </a:r>
            <a:r>
              <a:rPr lang="en-US" dirty="0"/>
              <a:t>. As of March 2022, </a:t>
            </a:r>
            <a:r>
              <a:rPr lang="en-US" dirty="0" err="1"/>
              <a:t>Byju's</a:t>
            </a:r>
            <a:r>
              <a:rPr lang="en-US" dirty="0"/>
              <a:t> is valued at US$22 billion and company claims to have over 115 million registered students.</a:t>
            </a:r>
            <a:endParaRPr lang="en-IN" dirty="0"/>
          </a:p>
        </p:txBody>
      </p:sp>
      <p:pic>
        <p:nvPicPr>
          <p:cNvPr id="5" name="Picture 4">
            <a:extLst>
              <a:ext uri="{FF2B5EF4-FFF2-40B4-BE49-F238E27FC236}">
                <a16:creationId xmlns:a16="http://schemas.microsoft.com/office/drawing/2014/main" id="{6CC6A1FE-DF59-42F1-AD15-83770D3970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808" y="4102997"/>
            <a:ext cx="2073966" cy="2073966"/>
          </a:xfrm>
          <a:prstGeom prst="rect">
            <a:avLst/>
          </a:prstGeom>
        </p:spPr>
      </p:pic>
    </p:spTree>
    <p:extLst>
      <p:ext uri="{BB962C8B-B14F-4D97-AF65-F5344CB8AC3E}">
        <p14:creationId xmlns:p14="http://schemas.microsoft.com/office/powerpoint/2010/main" val="251236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082AF8-6915-473D-B4C2-8FF83F5184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88" y="1142494"/>
            <a:ext cx="7735712" cy="4351338"/>
          </a:xfrm>
        </p:spPr>
      </p:pic>
    </p:spTree>
    <p:extLst>
      <p:ext uri="{BB962C8B-B14F-4D97-AF65-F5344CB8AC3E}">
        <p14:creationId xmlns:p14="http://schemas.microsoft.com/office/powerpoint/2010/main" val="9979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AB95-A94F-40A3-8E73-4A024EDB8CDE}"/>
              </a:ext>
            </a:extLst>
          </p:cNvPr>
          <p:cNvSpPr>
            <a:spLocks noGrp="1"/>
          </p:cNvSpPr>
          <p:nvPr>
            <p:ph type="title"/>
          </p:nvPr>
        </p:nvSpPr>
        <p:spPr/>
        <p:txBody>
          <a:bodyPr/>
          <a:lstStyle/>
          <a:p>
            <a:r>
              <a:rPr lang="en-US" dirty="0"/>
              <a:t>What is E-learning?</a:t>
            </a:r>
            <a:endParaRPr lang="en-IN" dirty="0"/>
          </a:p>
        </p:txBody>
      </p:sp>
      <p:sp>
        <p:nvSpPr>
          <p:cNvPr id="3" name="Content Placeholder 2">
            <a:extLst>
              <a:ext uri="{FF2B5EF4-FFF2-40B4-BE49-F238E27FC236}">
                <a16:creationId xmlns:a16="http://schemas.microsoft.com/office/drawing/2014/main" id="{01CAB51E-CC89-4960-8FA4-4B74610FA505}"/>
              </a:ext>
            </a:extLst>
          </p:cNvPr>
          <p:cNvSpPr>
            <a:spLocks noGrp="1"/>
          </p:cNvSpPr>
          <p:nvPr>
            <p:ph idx="1"/>
          </p:nvPr>
        </p:nvSpPr>
        <p:spPr/>
        <p:txBody>
          <a:bodyPr/>
          <a:lstStyle/>
          <a:p>
            <a:r>
              <a:rPr lang="en-US" b="1" dirty="0"/>
              <a:t>A learning system based on formalized teaching but with the help of electronic resources</a:t>
            </a:r>
            <a:r>
              <a:rPr lang="en-US" dirty="0"/>
              <a:t> is known as E-learning. While teaching can be based in or out of the classrooms, the use of computers and the Internet forms the major component of E-learning.</a:t>
            </a:r>
            <a:endParaRPr lang="en-IN" dirty="0"/>
          </a:p>
        </p:txBody>
      </p:sp>
      <p:pic>
        <p:nvPicPr>
          <p:cNvPr id="5" name="Picture 4">
            <a:extLst>
              <a:ext uri="{FF2B5EF4-FFF2-40B4-BE49-F238E27FC236}">
                <a16:creationId xmlns:a16="http://schemas.microsoft.com/office/drawing/2014/main" id="{01AEBC13-CB37-4F3F-B0DC-69A6C2211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59" y="4001294"/>
            <a:ext cx="4143375" cy="2238375"/>
          </a:xfrm>
          <a:prstGeom prst="rect">
            <a:avLst/>
          </a:prstGeom>
        </p:spPr>
      </p:pic>
    </p:spTree>
    <p:extLst>
      <p:ext uri="{BB962C8B-B14F-4D97-AF65-F5344CB8AC3E}">
        <p14:creationId xmlns:p14="http://schemas.microsoft.com/office/powerpoint/2010/main" val="296866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9C5FF29-9AEF-4F39-B543-B56EBEFA8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997" y="365125"/>
            <a:ext cx="7995669" cy="6353821"/>
          </a:xfrm>
        </p:spPr>
      </p:pic>
    </p:spTree>
    <p:extLst>
      <p:ext uri="{BB962C8B-B14F-4D97-AF65-F5344CB8AC3E}">
        <p14:creationId xmlns:p14="http://schemas.microsoft.com/office/powerpoint/2010/main" val="362334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2FA9-23F0-4999-93DB-E15E8DE7BA46}"/>
              </a:ext>
            </a:extLst>
          </p:cNvPr>
          <p:cNvSpPr>
            <a:spLocks noGrp="1"/>
          </p:cNvSpPr>
          <p:nvPr>
            <p:ph type="title"/>
          </p:nvPr>
        </p:nvSpPr>
        <p:spPr>
          <a:xfrm>
            <a:off x="1010478" y="918102"/>
            <a:ext cx="10515600" cy="1325563"/>
          </a:xfrm>
        </p:spPr>
        <p:txBody>
          <a:bodyPr>
            <a:normAutofit fontScale="90000"/>
          </a:bodyPr>
          <a:lstStyle/>
          <a:p>
            <a:r>
              <a:rPr lang="en-US" b="1" dirty="0"/>
              <a:t>The Most Important Benefits Of e-Learning For Students.</a:t>
            </a:r>
            <a:br>
              <a:rPr lang="en-US" b="1" dirty="0"/>
            </a:br>
            <a:endParaRPr lang="en-IN" dirty="0"/>
          </a:p>
        </p:txBody>
      </p:sp>
      <p:sp>
        <p:nvSpPr>
          <p:cNvPr id="3" name="Content Placeholder 2">
            <a:extLst>
              <a:ext uri="{FF2B5EF4-FFF2-40B4-BE49-F238E27FC236}">
                <a16:creationId xmlns:a16="http://schemas.microsoft.com/office/drawing/2014/main" id="{C74C1F1A-F234-41EA-94FA-7F37342C2027}"/>
              </a:ext>
            </a:extLst>
          </p:cNvPr>
          <p:cNvSpPr>
            <a:spLocks noGrp="1"/>
          </p:cNvSpPr>
          <p:nvPr>
            <p:ph idx="1"/>
          </p:nvPr>
        </p:nvSpPr>
        <p:spPr>
          <a:xfrm>
            <a:off x="838200" y="2379807"/>
            <a:ext cx="10515600" cy="4351338"/>
          </a:xfrm>
        </p:spPr>
        <p:txBody>
          <a:bodyPr/>
          <a:lstStyle/>
          <a:p>
            <a:r>
              <a:rPr lang="en-US" dirty="0"/>
              <a:t>Today's learners want relevant, mobile, self-paced, and personalized content. This need is fulfilled with the online mode of learning; here, students can learn at their own comfort and requirement. Let's have an analytical look at the advantages of online learning.</a:t>
            </a:r>
          </a:p>
          <a:p>
            <a:endParaRPr lang="en-IN" dirty="0"/>
          </a:p>
        </p:txBody>
      </p:sp>
      <p:pic>
        <p:nvPicPr>
          <p:cNvPr id="6" name="Picture 5">
            <a:extLst>
              <a:ext uri="{FF2B5EF4-FFF2-40B4-BE49-F238E27FC236}">
                <a16:creationId xmlns:a16="http://schemas.microsoft.com/office/drawing/2014/main" id="{330157A8-47FA-46D6-AD97-33142F285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3957730"/>
            <a:ext cx="2674983" cy="2674983"/>
          </a:xfrm>
          <a:prstGeom prst="rect">
            <a:avLst/>
          </a:prstGeom>
        </p:spPr>
      </p:pic>
    </p:spTree>
    <p:extLst>
      <p:ext uri="{BB962C8B-B14F-4D97-AF65-F5344CB8AC3E}">
        <p14:creationId xmlns:p14="http://schemas.microsoft.com/office/powerpoint/2010/main" val="402103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6397-5833-462D-AFB2-F571A42BCF2C}"/>
              </a:ext>
            </a:extLst>
          </p:cNvPr>
          <p:cNvSpPr>
            <a:spLocks noGrp="1"/>
          </p:cNvSpPr>
          <p:nvPr>
            <p:ph type="title"/>
          </p:nvPr>
        </p:nvSpPr>
        <p:spPr>
          <a:xfrm>
            <a:off x="713509" y="780762"/>
            <a:ext cx="10515600" cy="1325563"/>
          </a:xfrm>
        </p:spPr>
        <p:txBody>
          <a:bodyPr>
            <a:normAutofit fontScale="90000"/>
          </a:bodyPr>
          <a:lstStyle/>
          <a:p>
            <a:r>
              <a:rPr lang="en-US" b="1" dirty="0"/>
              <a:t>1. Online Learning Accommodates Everyone’s Needs</a:t>
            </a:r>
            <a:br>
              <a:rPr lang="en-US" b="1" dirty="0"/>
            </a:br>
            <a:endParaRPr lang="en-IN" dirty="0"/>
          </a:p>
        </p:txBody>
      </p:sp>
      <p:sp>
        <p:nvSpPr>
          <p:cNvPr id="3" name="Content Placeholder 2">
            <a:extLst>
              <a:ext uri="{FF2B5EF4-FFF2-40B4-BE49-F238E27FC236}">
                <a16:creationId xmlns:a16="http://schemas.microsoft.com/office/drawing/2014/main" id="{E44256EB-E61C-48D9-8BC7-5950FB38E664}"/>
              </a:ext>
            </a:extLst>
          </p:cNvPr>
          <p:cNvSpPr>
            <a:spLocks noGrp="1"/>
          </p:cNvSpPr>
          <p:nvPr>
            <p:ph idx="1"/>
          </p:nvPr>
        </p:nvSpPr>
        <p:spPr>
          <a:xfrm>
            <a:off x="838200" y="3074698"/>
            <a:ext cx="10515600" cy="4351338"/>
          </a:xfrm>
        </p:spPr>
        <p:txBody>
          <a:bodyPr/>
          <a:lstStyle/>
          <a:p>
            <a:r>
              <a:rPr lang="en-US" dirty="0"/>
              <a:t>The online method of learning is best suited for everyone. This digital revolution has led to remarkable changes in how the content is accessed, consumed, discussed, and shared. Online educational courses can be taken up by office goers and housewives too, at the time that suits them. Depending on their availability and comfort, many people choose to learn at weekends or evenings.</a:t>
            </a:r>
          </a:p>
          <a:p>
            <a:endParaRPr lang="en-IN" dirty="0"/>
          </a:p>
        </p:txBody>
      </p:sp>
    </p:spTree>
    <p:extLst>
      <p:ext uri="{BB962C8B-B14F-4D97-AF65-F5344CB8AC3E}">
        <p14:creationId xmlns:p14="http://schemas.microsoft.com/office/powerpoint/2010/main" val="353367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1DFD-A86A-466D-A1E7-AEAF408DA3AD}"/>
              </a:ext>
            </a:extLst>
          </p:cNvPr>
          <p:cNvSpPr>
            <a:spLocks noGrp="1"/>
          </p:cNvSpPr>
          <p:nvPr>
            <p:ph type="title"/>
          </p:nvPr>
        </p:nvSpPr>
        <p:spPr>
          <a:xfrm>
            <a:off x="838200" y="1182543"/>
            <a:ext cx="10515600" cy="1325563"/>
          </a:xfrm>
        </p:spPr>
        <p:txBody>
          <a:bodyPr>
            <a:normAutofit fontScale="90000"/>
          </a:bodyPr>
          <a:lstStyle/>
          <a:p>
            <a:r>
              <a:rPr lang="en-US" b="1" dirty="0"/>
              <a:t>2. Lectures Can Be Taken Any Number Of Times</a:t>
            </a:r>
            <a:br>
              <a:rPr lang="en-US" b="1" dirty="0"/>
            </a:br>
            <a:endParaRPr lang="en-IN" dirty="0"/>
          </a:p>
        </p:txBody>
      </p:sp>
      <p:sp>
        <p:nvSpPr>
          <p:cNvPr id="3" name="Content Placeholder 2">
            <a:extLst>
              <a:ext uri="{FF2B5EF4-FFF2-40B4-BE49-F238E27FC236}">
                <a16:creationId xmlns:a16="http://schemas.microsoft.com/office/drawing/2014/main" id="{960BB374-9137-416E-ADB4-A010F6237BCC}"/>
              </a:ext>
            </a:extLst>
          </p:cNvPr>
          <p:cNvSpPr>
            <a:spLocks noGrp="1"/>
          </p:cNvSpPr>
          <p:nvPr>
            <p:ph idx="1"/>
          </p:nvPr>
        </p:nvSpPr>
        <p:spPr>
          <a:xfrm>
            <a:off x="838200" y="3266497"/>
            <a:ext cx="10515600" cy="4351338"/>
          </a:xfrm>
        </p:spPr>
        <p:txBody>
          <a:bodyPr/>
          <a:lstStyle/>
          <a:p>
            <a:r>
              <a:rPr lang="en-US" dirty="0"/>
              <a:t>Unlike classroom teaching, with online learning you can access the content an unlimited number of times. This is especially required at the time of revision when preparing for an exam. In traditional form of learning, if you can not attend the lecture, then you have to prepare for that topic on your own; in eLearning, you can attend the lectures whenever you want with ease.</a:t>
            </a:r>
          </a:p>
          <a:p>
            <a:endParaRPr lang="en-IN" dirty="0"/>
          </a:p>
        </p:txBody>
      </p:sp>
    </p:spTree>
    <p:extLst>
      <p:ext uri="{BB962C8B-B14F-4D97-AF65-F5344CB8AC3E}">
        <p14:creationId xmlns:p14="http://schemas.microsoft.com/office/powerpoint/2010/main" val="263369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3CB4-B594-4261-B4A0-DC5A2D40E65A}"/>
              </a:ext>
            </a:extLst>
          </p:cNvPr>
          <p:cNvSpPr>
            <a:spLocks noGrp="1"/>
          </p:cNvSpPr>
          <p:nvPr>
            <p:ph type="title"/>
          </p:nvPr>
        </p:nvSpPr>
        <p:spPr>
          <a:xfrm>
            <a:off x="838200" y="1667452"/>
            <a:ext cx="10515600" cy="1325563"/>
          </a:xfrm>
        </p:spPr>
        <p:txBody>
          <a:bodyPr/>
          <a:lstStyle/>
          <a:p>
            <a:r>
              <a:rPr lang="en-US" b="1" dirty="0"/>
              <a:t>3. Offers Access To Updated Content</a:t>
            </a:r>
            <a:br>
              <a:rPr lang="en-US" b="1" dirty="0"/>
            </a:br>
            <a:endParaRPr lang="en-IN" dirty="0"/>
          </a:p>
        </p:txBody>
      </p:sp>
      <p:sp>
        <p:nvSpPr>
          <p:cNvPr id="3" name="Content Placeholder 2">
            <a:extLst>
              <a:ext uri="{FF2B5EF4-FFF2-40B4-BE49-F238E27FC236}">
                <a16:creationId xmlns:a16="http://schemas.microsoft.com/office/drawing/2014/main" id="{6A3B2DAB-DD12-460A-92FD-FD8EF690AE1D}"/>
              </a:ext>
            </a:extLst>
          </p:cNvPr>
          <p:cNvSpPr>
            <a:spLocks noGrp="1"/>
          </p:cNvSpPr>
          <p:nvPr>
            <p:ph idx="1"/>
          </p:nvPr>
        </p:nvSpPr>
        <p:spPr>
          <a:xfrm>
            <a:off x="838200" y="3308061"/>
            <a:ext cx="10515600" cy="4351338"/>
          </a:xfrm>
        </p:spPr>
        <p:txBody>
          <a:bodyPr/>
          <a:lstStyle/>
          <a:p>
            <a:r>
              <a:rPr lang="en-US" dirty="0"/>
              <a:t>A prime benefit of learning online is that it makes sure that you are in synchronization with modern learners. This enables the learner to access updated content whenever they want it.</a:t>
            </a:r>
          </a:p>
          <a:p>
            <a:endParaRPr lang="en-IN" dirty="0"/>
          </a:p>
        </p:txBody>
      </p:sp>
    </p:spTree>
    <p:extLst>
      <p:ext uri="{BB962C8B-B14F-4D97-AF65-F5344CB8AC3E}">
        <p14:creationId xmlns:p14="http://schemas.microsoft.com/office/powerpoint/2010/main" val="2671248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1064</Words>
  <Application>Microsoft Office PowerPoint</Application>
  <PresentationFormat>Widescreen</PresentationFormat>
  <Paragraphs>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E-education (E-learning)</vt:lpstr>
      <vt:lpstr>PowerPoint Presentation</vt:lpstr>
      <vt:lpstr>PowerPoint Presentation</vt:lpstr>
      <vt:lpstr>What is E-learning?</vt:lpstr>
      <vt:lpstr>PowerPoint Presentation</vt:lpstr>
      <vt:lpstr>The Most Important Benefits Of e-Learning For Students. </vt:lpstr>
      <vt:lpstr>1. Online Learning Accommodates Everyone’s Needs </vt:lpstr>
      <vt:lpstr>2. Lectures Can Be Taken Any Number Of Times </vt:lpstr>
      <vt:lpstr>3. Offers Access To Updated Content </vt:lpstr>
      <vt:lpstr>4. Quick Delivery Of Lessons </vt:lpstr>
      <vt:lpstr>5.Scalability</vt:lpstr>
      <vt:lpstr>6. Consistency </vt:lpstr>
      <vt:lpstr>7. Reduced Costs </vt:lpstr>
      <vt:lpstr>PowerPoint Presentation</vt:lpstr>
      <vt:lpstr>1. Lacks social interaction </vt:lpstr>
      <vt:lpstr>2. Inaccessible to others </vt:lpstr>
      <vt:lpstr>3. Cheating is unavoidable </vt:lpstr>
      <vt:lpstr>4. Requires self-motivation and proper time management skills</vt:lpstr>
      <vt:lpstr>5. Focuses more on theory</vt:lpstr>
      <vt:lpstr>Various e-learning applications:-</vt:lpstr>
      <vt:lpstr>byju’s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Uses of E-learning</dc:title>
  <dc:creator>VAMSI REDDY</dc:creator>
  <cp:lastModifiedBy>Vamsi Reddy</cp:lastModifiedBy>
  <cp:revision>16</cp:revision>
  <dcterms:created xsi:type="dcterms:W3CDTF">2022-09-13T08:40:28Z</dcterms:created>
  <dcterms:modified xsi:type="dcterms:W3CDTF">2022-09-22T04:34:48Z</dcterms:modified>
</cp:coreProperties>
</file>