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3"/>
    <p:sldId id="16140622" r:id="rId4"/>
    <p:sldId id="262" r:id="rId5"/>
    <p:sldId id="263" r:id="rId6"/>
    <p:sldId id="16140626" r:id="rId7"/>
    <p:sldId id="265" r:id="rId8"/>
    <p:sldId id="16140625" r:id="rId9"/>
    <p:sldId id="16140634" r:id="rId10"/>
    <p:sldId id="16140628" r:id="rId11"/>
    <p:sldId id="16140635" r:id="rId12"/>
    <p:sldId id="16140638" r:id="rId13"/>
    <p:sldId id="16140639" r:id="rId14"/>
    <p:sldId id="16140636" r:id="rId15"/>
    <p:sldId id="16140630" r:id="rId16"/>
    <p:sldId id="16140629" r:id="rId17"/>
    <p:sldId id="16140623" r:id="rId18"/>
    <p:sldId id="16140627" r:id="rId19"/>
    <p:sldId id="16140637" r:id="rId20"/>
    <p:sldId id="1614064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smtClean="0">
                <a:solidFill>
                  <a:schemeClr val="accent1"/>
                </a:solidFill>
                <a:latin typeface="Arial" panose="020B0604020202020204"/>
                <a:cs typeface="Arial" panose="020B0604020202020204"/>
              </a:rPr>
              <a:t>AI </a:t>
            </a:r>
            <a:r>
              <a:rPr lang="en-US" b="1" dirty="0" smtClean="0">
                <a:solidFill>
                  <a:schemeClr val="accent1"/>
                </a:solidFill>
                <a:latin typeface="Arial" panose="020B0604020202020204"/>
                <a:cs typeface="Arial" panose="020B0604020202020204"/>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IN" altLang="en-US" sz="3200" b="1" dirty="0">
                <a:solidFill>
                  <a:schemeClr val="accent1">
                    <a:lumMod val="75000"/>
                  </a:schemeClr>
                </a:solidFill>
                <a:latin typeface="Arial" panose="020B0604020202020204"/>
                <a:cs typeface="Arial" panose="020B0604020202020204"/>
              </a:rPr>
              <a:t>IBM AICTE</a:t>
            </a:r>
            <a:r>
              <a:rPr lang="en-US" sz="3200" b="1" dirty="0">
                <a:solidFill>
                  <a:schemeClr val="accent1">
                    <a:lumMod val="75000"/>
                  </a:schemeClr>
                </a:solidFill>
                <a:latin typeface="Arial" panose="020B0604020202020204"/>
                <a:cs typeface="Arial" panose="020B0604020202020204"/>
              </a:rPr>
              <a:t>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a:t>
            </a:r>
            <a:r>
              <a:rPr lang="en-IN" altLang="en-US" sz="2000" b="1" dirty="0">
                <a:solidFill>
                  <a:schemeClr val="accent1">
                    <a:lumMod val="75000"/>
                  </a:schemeClr>
                </a:solidFill>
                <a:latin typeface="Arial" panose="020B0604020202020204" pitchFamily="34" charset="0"/>
                <a:cs typeface="Arial" panose="020B0604020202020204" pitchFamily="34" charset="0"/>
              </a:rPr>
              <a:t> Somineni Sathvika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Gokaraju Lailavathi Engineering College &amp; CSE dept.</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Picture 4"/>
          <p:cNvPicPr>
            <a:picLocks noChangeAspect="1"/>
          </p:cNvPicPr>
          <p:nvPr/>
        </p:nvPicPr>
        <p:blipFill>
          <a:blip r:embed="rId1"/>
          <a:stretch>
            <a:fillRect/>
          </a:stretch>
        </p:blipFill>
        <p:spPr>
          <a:xfrm>
            <a:off x="2269490" y="1112520"/>
            <a:ext cx="6809740" cy="5439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rPr>
              <a:t>RESULTS</a:t>
            </a:r>
            <a:endParaRPr lang="en-IN" altLang="en-US">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2324735" y="1301750"/>
            <a:ext cx="6641465" cy="5386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rPr>
              <a:t>ReSULTS</a:t>
            </a:r>
            <a:endParaRPr lang="en-IN" altLang="en-US">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690370" y="1458595"/>
            <a:ext cx="7666355" cy="52393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581215" y="123235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4" name="Picture 3"/>
          <p:cNvPicPr>
            <a:picLocks noChangeAspect="1"/>
          </p:cNvPicPr>
          <p:nvPr/>
        </p:nvPicPr>
        <p:blipFill>
          <a:blip r:embed="rId1"/>
          <a:stretch>
            <a:fillRect/>
          </a:stretch>
        </p:blipFill>
        <p:spPr>
          <a:xfrm>
            <a:off x="1301750" y="2083435"/>
            <a:ext cx="8750935" cy="45034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fontScale="80000"/>
          </a:bodyPr>
          <a:lstStyle/>
          <a:p>
            <a:pPr marL="305435" indent="-305435"/>
            <a:r>
              <a:rPr lang="en-US" altLang="en-US" sz="2800">
                <a:latin typeface="Calibri" panose="020F0502020204030204"/>
                <a:ea typeface="Calibri" panose="020F0502020204030204"/>
                <a:cs typeface="Calibri" panose="020F0502020204030204"/>
              </a:rPr>
              <a:t>The Travel Planner Agent creates personalized travel plans by analyzing user preferences, budget, and travel constraints using IBM Granite models.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It leverages real-time data to recommend destinations, transport, accommodations, and local experiences.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The system dynamically updates itineraries with live weather, traffic, and schedule changes for a smooth travel experience.</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It integrates booking, maps, and local guide features to offer a complete travel solution in one platform.</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Built on IBM Cloud Lite services, the solution ensures high scalability, performance, and accessibility.</a:t>
            </a:r>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sz="1800" dirty="0">
                <a:latin typeface="Times New Roman" panose="02020603050405020304" charset="0"/>
                <a:cs typeface="Times New Roman" panose="02020603050405020304" charset="0"/>
              </a:rPr>
              <a:t>https://github.com/SathvikaSomineni/Travel_agent</a:t>
            </a:r>
            <a:endParaRPr lang="en-US" altLang="en-US" sz="1800" dirty="0">
              <a:latin typeface="Times New Roman" panose="02020603050405020304" charset="0"/>
              <a:cs typeface="Times New Roman" panose="02020603050405020304" charset="0"/>
            </a:endParaRPr>
          </a:p>
          <a:p>
            <a:pPr marL="0" indent="0">
              <a:buNone/>
            </a:pPr>
            <a:endParaRPr lang="en-US" altLang="en-US" sz="18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05435" indent="-305435"/>
            <a:r>
              <a:rPr lang="en-US" altLang="en-US" sz="2800" dirty="0">
                <a:latin typeface="Calibri" panose="020F0502020204030204"/>
                <a:ea typeface="+mn-lt"/>
                <a:cs typeface="+mn-lt"/>
              </a:rPr>
              <a:t>Add AR/VR for virtual destination previews.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Enable voice-based travel planning and assistance.</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Suggest eco-friendly travel options.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Partner with travel agencies for better deals.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Include AI-based budget and expense tracking.</a:t>
            </a:r>
            <a:endParaRPr lang="en-US" altLang="en-US"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2999105" y="1301750"/>
            <a:ext cx="6192520" cy="4673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38300" y="708660"/>
            <a:ext cx="8915400" cy="54406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947545" y="1301750"/>
            <a:ext cx="8296275" cy="467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1" y="2537618"/>
            <a:ext cx="9298744" cy="1325563"/>
          </a:xfrm>
        </p:spPr>
        <p:txBody>
          <a:bodyPr/>
          <a:lstStyle/>
          <a:p>
            <a:pPr algn="ctr"/>
            <a:r>
              <a:rPr lang="en-US" sz="4400" b="1">
                <a:solidFill>
                  <a:srgbClr val="002060"/>
                </a:solidFill>
                <a:latin typeface="Arial" panose="020B0604020202020204" pitchFamily="34" charset="0"/>
                <a:cs typeface="Arial" panose="020B0604020202020204" pitchFamily="34" charset="0"/>
              </a:rPr>
              <a:t>THANK YOU</a:t>
            </a:r>
            <a:endParaRPr lang="en-US" sz="44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70000"/>
          </a:bodyPr>
          <a:lstStyle/>
          <a:p>
            <a:pPr marL="0" indent="0">
              <a:buNone/>
            </a:pPr>
            <a:r>
              <a:rPr lang="en-US" altLang="en-US" sz="2800" dirty="0">
                <a:latin typeface="Calibri" panose="020F0502020204030204"/>
                <a:ea typeface="+mn-lt"/>
                <a:cs typeface="+mn-lt"/>
              </a:rPr>
              <a:t>Travelers often face challenges when planning trips due to the overwhelming amount of fragmented information across various platforms. From selecting destinations and accommodations to organizing transport, activities, and staying updated with local conditions, managing all aspects of travel can be time-consuming, stressful, and prone to error—especially for those with limited time, travel experience, or specific constraints such as budget and accessibility.</a:t>
            </a:r>
            <a:endParaRPr lang="en-US" altLang="en-US" sz="2800" dirty="0">
              <a:latin typeface="Calibri" panose="020F0502020204030204"/>
              <a:ea typeface="+mn-lt"/>
              <a:cs typeface="+mn-lt"/>
            </a:endParaRPr>
          </a:p>
          <a:p>
            <a:pPr marL="0" indent="0">
              <a:buNone/>
            </a:pPr>
            <a:r>
              <a:rPr lang="en-US" sz="2800" b="1" dirty="0">
                <a:latin typeface="Calibri" panose="020F0502020204030204"/>
                <a:ea typeface="+mn-lt"/>
                <a:cs typeface="+mn-lt"/>
              </a:rPr>
              <a:t>Proposed Solution:</a:t>
            </a:r>
            <a:endParaRPr lang="en-US" sz="2800" b="1" dirty="0">
              <a:latin typeface="Calibri" panose="020F0502020204030204"/>
              <a:ea typeface="+mn-lt"/>
              <a:cs typeface="+mn-lt"/>
            </a:endParaRPr>
          </a:p>
          <a:p>
            <a:pPr marL="0" indent="0">
              <a:buNone/>
            </a:pPr>
            <a:br>
              <a:rPr lang="en-US" sz="2800" dirty="0">
                <a:latin typeface="Calibri" panose="020F0502020204030204"/>
                <a:ea typeface="+mn-lt"/>
                <a:cs typeface="+mn-lt"/>
              </a:rPr>
            </a:br>
            <a:r>
              <a:rPr lang="en-US" sz="2800" dirty="0">
                <a:latin typeface="Calibri" panose="020F0502020204030204"/>
                <a:ea typeface="+mn-lt"/>
                <a:cs typeface="+mn-lt"/>
              </a:rPr>
              <a:t> </a:t>
            </a:r>
            <a:r>
              <a:rPr lang="en-US" altLang="en-US" sz="2800" dirty="0">
                <a:latin typeface="Calibri" panose="020F0502020204030204"/>
                <a:ea typeface="Calibri" panose="020F0502020204030204"/>
                <a:cs typeface="Calibri" panose="020F0502020204030204"/>
              </a:rPr>
              <a:t>An AI-powered Travel Planner Agent built using IBM Cloud Lite and IBM Granite models that helps users create smart, personalized travel plans. It suggests destinations, builds itineraries, manages bookings, and provides real-time updates—making travel planning easy, efficient, and enjoyable.</a:t>
            </a:r>
            <a:br>
              <a:rPr lang="en-US" sz="2800" dirty="0">
                <a:latin typeface="Calibri" panose="020F0502020204030204"/>
                <a:ea typeface="Calibri" panose="020F0502020204030204"/>
                <a:cs typeface="Calibri" panose="020F0502020204030204"/>
              </a:rPr>
            </a:br>
            <a:endParaRPr lang="en-US" sz="110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panose="020F0502020204030204"/>
                <a:ea typeface="Calibri" panose="020F0502020204030204"/>
                <a:cs typeface="Calibri" panose="020F0502020204030204"/>
              </a:rPr>
              <a:t>IBM cloud lite services</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IN" altLang="en-US" sz="2800" dirty="0">
                <a:solidFill>
                  <a:srgbClr val="000000"/>
                </a:solidFill>
                <a:latin typeface="Calibri" panose="020F0502020204030204"/>
                <a:ea typeface="Calibri" panose="020F0502020204030204"/>
                <a:cs typeface="Calibri" panose="020F0502020204030204"/>
                <a:sym typeface="+mn-ea"/>
              </a:rPr>
              <a:t>IBM Granite Foundation Models</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Natural Language Processing (NLP)</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Re</a:t>
            </a:r>
            <a:r>
              <a:rPr lang="en-IN" altLang="en-US" sz="2800" dirty="0">
                <a:solidFill>
                  <a:srgbClr val="000000"/>
                </a:solidFill>
                <a:latin typeface="Calibri" panose="020F0502020204030204"/>
                <a:ea typeface="Calibri" panose="020F0502020204030204"/>
                <a:cs typeface="Calibri" panose="020F0502020204030204"/>
              </a:rPr>
              <a:t>al-time Data Integration APIs</a:t>
            </a:r>
            <a:endParaRPr lang="en-US" sz="2800" dirty="0">
              <a:solidFill>
                <a:srgbClr val="000000"/>
              </a:solidFill>
              <a:latin typeface="Calibri" panose="020F0502020204030204"/>
              <a:ea typeface="Calibri" panose="020F0502020204030204"/>
              <a:cs typeface="Calibri" panose="020F0502020204030204"/>
            </a:endParaRPr>
          </a:p>
          <a:p>
            <a:pPr marL="0" indent="0">
              <a:buNone/>
            </a:pPr>
            <a:endParaRPr 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dirty="0"/>
              <a:t>IBM Cloud Watsonx AI Studio</a:t>
            </a:r>
            <a:endParaRPr lang="en-IN" dirty="0"/>
          </a:p>
          <a:p>
            <a:pPr marL="305435" indent="-305435"/>
            <a:r>
              <a:rPr lang="en-IN" dirty="0"/>
              <a:t>IBM Cloud </a:t>
            </a:r>
            <a:r>
              <a:rPr lang="en-IN" dirty="0" err="1"/>
              <a:t>Watsonx</a:t>
            </a:r>
            <a:r>
              <a:rPr lang="en-IN" dirty="0"/>
              <a:t> AI runtime</a:t>
            </a:r>
            <a:endParaRPr lang="en-IN" dirty="0"/>
          </a:p>
          <a:p>
            <a:pPr marL="305435" indent="-305435"/>
            <a:r>
              <a:rPr lang="en-IN" dirty="0"/>
              <a:t>IBM Cloud Agent Lab</a:t>
            </a:r>
            <a:endParaRPr lang="en-IN" dirty="0"/>
          </a:p>
          <a:p>
            <a:pPr marL="305435" indent="-305435"/>
            <a:r>
              <a:rPr lang="en-IN" dirty="0"/>
              <a:t>IBM Granite foundation model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302026"/>
            <a:ext cx="11029615" cy="4673324"/>
          </a:xfrm>
        </p:spPr>
        <p:txBody>
          <a:bodyPr>
            <a:normAutofit fontScale="60000"/>
          </a:bodyPr>
          <a:lstStyle/>
          <a:p>
            <a:pPr marL="0" indent="0">
              <a:buNone/>
            </a:pPr>
            <a:r>
              <a:rPr lang="en-US" altLang="en-US" sz="2800" dirty="0">
                <a:solidFill>
                  <a:srgbClr val="0F0F0F"/>
                </a:solidFill>
                <a:latin typeface="Calibri" panose="020F0502020204030204"/>
                <a:ea typeface="+mn-lt"/>
                <a:cs typeface="+mn-lt"/>
              </a:rPr>
              <a:t>This smart assistant will dramatically reduce travel planning effort and time, enhance personalization, and make trip organization accessible and enjoyable for all users—whether first-time travelers or seasoned explorers.</a:t>
            </a:r>
            <a:r>
              <a:rPr lang="en-IN" sz="2800" dirty="0">
                <a:solidFill>
                  <a:srgbClr val="0F0F0F"/>
                </a:solidFill>
                <a:latin typeface="Calibri" panose="020F0502020204030204"/>
                <a:ea typeface="+mn-lt"/>
                <a:cs typeface="+mn-lt"/>
              </a:rPr>
              <a:t> </a:t>
            </a:r>
            <a:endParaRPr lang="en-IN" sz="2800" dirty="0">
              <a:solidFill>
                <a:srgbClr val="0F0F0F"/>
              </a:solidFill>
              <a:latin typeface="Calibri" panose="020F0502020204030204"/>
              <a:ea typeface="+mn-lt"/>
              <a:cs typeface="+mn-lt"/>
            </a:endParaRPr>
          </a:p>
          <a:p>
            <a:pPr marL="0" indent="0">
              <a:buNone/>
            </a:pPr>
            <a:r>
              <a:rPr lang="en-IN" sz="2800" b="1" dirty="0">
                <a:solidFill>
                  <a:srgbClr val="0F0F0F"/>
                </a:solidFill>
                <a:latin typeface="Calibri" panose="020F0502020204030204"/>
                <a:ea typeface="+mn-lt"/>
                <a:cs typeface="+mn-lt"/>
              </a:rPr>
              <a:t> </a:t>
            </a:r>
            <a:r>
              <a:rPr lang="en-IN" sz="2800" b="1" dirty="0">
                <a:solidFill>
                  <a:srgbClr val="0F0F0F"/>
                </a:solidFill>
                <a:latin typeface="Calibri" panose="020F0502020204030204"/>
                <a:ea typeface="Calibri" panose="020F0502020204030204"/>
                <a:cs typeface="Calibri" panose="020F0502020204030204"/>
              </a:rPr>
              <a:t>Unique features:</a:t>
            </a:r>
            <a:endParaRPr lang="en-IN" sz="2800" b="1" dirty="0">
              <a:solidFill>
                <a:srgbClr val="0F0F0F"/>
              </a:solidFill>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AI-powered Destination Recommendation</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Personalized Itinerary Generation</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Real-Time Travel Alerts &amp; Updates</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Integrated Transport &amp; Hotel Booking</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Budget-based Trip Optimization</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Map &amp; Weather Integration</a:t>
            </a:r>
            <a:endParaRPr lang="en-US" altLang="en-US" sz="2800" dirty="0">
              <a:latin typeface="Calibri" panose="020F0502020204030204"/>
              <a:ea typeface="Calibri" panose="020F0502020204030204"/>
              <a:cs typeface="Calibri" panose="020F0502020204030204"/>
            </a:endParaRPr>
          </a:p>
          <a:p>
            <a:pPr marL="0" indent="0">
              <a:buNone/>
            </a:pPr>
            <a:r>
              <a:rPr lang="en-US" altLang="en-US" sz="2800" dirty="0">
                <a:latin typeface="Calibri" panose="020F0502020204030204"/>
                <a:ea typeface="Calibri" panose="020F0502020204030204"/>
                <a:cs typeface="Calibri" panose="020F0502020204030204"/>
              </a:rPr>
              <a:t>Natural Language Interaction (via IBM Granite)</a:t>
            </a:r>
            <a:endParaRPr lang="en-US" altLang="en-US" sz="28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a:bodyPr>
          <a:lstStyle/>
          <a:p>
            <a:pPr marL="305435" indent="-305435"/>
            <a:r>
              <a:rPr lang="en-US" altLang="en-US" sz="2800">
                <a:latin typeface="Calibri" panose="020F0502020204030204"/>
                <a:ea typeface="Calibri" panose="020F0502020204030204"/>
                <a:cs typeface="Calibri" panose="020F0502020204030204"/>
              </a:rPr>
              <a:t>Individual Travelers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Families &amp; Groups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Corporate Travelers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Travel Agencies &amp; Agents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Students &amp; Backpackers</a:t>
            </a:r>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3" name="Picture 2"/>
          <p:cNvPicPr>
            <a:picLocks noChangeAspect="1"/>
          </p:cNvPicPr>
          <p:nvPr/>
        </p:nvPicPr>
        <p:blipFill>
          <a:blip r:embed="rId1"/>
          <a:stretch>
            <a:fillRect/>
          </a:stretch>
        </p:blipFill>
        <p:spPr>
          <a:xfrm>
            <a:off x="2310130" y="1345565"/>
            <a:ext cx="7571740" cy="5323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832610" y="1232535"/>
            <a:ext cx="6988175" cy="543369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2896</Words>
  <Application>WPS Presentation</Application>
  <PresentationFormat>Widescreen</PresentationFormat>
  <Paragraphs>104</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Calibri</vt:lpstr>
      <vt:lpstr>Times New Roman</vt:lpstr>
      <vt:lpstr>DividendVTI</vt:lpstr>
      <vt:lpstr>AI 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GitHub Link</vt:lpstr>
      <vt:lpstr>PowerPoint 演示文稿</vt:lpstr>
      <vt:lpstr>IBM Certifications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Sathvika Somineni</cp:lastModifiedBy>
  <cp:revision>149</cp:revision>
  <dcterms:created xsi:type="dcterms:W3CDTF">2021-05-26T16:50:00Z</dcterms:created>
  <dcterms:modified xsi:type="dcterms:W3CDTF">2025-08-01T07:28:47Z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CA3C5A90BC24405B811CB80A446C2374_13</vt:lpwstr>
  </property>
  <property fmtid="{D5CDD505-2E9C-101B-9397-08002B2CF9AE}" pid="4" name="KSOProductBuildVer">
    <vt:lpwstr>1033-12.2.0.22222</vt:lpwstr>
  </property>
</Properties>
</file>