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handoutMasterIdLst>
    <p:handoutMasterId r:id="rId16"/>
  </p:handoutMasterIdLst>
  <p:sldIdLst>
    <p:sldId id="338" r:id="rId3"/>
    <p:sldId id="327" r:id="rId4"/>
    <p:sldId id="315" r:id="rId5"/>
    <p:sldId id="329" r:id="rId6"/>
    <p:sldId id="302" r:id="rId7"/>
    <p:sldId id="339" r:id="rId9"/>
    <p:sldId id="340" r:id="rId10"/>
    <p:sldId id="341" r:id="rId11"/>
    <p:sldId id="344" r:id="rId12"/>
    <p:sldId id="342" r:id="rId13"/>
    <p:sldId id="343" r:id="rId14"/>
    <p:sldId id="30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54" userDrawn="1">
          <p15:clr>
            <a:srgbClr val="A4A3A4"/>
          </p15:clr>
        </p15:guide>
        <p15:guide id="3" orient="horz" pos="3890" userDrawn="1">
          <p15:clr>
            <a:srgbClr val="A4A3A4"/>
          </p15:clr>
        </p15:guide>
        <p15:guide id="4" pos="7272" userDrawn="1">
          <p15:clr>
            <a:srgbClr val="A4A3A4"/>
          </p15:clr>
        </p15:guide>
        <p15:guide id="5" orient="horz" pos="16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showGuides="1">
      <p:cViewPr varScale="1">
        <p:scale>
          <a:sx n="74" d="100"/>
          <a:sy n="74" d="100"/>
        </p:scale>
        <p:origin x="296" y="56"/>
      </p:cViewPr>
      <p:guideLst>
        <p:guide orient="horz" pos="1968"/>
        <p:guide pos="454"/>
        <p:guide orient="horz" pos="3890"/>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ustomXml" Target="../customXml/item3.xml"/><Relationship Id="rId21" Type="http://schemas.openxmlformats.org/officeDocument/2006/relationships/customXml" Target="../customXml/item2.xml"/><Relationship Id="rId20" Type="http://schemas.openxmlformats.org/officeDocument/2006/relationships/customXml" Target="../customXml/item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fld>
            <a:endParaRPr lang="en-US" noProof="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fld>
            <a:endParaRPr lang="en-US"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endParaRPr lang="en-US"/>
          </a:p>
          <a:p>
            <a:pPr lvl="1"/>
            <a:r>
              <a:rPr lang="en-US"/>
              <a:t>Second level</a:t>
            </a:r>
            <a:endParaRPr lang="en-US"/>
          </a:p>
        </p:txBody>
      </p:sp>
      <p:sp>
        <p:nvSpPr>
          <p:cNvPr id="15" name="Hexagon 14"/>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endParaRPr lang="en-US"/>
          </a:p>
        </p:txBody>
      </p:sp>
      <p:sp>
        <p:nvSpPr>
          <p:cNvPr id="8" name="Title 1"/>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endParaRPr lang="en-US"/>
          </a:p>
        </p:txBody>
      </p:sp>
      <p:sp>
        <p:nvSpPr>
          <p:cNvPr id="19" name="Rectangle 18"/>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24" name="Text Placeholder 22"/>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27" name="Text Placeholder 22"/>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28" name="Text Placeholder 22"/>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29" name="Text Placeholder 22"/>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0" name="Text Placeholder 22"/>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1" name="Text Placeholder 22"/>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2" name="Text Placeholder 22"/>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3" name="Text Placeholder 22"/>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4" name="Text Placeholder 22"/>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7" name="Picture Placeholder 36"/>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endParaRPr lang="en-US" dirty="0"/>
          </a:p>
        </p:txBody>
      </p:sp>
      <p:sp>
        <p:nvSpPr>
          <p:cNvPr id="6" name="Title 1"/>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2A54C80-263E-416B-A8E0-580EDEADCBD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fld>
            <a:endParaRPr lang="en-US" dirty="0"/>
          </a:p>
        </p:txBody>
      </p:sp>
      <p:sp>
        <p:nvSpPr>
          <p:cNvPr id="18" name="Date Placeholder 3"/>
          <p:cNvSpPr txBox="1"/>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fld>
            <a:endParaRPr lang="en-US" sz="1100" dirty="0">
              <a:solidFill>
                <a:schemeClr val="accent2"/>
              </a:solidFill>
            </a:endParaRPr>
          </a:p>
        </p:txBody>
      </p:sp>
      <p:sp>
        <p:nvSpPr>
          <p:cNvPr id="29" name="Footer Placeholder 4"/>
          <p:cNvSpPr txBox="1"/>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endParaRPr lang="en-US" sz="1100" b="1" dirty="0">
              <a:solidFill>
                <a:schemeClr val="accent2"/>
              </a:solidFill>
            </a:endParaRPr>
          </a:p>
        </p:txBody>
      </p:sp>
      <p:sp>
        <p:nvSpPr>
          <p:cNvPr id="30" name="Slide Number Placeholder 5"/>
          <p:cNvSpPr txBox="1"/>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fld>
            <a:endParaRPr lang="en-US" sz="1100" dirty="0">
              <a:solidFill>
                <a:schemeClr val="accent4"/>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9.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0.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jpe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3.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8.xml"/><Relationship Id="rId2" Type="http://schemas.openxmlformats.org/officeDocument/2006/relationships/image" Target="../media/image5.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6.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7.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8.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5899150" y="4142105"/>
            <a:ext cx="4011295" cy="861695"/>
          </a:xfrm>
        </p:spPr>
        <p:txBody>
          <a:bodyPr>
            <a:noAutofit/>
          </a:bodyPr>
          <a:lstStyle/>
          <a:p>
            <a:pPr algn="r"/>
            <a:r>
              <a:rPr lang="en-US" sz="1800" b="0" dirty="0">
                <a:solidFill>
                  <a:schemeClr val="tx1"/>
                </a:solidFill>
                <a:latin typeface="Times New Roman" panose="02020603050405020304" charset="0"/>
                <a:cs typeface="Times New Roman" panose="02020603050405020304" charset="0"/>
              </a:rPr>
              <a:t>S</a:t>
            </a:r>
            <a:r>
              <a:rPr lang="en-IN" altLang="en-US" sz="1800" b="0" dirty="0">
                <a:solidFill>
                  <a:schemeClr val="tx1"/>
                </a:solidFill>
                <a:latin typeface="Times New Roman" panose="02020603050405020304" charset="0"/>
                <a:cs typeface="Times New Roman" panose="02020603050405020304" charset="0"/>
              </a:rPr>
              <a:t>omineni Sathvika</a:t>
            </a:r>
            <a:endParaRPr lang="en-US" sz="1500" b="0" dirty="0">
              <a:solidFill>
                <a:schemeClr val="tx1"/>
              </a:solidFill>
              <a:latin typeface="Times New Roman" panose="02020603050405020304" charset="0"/>
              <a:cs typeface="Times New Roman" panose="02020603050405020304" charset="0"/>
            </a:endParaRPr>
          </a:p>
          <a:p>
            <a:pPr algn="r"/>
            <a:r>
              <a:rPr lang="en-US" altLang="en-US" sz="1500" b="0" dirty="0">
                <a:solidFill>
                  <a:schemeClr val="tx1"/>
                </a:solidFill>
                <a:latin typeface="Times New Roman" panose="02020603050405020304" charset="0"/>
                <a:cs typeface="Times New Roman" panose="02020603050405020304" charset="0"/>
              </a:rPr>
              <a:t>INTERNSHIP_17546440516895be537820f</a:t>
            </a:r>
            <a:endParaRPr lang="en-US" altLang="en-US" sz="1500" b="0" dirty="0">
              <a:solidFill>
                <a:schemeClr val="tx1"/>
              </a:solidFill>
              <a:latin typeface="Times New Roman" panose="02020603050405020304" charset="0"/>
              <a:cs typeface="Times New Roman" panose="02020603050405020304" charset="0"/>
            </a:endParaRPr>
          </a:p>
        </p:txBody>
      </p:sp>
      <p:sp>
        <p:nvSpPr>
          <p:cNvPr id="4" name="Title 3"/>
          <p:cNvSpPr>
            <a:spLocks noGrp="1"/>
          </p:cNvSpPr>
          <p:nvPr>
            <p:ph type="title"/>
          </p:nvPr>
        </p:nvSpPr>
        <p:spPr>
          <a:xfrm>
            <a:off x="5440381" y="2050553"/>
            <a:ext cx="4998720" cy="743448"/>
          </a:xfrm>
        </p:spPr>
        <p:txBody>
          <a:bodyPr>
            <a:normAutofit/>
          </a:bodyPr>
          <a:lstStyle/>
          <a:p>
            <a:r>
              <a:rPr lang="en-US" altLang="en-US" sz="3200" dirty="0">
                <a:latin typeface="Times New Roman" panose="02020603050405020304" charset="0"/>
                <a:cs typeface="Times New Roman" panose="02020603050405020304" charset="0"/>
              </a:rPr>
              <a:t>Netflix Data Analysis Project</a:t>
            </a:r>
            <a:endParaRPr lang="en-US" altLang="en-US" sz="3200" dirty="0">
              <a:latin typeface="Times New Roman" panose="02020603050405020304" charset="0"/>
              <a:cs typeface="Times New Roman" panose="02020603050405020304" charset="0"/>
            </a:endParaRPr>
          </a:p>
        </p:txBody>
      </p:sp>
      <p:sp>
        <p:nvSpPr>
          <p:cNvPr id="15" name="Text Placeholder 1"/>
          <p:cNvSpPr txBox="1"/>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panose="05040102010807070707"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p:cNvPicPr>
            <a:picLocks noChangeAspect="1"/>
          </p:cNvPicPr>
          <p:nvPr/>
        </p:nvPicPr>
        <p:blipFill rotWithShape="1">
          <a:blip r:embed="rId1"/>
          <a:srcRect t="96181"/>
          <a:stretch>
            <a:fillRect/>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p:cNvSpPr>
            <a:spLocks noGrp="1"/>
          </p:cNvSpPr>
          <p:nvPr>
            <p:ph type="body" sz="quarter" idx="12"/>
          </p:nvPr>
        </p:nvSpPr>
        <p:spPr>
          <a:xfrm>
            <a:off x="833043" y="1183154"/>
            <a:ext cx="4275138" cy="477520"/>
          </a:xfrm>
        </p:spPr>
        <p:txBody>
          <a:bodyPr/>
          <a:lstStyle/>
          <a:p>
            <a:pPr marL="0" indent="0">
              <a:buNone/>
            </a:pPr>
            <a:endParaRPr lang="en-IN" dirty="0"/>
          </a:p>
        </p:txBody>
      </p:sp>
      <p:pic>
        <p:nvPicPr>
          <p:cNvPr id="2" name="Picture 1"/>
          <p:cNvPicPr>
            <a:picLocks noChangeAspect="1"/>
          </p:cNvPicPr>
          <p:nvPr/>
        </p:nvPicPr>
        <p:blipFill>
          <a:blip r:embed="rId2"/>
          <a:stretch>
            <a:fillRect/>
          </a:stretch>
        </p:blipFill>
        <p:spPr>
          <a:xfrm>
            <a:off x="675640" y="1183640"/>
            <a:ext cx="8241665" cy="52882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 Placeholder 1"/>
          <p:cNvSpPr/>
          <p:nvPr>
            <p:ph type="body" sz="quarter" idx="12"/>
          </p:nvPr>
        </p:nvSpPr>
        <p:spPr/>
        <p:txBody>
          <a:bodyPr/>
          <a:p>
            <a:endParaRPr lang="en-US"/>
          </a:p>
        </p:txBody>
      </p:sp>
      <p:pic>
        <p:nvPicPr>
          <p:cNvPr id="3" name="Picture 2"/>
          <p:cNvPicPr>
            <a:picLocks noChangeAspect="1"/>
          </p:cNvPicPr>
          <p:nvPr/>
        </p:nvPicPr>
        <p:blipFill>
          <a:blip r:embed="rId2"/>
          <a:stretch>
            <a:fillRect/>
          </a:stretch>
        </p:blipFill>
        <p:spPr>
          <a:xfrm>
            <a:off x="510540" y="1172210"/>
            <a:ext cx="8602980" cy="52997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endParaRPr lang="en-US" sz="4800" b="1" dirty="0">
              <a:solidFill>
                <a:schemeClr val="tx1"/>
              </a:solidFill>
            </a:endParaRPr>
          </a:p>
        </p:txBody>
      </p:sp>
      <p:sp>
        <p:nvSpPr>
          <p:cNvPr id="31" name="Text Placeholder 30"/>
          <p:cNvSpPr>
            <a:spLocks noGrp="1"/>
          </p:cNvSpPr>
          <p:nvPr>
            <p:ph type="body" sz="quarter" idx="13"/>
          </p:nvPr>
        </p:nvSpPr>
        <p:spPr>
          <a:xfrm>
            <a:off x="3727865" y="4641925"/>
            <a:ext cx="2139695" cy="1108635"/>
          </a:xfrm>
        </p:spPr>
        <p:txBody>
          <a:bodyPr>
            <a:normAutofit/>
          </a:bodyPr>
          <a:lstStyle/>
          <a:p>
            <a:r>
              <a:rPr lang="en-US" dirty="0"/>
              <a:t>.</a:t>
            </a:r>
            <a:endParaRPr lang="en-US" dirty="0"/>
          </a:p>
        </p:txBody>
      </p:sp>
      <p:sp>
        <p:nvSpPr>
          <p:cNvPr id="17" name="Text Placeholder 28"/>
          <p:cNvSpPr txBox="1"/>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p:cNvSpPr txBox="1"/>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p:cNvSpPr txBox="1"/>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p:cNvSpPr txBox="1"/>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p:cNvSpPr txBox="1"/>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GB" dirty="0"/>
              <a:t>.</a:t>
            </a:r>
            <a:endParaRPr lang="en-GB" dirty="0"/>
          </a:p>
        </p:txBody>
      </p:sp>
      <p:pic>
        <p:nvPicPr>
          <p:cNvPr id="15" name="Picture 1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12" name="Text Placeholder 11"/>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046480" y="1524401"/>
            <a:ext cx="6431280" cy="3607987"/>
          </a:xfrm>
        </p:spPr>
        <p:txBody>
          <a:bodyPr>
            <a:noAutofit/>
          </a:bodyPr>
          <a:lstStyle/>
          <a:p>
            <a:pPr>
              <a:lnSpc>
                <a:spcPct val="150000"/>
              </a:lnSpc>
            </a:pPr>
            <a:r>
              <a:rPr lang="en-US" altLang="en-US" sz="1600" dirty="0">
                <a:latin typeface="Times New Roman" panose="02020603050405020304" charset="0"/>
                <a:cs typeface="Times New Roman" panose="02020603050405020304" charset="0"/>
              </a:rPr>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endParaRPr lang="en-US" altLang="en-US" sz="1600" dirty="0">
              <a:latin typeface="Times New Roman" panose="02020603050405020304" charset="0"/>
              <a:cs typeface="Times New Roman" panose="02020603050405020304" charset="0"/>
            </a:endParaRPr>
          </a:p>
          <a:p>
            <a:pPr>
              <a:lnSpc>
                <a:spcPct val="150000"/>
              </a:lnSpc>
            </a:pPr>
            <a:r>
              <a:rPr lang="en-US" altLang="en-US" sz="1600" dirty="0">
                <a:latin typeface="Times New Roman" panose="02020603050405020304" charset="0"/>
                <a:cs typeface="Times New Roman" panose="02020603050405020304" charset="0"/>
              </a:rPr>
              <a:t>The specific problem to be addressed in this project is 'Content Trends Analysis for Strategic Recommendations'. The aim is to uncover how Netflix’s content distribution (Movies vs. TV Shows, genres, and country contributions) has evolved over the years. This will enable the identification of key genres, audience preferences, and strategic insights into global content expansion.</a:t>
            </a:r>
            <a:endParaRPr lang="en-US" altLang="en-US" sz="1600" dirty="0">
              <a:latin typeface="Times New Roman" panose="02020603050405020304" charset="0"/>
              <a:cs typeface="Times New Roman" panose="02020603050405020304" charset="0"/>
            </a:endParaRPr>
          </a:p>
        </p:txBody>
      </p:sp>
      <p:sp>
        <p:nvSpPr>
          <p:cNvPr id="4" name="Title 3"/>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p:cNvPicPr>
            <a:picLocks noChangeAspect="1"/>
          </p:cNvPicPr>
          <p:nvPr/>
        </p:nvPicPr>
        <p:blipFill>
          <a:blip r:embed="rId1"/>
          <a:stretch>
            <a:fillRect/>
          </a:stretch>
        </p:blipFill>
        <p:spPr>
          <a:xfrm>
            <a:off x="7995684" y="2930834"/>
            <a:ext cx="2760758" cy="3264409"/>
          </a:xfrm>
          <a:prstGeom prst="rect">
            <a:avLst/>
          </a:prstGeom>
        </p:spPr>
      </p:pic>
      <p:pic>
        <p:nvPicPr>
          <p:cNvPr id="6" name="Picture 5"/>
          <p:cNvPicPr>
            <a:picLocks noChangeAspect="1"/>
          </p:cNvPicPr>
          <p:nvPr/>
        </p:nvPicPr>
        <p:blipFill rotWithShape="1">
          <a:blip r:embed="rId2"/>
          <a:srcRect t="96181"/>
          <a:stretch>
            <a:fillRect/>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60400" y="805180"/>
            <a:ext cx="8682990" cy="6588760"/>
          </a:xfrm>
        </p:spPr>
        <p:txBody>
          <a:bodyPr>
            <a:normAutofit/>
          </a:bodyPr>
          <a:lstStyle/>
          <a:p>
            <a:r>
              <a:rPr lang="en-GB" dirty="0"/>
              <a:t>Project Description</a:t>
            </a:r>
            <a:br>
              <a:rPr lang="en-GB" dirty="0"/>
            </a:br>
            <a:br>
              <a:rPr lang="en-GB" dirty="0"/>
            </a:br>
            <a:r>
              <a:rPr lang="en-US" altLang="en-US" sz="2000" b="0" dirty="0">
                <a:latin typeface="Times New Roman" panose="02020603050405020304" charset="0"/>
                <a:cs typeface="Times New Roman" panose="02020603050405020304" charset="0"/>
              </a:rPr>
              <a:t>This project focuses on analyzing the Netflix dataset to identify content trends and provide strategic recommendations. Using a dataset of 7,789 records covering Movies and TV Shows between 2008–2021, the analysis explores:</a:t>
            </a:r>
            <a:br>
              <a:rPr lang="en-US" altLang="en-US" sz="2000" b="0" dirty="0">
                <a:latin typeface="Times New Roman" panose="02020603050405020304" charset="0"/>
                <a:cs typeface="Times New Roman" panose="02020603050405020304" charset="0"/>
              </a:rPr>
            </a:br>
            <a:br>
              <a:rPr lang="en-US" altLang="en-US" sz="2000" b="0" dirty="0">
                <a:latin typeface="Times New Roman" panose="02020603050405020304" charset="0"/>
                <a:cs typeface="Times New Roman" panose="02020603050405020304" charset="0"/>
              </a:rPr>
            </a:br>
            <a:r>
              <a:rPr lang="en-US" altLang="en-US" sz="2000" b="0" dirty="0">
                <a:latin typeface="Times New Roman" panose="02020603050405020304" charset="0"/>
                <a:cs typeface="Times New Roman" panose="02020603050405020304" charset="0"/>
              </a:rPr>
              <a:t>The balance between Movies and TV Shows over the years.</a:t>
            </a:r>
            <a:br>
              <a:rPr lang="en-US" altLang="en-US" sz="2000" b="0" dirty="0">
                <a:latin typeface="Times New Roman" panose="02020603050405020304" charset="0"/>
                <a:cs typeface="Times New Roman" panose="02020603050405020304" charset="0"/>
              </a:rPr>
            </a:br>
            <a:r>
              <a:rPr lang="en-US" altLang="en-US" sz="2000" b="0" dirty="0">
                <a:latin typeface="Times New Roman" panose="02020603050405020304" charset="0"/>
                <a:cs typeface="Times New Roman" panose="02020603050405020304" charset="0"/>
              </a:rPr>
              <a:t>Genre trends and their evolution.</a:t>
            </a:r>
            <a:br>
              <a:rPr lang="en-US" altLang="en-US" sz="2000" b="0" dirty="0">
                <a:latin typeface="Times New Roman" panose="02020603050405020304" charset="0"/>
                <a:cs typeface="Times New Roman" panose="02020603050405020304" charset="0"/>
              </a:rPr>
            </a:br>
            <a:r>
              <a:rPr lang="en-US" altLang="en-US" sz="2000" b="0" dirty="0">
                <a:latin typeface="Times New Roman" panose="02020603050405020304" charset="0"/>
                <a:cs typeface="Times New Roman" panose="02020603050405020304" charset="0"/>
              </a:rPr>
              <a:t>Country-wise contributions to Netflix’s catalog.</a:t>
            </a:r>
            <a:br>
              <a:rPr lang="en-US" altLang="en-US" sz="2000" b="0" dirty="0">
                <a:latin typeface="Times New Roman" panose="02020603050405020304" charset="0"/>
                <a:cs typeface="Times New Roman" panose="02020603050405020304" charset="0"/>
              </a:rPr>
            </a:br>
            <a:r>
              <a:rPr lang="en-US" altLang="en-US" sz="2000" b="0" dirty="0">
                <a:latin typeface="Times New Roman" panose="02020603050405020304" charset="0"/>
                <a:cs typeface="Times New Roman" panose="02020603050405020304" charset="0"/>
              </a:rPr>
              <a:t>Distribution of content ratings and leading directors.</a:t>
            </a:r>
            <a:br>
              <a:rPr lang="en-US" altLang="en-US" sz="2000" b="0" dirty="0">
                <a:latin typeface="Times New Roman" panose="02020603050405020304" charset="0"/>
                <a:cs typeface="Times New Roman" panose="02020603050405020304" charset="0"/>
              </a:rPr>
            </a:br>
            <a:br>
              <a:rPr lang="en-US" altLang="en-US" sz="2000" b="0" dirty="0">
                <a:latin typeface="Times New Roman" panose="02020603050405020304" charset="0"/>
                <a:cs typeface="Times New Roman" panose="02020603050405020304" charset="0"/>
              </a:rPr>
            </a:br>
            <a:r>
              <a:rPr lang="en-US" altLang="en-US" sz="2000" b="0" dirty="0">
                <a:latin typeface="Times New Roman" panose="02020603050405020304" charset="0"/>
                <a:cs typeface="Times New Roman" panose="02020603050405020304" charset="0"/>
              </a:rPr>
              <a:t>The results highlight how Netflix has expanded internationally, which genres are most popular, and where future opportunities lie. Insights from this analysis can guide Netflix in making data-driven decisions about content acquisition, production, and regional strategies.</a:t>
            </a:r>
            <a:br>
              <a:rPr lang="en-GB" sz="2000" b="0" dirty="0">
                <a:latin typeface="Times New Roman" panose="02020603050405020304" charset="0"/>
                <a:cs typeface="Times New Roman" panose="02020603050405020304" charset="0"/>
              </a:rPr>
            </a:br>
            <a:br>
              <a:rPr lang="en-GB" dirty="0"/>
            </a:br>
            <a:endParaRPr lang="en-US" altLang="en-US" sz="2000" b="0" dirty="0">
              <a:latin typeface="Times New Roman" panose="02020603050405020304" charset="0"/>
              <a:cs typeface="Times New Roman" panose="02020603050405020304" charset="0"/>
            </a:endParaRPr>
          </a:p>
        </p:txBody>
      </p:sp>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pic>
        <p:nvPicPr>
          <p:cNvPr id="6" name="Picture 5"/>
          <p:cNvPicPr>
            <a:picLocks noChangeAspect="1"/>
          </p:cNvPicPr>
          <p:nvPr/>
        </p:nvPicPr>
        <p:blipFill>
          <a:blip r:embed="rId2"/>
          <a:stretch>
            <a:fillRect/>
          </a:stretch>
        </p:blipFill>
        <p:spPr>
          <a:xfrm>
            <a:off x="467359" y="6410461"/>
            <a:ext cx="3706253" cy="2960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506095" y="1991360"/>
            <a:ext cx="8532495" cy="3990340"/>
          </a:xfrm>
        </p:spPr>
        <p:txBody>
          <a:bodyPr>
            <a:normAutofit fontScale="60000"/>
          </a:bodyPr>
          <a:lstStyle/>
          <a:p>
            <a:pPr lvl="1">
              <a:lnSpc>
                <a:spcPct val="150000"/>
              </a:lnSpc>
            </a:pPr>
            <a:r>
              <a:rPr lang="en-US" altLang="en-US" sz="3000" b="1" dirty="0">
                <a:latin typeface="Times New Roman" panose="02020603050405020304" charset="0"/>
                <a:cs typeface="Times New Roman" panose="02020603050405020304" charset="0"/>
                <a:sym typeface="+mn-ea"/>
              </a:rPr>
              <a:t>Netflix Management &amp; Content Strategy Teams</a:t>
            </a:r>
            <a:r>
              <a:rPr lang="en-US" altLang="en-US" sz="3000" dirty="0">
                <a:latin typeface="Times New Roman" panose="02020603050405020304" charset="0"/>
                <a:cs typeface="Times New Roman" panose="02020603050405020304" charset="0"/>
                <a:sym typeface="+mn-ea"/>
              </a:rPr>
              <a:t> → To make data-driven decisions about content acquisition and production.</a:t>
            </a:r>
            <a:endParaRPr lang="en-US" altLang="en-US" sz="3000" dirty="0">
              <a:latin typeface="Times New Roman" panose="02020603050405020304" charset="0"/>
              <a:cs typeface="Times New Roman" panose="02020603050405020304" charset="0"/>
            </a:endParaRPr>
          </a:p>
          <a:p>
            <a:pPr lvl="1">
              <a:lnSpc>
                <a:spcPct val="150000"/>
              </a:lnSpc>
            </a:pPr>
            <a:r>
              <a:rPr lang="en-US" altLang="en-US" sz="3000" b="1" dirty="0">
                <a:latin typeface="Times New Roman" panose="02020603050405020304" charset="0"/>
                <a:cs typeface="Times New Roman" panose="02020603050405020304" charset="0"/>
                <a:sym typeface="+mn-ea"/>
              </a:rPr>
              <a:t>Media &amp; Entertainment Analysts</a:t>
            </a:r>
            <a:r>
              <a:rPr lang="en-US" altLang="en-US" sz="3000" dirty="0">
                <a:latin typeface="Times New Roman" panose="02020603050405020304" charset="0"/>
                <a:cs typeface="Times New Roman" panose="02020603050405020304" charset="0"/>
                <a:sym typeface="+mn-ea"/>
              </a:rPr>
              <a:t> → To study trends in OTT streaming and competition.</a:t>
            </a:r>
            <a:endParaRPr lang="en-US" altLang="en-US" sz="3000" dirty="0">
              <a:latin typeface="Times New Roman" panose="02020603050405020304" charset="0"/>
              <a:cs typeface="Times New Roman" panose="02020603050405020304" charset="0"/>
            </a:endParaRPr>
          </a:p>
          <a:p>
            <a:pPr lvl="1">
              <a:lnSpc>
                <a:spcPct val="150000"/>
              </a:lnSpc>
            </a:pPr>
            <a:r>
              <a:rPr lang="en-US" altLang="en-US" sz="3000" b="1" dirty="0">
                <a:latin typeface="Times New Roman" panose="02020603050405020304" charset="0"/>
                <a:cs typeface="Times New Roman" panose="02020603050405020304" charset="0"/>
                <a:sym typeface="+mn-ea"/>
              </a:rPr>
              <a:t>Investors &amp; Business Stakeholders</a:t>
            </a:r>
            <a:r>
              <a:rPr lang="en-US" altLang="en-US" sz="3000" dirty="0">
                <a:latin typeface="Times New Roman" panose="02020603050405020304" charset="0"/>
                <a:cs typeface="Times New Roman" panose="02020603050405020304" charset="0"/>
                <a:sym typeface="+mn-ea"/>
              </a:rPr>
              <a:t> → To understand Netflix’s growth strategy and market positioning.</a:t>
            </a:r>
            <a:endParaRPr lang="en-US" altLang="en-US" sz="3000" dirty="0">
              <a:latin typeface="Times New Roman" panose="02020603050405020304" charset="0"/>
              <a:cs typeface="Times New Roman" panose="02020603050405020304" charset="0"/>
            </a:endParaRPr>
          </a:p>
          <a:p>
            <a:pPr lvl="1">
              <a:lnSpc>
                <a:spcPct val="150000"/>
              </a:lnSpc>
            </a:pPr>
            <a:r>
              <a:rPr lang="en-US" altLang="en-US" sz="3000" b="1" dirty="0">
                <a:latin typeface="Times New Roman" panose="02020603050405020304" charset="0"/>
                <a:cs typeface="Times New Roman" panose="02020603050405020304" charset="0"/>
                <a:sym typeface="+mn-ea"/>
              </a:rPr>
              <a:t>Students &amp; Researchers</a:t>
            </a:r>
            <a:r>
              <a:rPr lang="en-US" altLang="en-US" sz="3000" dirty="0">
                <a:latin typeface="Times New Roman" panose="02020603050405020304" charset="0"/>
                <a:cs typeface="Times New Roman" panose="02020603050405020304" charset="0"/>
                <a:sym typeface="+mn-ea"/>
              </a:rPr>
              <a:t> → For learning data analytics and real-world application in OTT industry case studies.</a:t>
            </a:r>
            <a:endParaRPr lang="en-US" altLang="en-US" sz="3000" dirty="0">
              <a:latin typeface="Times New Roman" panose="02020603050405020304" charset="0"/>
              <a:cs typeface="Times New Roman" panose="02020603050405020304" charset="0"/>
            </a:endParaRPr>
          </a:p>
          <a:p>
            <a:pPr algn="just">
              <a:lnSpc>
                <a:spcPct val="150000"/>
              </a:lnSpc>
            </a:pPr>
            <a:endParaRPr lang="en-US" altLang="en-US" sz="3000" dirty="0">
              <a:latin typeface="Times New Roman" panose="02020603050405020304" charset="0"/>
              <a:cs typeface="Times New Roman" panose="02020603050405020304" charset="0"/>
            </a:endParaRPr>
          </a:p>
        </p:txBody>
      </p:sp>
      <p:sp>
        <p:nvSpPr>
          <p:cNvPr id="4" name="Title 3"/>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p:cNvPicPr>
            <a:picLocks noChangeAspect="1"/>
          </p:cNvPicPr>
          <p:nvPr/>
        </p:nvPicPr>
        <p:blipFill>
          <a:blip r:embed="rId1"/>
          <a:stretch>
            <a:fillRect/>
          </a:stretch>
        </p:blipFill>
        <p:spPr>
          <a:xfrm>
            <a:off x="721359" y="6176804"/>
            <a:ext cx="2181225" cy="485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467359" y="6410461"/>
            <a:ext cx="3706253" cy="296092"/>
          </a:xfrm>
          <a:prstGeom prst="rect">
            <a:avLst/>
          </a:prstGeom>
        </p:spPr>
      </p:pic>
      <p:pic>
        <p:nvPicPr>
          <p:cNvPr id="2" name="Picture 1"/>
          <p:cNvPicPr>
            <a:picLocks noChangeAspect="1"/>
          </p:cNvPicPr>
          <p:nvPr/>
        </p:nvPicPr>
        <p:blipFill>
          <a:blip r:embed="rId2"/>
          <a:stretch>
            <a:fillRect/>
          </a:stretch>
        </p:blipFill>
        <p:spPr>
          <a:xfrm flipH="1">
            <a:off x="50800" y="3820160"/>
            <a:ext cx="1727200" cy="3010024"/>
          </a:xfrm>
          <a:prstGeom prst="rect">
            <a:avLst/>
          </a:prstGeom>
        </p:spPr>
      </p:pic>
      <p:sp>
        <p:nvSpPr>
          <p:cNvPr id="7" name="Text Placeholder 6"/>
          <p:cNvSpPr>
            <a:spLocks noGrp="1"/>
          </p:cNvSpPr>
          <p:nvPr>
            <p:ph type="body" sz="quarter" idx="12"/>
          </p:nvPr>
        </p:nvSpPr>
        <p:spPr>
          <a:xfrm>
            <a:off x="869315" y="1463675"/>
            <a:ext cx="10078085" cy="5243195"/>
          </a:xfrm>
        </p:spPr>
        <p:txBody>
          <a:bodyPr>
            <a:normAutofit/>
          </a:bodyPr>
          <a:lstStyle/>
          <a:p>
            <a:pPr algn="just">
              <a:lnSpc>
                <a:spcPct val="150000"/>
              </a:lnSpc>
            </a:pPr>
            <a:r>
              <a:rPr lang="en-US" altLang="en-US" sz="1800" dirty="0">
                <a:latin typeface="Times New Roman" panose="02020603050405020304" charset="0"/>
                <a:cs typeface="Times New Roman" panose="02020603050405020304" charset="0"/>
                <a:sym typeface="+mn-ea"/>
              </a:rPr>
              <a:t>Python (Pandas, NumPy) → Data cleaning and analysis</a:t>
            </a:r>
            <a:endParaRPr lang="en-US" altLang="en-US" sz="1800" dirty="0">
              <a:latin typeface="Times New Roman" panose="02020603050405020304" charset="0"/>
              <a:cs typeface="Times New Roman" panose="02020603050405020304" charset="0"/>
            </a:endParaRPr>
          </a:p>
          <a:p>
            <a:pPr algn="just">
              <a:lnSpc>
                <a:spcPct val="150000"/>
              </a:lnSpc>
            </a:pPr>
            <a:r>
              <a:rPr lang="en-US" altLang="en-US" sz="1800" dirty="0">
                <a:latin typeface="Times New Roman" panose="02020603050405020304" charset="0"/>
                <a:cs typeface="Times New Roman" panose="02020603050405020304" charset="0"/>
                <a:sym typeface="+mn-ea"/>
              </a:rPr>
              <a:t>Matplotlib → Data visualization and graphs</a:t>
            </a:r>
            <a:endParaRPr lang="en-US" altLang="en-US" sz="1800" dirty="0">
              <a:latin typeface="Times New Roman" panose="02020603050405020304" charset="0"/>
              <a:cs typeface="Times New Roman" panose="02020603050405020304" charset="0"/>
            </a:endParaRPr>
          </a:p>
          <a:p>
            <a:pPr algn="just">
              <a:lnSpc>
                <a:spcPct val="150000"/>
              </a:lnSpc>
            </a:pPr>
            <a:r>
              <a:rPr lang="en-US" altLang="en-US" sz="1800" dirty="0">
                <a:latin typeface="Times New Roman" panose="02020603050405020304" charset="0"/>
                <a:cs typeface="Times New Roman" panose="02020603050405020304" charset="0"/>
                <a:sym typeface="+mn-ea"/>
              </a:rPr>
              <a:t>Google Colab / Jupyter Notebook → Running analysis interactively</a:t>
            </a:r>
            <a:endParaRPr lang="en-US" altLang="en-US" sz="1800" dirty="0">
              <a:latin typeface="Times New Roman" panose="02020603050405020304" charset="0"/>
              <a:cs typeface="Times New Roman" panose="02020603050405020304" charset="0"/>
            </a:endParaRPr>
          </a:p>
          <a:p>
            <a:pPr algn="just">
              <a:lnSpc>
                <a:spcPct val="150000"/>
              </a:lnSpc>
            </a:pPr>
            <a:r>
              <a:rPr lang="en-US" altLang="en-US" sz="1800" dirty="0">
                <a:latin typeface="Times New Roman" panose="02020603050405020304" charset="0"/>
                <a:cs typeface="Times New Roman" panose="02020603050405020304" charset="0"/>
                <a:sym typeface="+mn-ea"/>
              </a:rPr>
              <a:t>PowerPoint → Presenting insights with charts and recommendations</a:t>
            </a:r>
            <a:endParaRPr lang="en-US" altLang="en-US" sz="1800" dirty="0">
              <a:latin typeface="Times New Roman" panose="02020603050405020304" charset="0"/>
              <a:cs typeface="Times New Roman" panose="02020603050405020304" charset="0"/>
            </a:endParaRPr>
          </a:p>
          <a:p>
            <a:pPr algn="just">
              <a:lnSpc>
                <a:spcPct val="150000"/>
              </a:lnSpc>
            </a:pPr>
            <a:r>
              <a:rPr lang="en-US" altLang="en-US" sz="1800" dirty="0">
                <a:latin typeface="Times New Roman" panose="02020603050405020304" charset="0"/>
                <a:cs typeface="Times New Roman" panose="02020603050405020304" charset="0"/>
                <a:sym typeface="+mn-ea"/>
              </a:rPr>
              <a:t>GitHub → Hosting the project repository and version control</a:t>
            </a:r>
            <a:endParaRPr lang="en-US" altLang="en-US" sz="1800" dirty="0">
              <a:latin typeface="Times New Roman" panose="02020603050405020304" charset="0"/>
              <a:cs typeface="Times New Roman" panose="02020603050405020304" charset="0"/>
            </a:endParaRPr>
          </a:p>
          <a:p>
            <a:pPr lvl="1">
              <a:lnSpc>
                <a:spcPct val="150000"/>
              </a:lnSpc>
            </a:pPr>
            <a:endParaRPr lang="en-US" altLang="en-US" sz="1800" dirty="0"/>
          </a:p>
        </p:txBody>
      </p:sp>
      <p:sp>
        <p:nvSpPr>
          <p:cNvPr id="9" name="Title 8"/>
          <p:cNvSpPr>
            <a:spLocks noGrp="1"/>
          </p:cNvSpPr>
          <p:nvPr>
            <p:ph type="title"/>
          </p:nvPr>
        </p:nvSpPr>
        <p:spPr>
          <a:xfrm>
            <a:off x="660399" y="430567"/>
            <a:ext cx="5306291" cy="847817"/>
          </a:xfrm>
        </p:spPr>
        <p:txBody>
          <a:bodyPr>
            <a:normAutofit/>
          </a:bodyPr>
          <a:lstStyle/>
          <a:p>
            <a:r>
              <a:rPr lang="en-IN" altLang="en-US" dirty="0"/>
              <a:t> </a:t>
            </a:r>
            <a:r>
              <a:rPr lang="en-US" dirty="0"/>
              <a:t>Technology Used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 Placeholder 1"/>
          <p:cNvSpPr/>
          <p:nvPr>
            <p:ph type="body" sz="quarter" idx="12"/>
          </p:nvPr>
        </p:nvSpPr>
        <p:spPr>
          <a:xfrm>
            <a:off x="660400" y="1274445"/>
            <a:ext cx="7028815" cy="4331335"/>
          </a:xfrm>
        </p:spPr>
        <p:txBody>
          <a:bodyPr/>
          <a:p>
            <a:pPr marL="0" indent="0">
              <a:buNone/>
            </a:pPr>
            <a:endParaRPr lang="en-US"/>
          </a:p>
        </p:txBody>
      </p:sp>
      <p:pic>
        <p:nvPicPr>
          <p:cNvPr id="6" name="Picture 5"/>
          <p:cNvPicPr>
            <a:picLocks noChangeAspect="1"/>
          </p:cNvPicPr>
          <p:nvPr/>
        </p:nvPicPr>
        <p:blipFill>
          <a:blip r:embed="rId2"/>
          <a:stretch>
            <a:fillRect/>
          </a:stretch>
        </p:blipFill>
        <p:spPr>
          <a:xfrm>
            <a:off x="452755" y="1275080"/>
            <a:ext cx="8660765" cy="51536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 Placeholder 1"/>
          <p:cNvSpPr/>
          <p:nvPr>
            <p:ph type="body" sz="quarter" idx="12"/>
          </p:nvPr>
        </p:nvSpPr>
        <p:spPr/>
        <p:txBody>
          <a:bodyPr/>
          <a:p>
            <a:pPr marL="0" indent="0">
              <a:buNone/>
            </a:pPr>
            <a:endParaRPr lang="en-US"/>
          </a:p>
        </p:txBody>
      </p:sp>
      <p:pic>
        <p:nvPicPr>
          <p:cNvPr id="3" name="Picture 2"/>
          <p:cNvPicPr>
            <a:picLocks noChangeAspect="1"/>
          </p:cNvPicPr>
          <p:nvPr/>
        </p:nvPicPr>
        <p:blipFill>
          <a:blip r:embed="rId2"/>
          <a:stretch>
            <a:fillRect/>
          </a:stretch>
        </p:blipFill>
        <p:spPr>
          <a:xfrm>
            <a:off x="508000" y="1485265"/>
            <a:ext cx="8672195" cy="47021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p:cNvSpPr>
            <a:spLocks noGrp="1"/>
          </p:cNvSpPr>
          <p:nvPr>
            <p:ph type="body" sz="quarter" idx="12"/>
          </p:nvPr>
        </p:nvSpPr>
        <p:spPr>
          <a:xfrm>
            <a:off x="807164" y="1619018"/>
            <a:ext cx="4275138" cy="477520"/>
          </a:xfrm>
        </p:spPr>
        <p:txBody>
          <a:bodyPr>
            <a:normAutofit/>
          </a:bodyPr>
          <a:lstStyle/>
          <a:p>
            <a:pPr marL="0" indent="0">
              <a:buNone/>
            </a:pPr>
            <a:endParaRPr lang="en-IN" dirty="0"/>
          </a:p>
        </p:txBody>
      </p:sp>
      <p:pic>
        <p:nvPicPr>
          <p:cNvPr id="3" name="Picture 2"/>
          <p:cNvPicPr>
            <a:picLocks noChangeAspect="1"/>
          </p:cNvPicPr>
          <p:nvPr/>
        </p:nvPicPr>
        <p:blipFill>
          <a:blip r:embed="rId2"/>
          <a:stretch>
            <a:fillRect/>
          </a:stretch>
        </p:blipFill>
        <p:spPr>
          <a:xfrm>
            <a:off x="675640" y="1485900"/>
            <a:ext cx="7820025" cy="41681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6115368" cy="878622"/>
          </a:xfrm>
        </p:spPr>
        <p:txBody>
          <a:bodyPr>
            <a:normAutofit/>
          </a:bodyPr>
          <a:lstStyle/>
          <a:p>
            <a:r>
              <a:rPr lang="en-GB" dirty="0"/>
              <a:t>GitHub repository </a:t>
            </a:r>
            <a:endParaRPr lang="en-GB"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p:cNvSpPr>
            <a:spLocks noGrp="1"/>
          </p:cNvSpPr>
          <p:nvPr>
            <p:ph type="body" sz="quarter" idx="12"/>
          </p:nvPr>
        </p:nvSpPr>
        <p:spPr>
          <a:xfrm>
            <a:off x="675640" y="1405890"/>
            <a:ext cx="8789035" cy="2579370"/>
          </a:xfrm>
        </p:spPr>
        <p:txBody>
          <a:bodyPr vert="horz" lIns="91440" tIns="45720" rIns="91440" bIns="45720" rtlCol="0" anchor="t">
            <a:normAutofit/>
          </a:bodyPr>
          <a:lstStyle/>
          <a:p>
            <a:pPr marL="0" indent="0">
              <a:buNone/>
            </a:pPr>
            <a:r>
              <a:rPr lang="en-US" dirty="0"/>
              <a:t>  </a:t>
            </a:r>
            <a:endParaRPr lang="en-US" dirty="0"/>
          </a:p>
          <a:p>
            <a:pPr marL="0" indent="0">
              <a:buNone/>
            </a:pPr>
            <a:endParaRPr lang="en-US" dirty="0"/>
          </a:p>
          <a:p>
            <a:pPr marL="0" indent="0">
              <a:buNone/>
            </a:pPr>
            <a:r>
              <a:rPr lang="en-US" altLang="en-US" sz="2400" dirty="0">
                <a:latin typeface="Times New Roman" panose="02020603050405020304" charset="0"/>
                <a:cs typeface="Times New Roman" panose="02020603050405020304" charset="0"/>
              </a:rPr>
              <a:t>https://github.com/SathvikaSomineni/VOIS_AICTE_Oct2025_MajorProject_Sathvika</a:t>
            </a:r>
            <a:endParaRPr lang="en-US" altLang="en-US" sz="2400" dirty="0">
              <a:latin typeface="Times New Roman" panose="02020603050405020304" charset="0"/>
              <a:cs typeface="Times New Roman" panose="02020603050405020304" charset="0"/>
            </a:endParaRPr>
          </a:p>
          <a:p>
            <a:pPr marL="0" indent="0">
              <a:buNone/>
            </a:pPr>
            <a:endParaRPr lang="en-US" sz="2400" dirty="0">
              <a:latin typeface="Times New Roman" panose="02020603050405020304" charset="0"/>
              <a:cs typeface="Times New Roman" panose="02020603050405020304" charset="0"/>
            </a:endParaRPr>
          </a:p>
          <a:p>
            <a:pPr marL="0" indent="0">
              <a:buNone/>
            </a:pPr>
            <a:endParaRPr lang="en-US" sz="2400"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2" end="2"/>
                                            </p:txEl>
                                          </p:spTgt>
                                        </p:tgtEl>
                                        <p:attrNameLst>
                                          <p:attrName>style.visibility</p:attrName>
                                        </p:attrNameLst>
                                      </p:cBhvr>
                                      <p:to>
                                        <p:strVal val="visible"/>
                                      </p:to>
                                    </p:set>
                                    <p:animEffect transition="in" filter="fade">
                                      <p:cBhvr>
                                        <p:cTn id="28" dur="1000"/>
                                        <p:tgtEl>
                                          <p:spTgt spid="10">
                                            <p:txEl>
                                              <p:pRg st="2" end="2"/>
                                            </p:txEl>
                                          </p:spTgt>
                                        </p:tgtEl>
                                      </p:cBhvr>
                                    </p:animEffect>
                                    <p:anim calcmode="lin" valueType="num">
                                      <p:cBhvr>
                                        <p:cTn id="29"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datastoreItem>
</file>

<file path=customXml/itemProps2.xml><?xml version="1.0" encoding="utf-8"?>
<ds:datastoreItem xmlns:ds="http://schemas.openxmlformats.org/officeDocument/2006/customXml" ds:itemID="{05D99ABA-76CE-4A8E-B5F0-C051B96628DE}">
  <ds:schemaRefs/>
</ds:datastoreItem>
</file>

<file path=customXml/itemProps3.xml><?xml version="1.0" encoding="utf-8"?>
<ds:datastoreItem xmlns:ds="http://schemas.openxmlformats.org/officeDocument/2006/customXml" ds:itemID="{B19EB750-A6DA-4BE8-B87B-FC499FE73360}">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2508</Words>
  <Application>WPS Presentation</Application>
  <PresentationFormat>Widescreen</PresentationFormat>
  <Paragraphs>53</Paragraphs>
  <Slides>12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Wingdings 3</vt:lpstr>
      <vt:lpstr>Arial</vt:lpstr>
      <vt:lpstr>Calibri</vt:lpstr>
      <vt:lpstr>Trebuchet MS</vt:lpstr>
      <vt:lpstr>Microsoft YaHei</vt:lpstr>
      <vt:lpstr>Arial Unicode MS</vt:lpstr>
      <vt:lpstr>Times New Roman</vt:lpstr>
      <vt:lpstr>Facet</vt:lpstr>
      <vt:lpstr>Project Title -</vt:lpstr>
      <vt:lpstr>PROBLEM  STATEMENT</vt:lpstr>
      <vt:lpstr>Project Description [write detail description about your project ]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Sathvika Somineni</cp:lastModifiedBy>
  <cp:revision>107</cp:revision>
  <dcterms:created xsi:type="dcterms:W3CDTF">2021-07-11T13:13:00Z</dcterms:created>
  <dcterms:modified xsi:type="dcterms:W3CDTF">2025-10-05T12:13:44Z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A51E82AA7F804396B71DB4C556F325D8_13</vt:lpwstr>
  </property>
  <property fmtid="{D5CDD505-2E9C-101B-9397-08002B2CF9AE}" pid="4" name="KSOProductBuildVer">
    <vt:lpwstr>1033-12.2.0.22549</vt:lpwstr>
  </property>
</Properties>
</file>