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399" r:id="rId3"/>
    <p:sldId id="257" r:id="rId4"/>
    <p:sldId id="400" r:id="rId5"/>
    <p:sldId id="258" r:id="rId6"/>
    <p:sldId id="446" r:id="rId7"/>
    <p:sldId id="375" r:id="rId8"/>
    <p:sldId id="376" r:id="rId9"/>
    <p:sldId id="396" r:id="rId10"/>
    <p:sldId id="392" r:id="rId11"/>
    <p:sldId id="268" r:id="rId12"/>
    <p:sldId id="430" r:id="rId13"/>
    <p:sldId id="462" r:id="rId14"/>
    <p:sldId id="468" r:id="rId15"/>
    <p:sldId id="469" r:id="rId16"/>
    <p:sldId id="466" r:id="rId17"/>
    <p:sldId id="467" r:id="rId18"/>
    <p:sldId id="29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718B1-0FF3-4112-ADF7-F5ED0F8EAF64}" v="48" dt="2024-10-31T14:33:18.03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4" d="100"/>
          <a:sy n="64" d="100"/>
        </p:scale>
        <p:origin x="-1336" y="-68"/>
      </p:cViewPr>
      <p:guideLst>
        <p:guide orient="horz" pos="2160"/>
        <p:guide pos="28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Gudipudi" userId="371800689ca67153" providerId="LiveId" clId="{5AF718B1-0FF3-4112-ADF7-F5ED0F8EAF64}"/>
    <pc:docChg chg="undo custSel modSld">
      <pc:chgData name="Dheeraj Gudipudi" userId="371800689ca67153" providerId="LiveId" clId="{5AF718B1-0FF3-4112-ADF7-F5ED0F8EAF64}" dt="2024-10-31T14:34:48.092" v="208" actId="2711"/>
      <pc:docMkLst>
        <pc:docMk/>
      </pc:docMkLst>
      <pc:sldChg chg="modSp mod">
        <pc:chgData name="Dheeraj Gudipudi" userId="371800689ca67153" providerId="LiveId" clId="{5AF718B1-0FF3-4112-ADF7-F5ED0F8EAF64}" dt="2024-10-31T14:34:48.092" v="208" actId="2711"/>
        <pc:sldMkLst>
          <pc:docMk/>
          <pc:sldMk cId="0" sldId="470"/>
        </pc:sldMkLst>
        <pc:graphicFrameChg chg="mod modGraphic">
          <ac:chgData name="Dheeraj Gudipudi" userId="371800689ca67153" providerId="LiveId" clId="{5AF718B1-0FF3-4112-ADF7-F5ED0F8EAF64}" dt="2024-10-31T14:34:48.092" v="208" actId="2711"/>
          <ac:graphicFrameMkLst>
            <pc:docMk/>
            <pc:sldMk cId="0" sldId="470"/>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3</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p>
          <a:p>
            <a:pPr lvl="1">
              <a:buSzPct val="75000"/>
              <a:buFont typeface="StarSymbol"/>
              <a:buChar char=""/>
            </a:pPr>
            <a:r>
              <a:rPr lang="en-IN"/>
              <a:t>Second Outline Level</a:t>
            </a:r>
          </a:p>
          <a:p>
            <a:pPr lvl="2">
              <a:buSzPct val="45000"/>
              <a:buFont typeface="StarSymbol"/>
              <a:buChar char=""/>
            </a:pPr>
            <a:r>
              <a:rPr lang="en-IN"/>
              <a:t>Third Outline Level</a:t>
            </a:r>
          </a:p>
          <a:p>
            <a:pPr lvl="3">
              <a:buSzPct val="75000"/>
              <a:buFont typeface="StarSymbol"/>
              <a:buChar char=""/>
            </a:pPr>
            <a:r>
              <a:rPr lang="en-IN"/>
              <a:t>Fourth Outline Level</a:t>
            </a:r>
          </a:p>
          <a:p>
            <a:pPr lvl="4">
              <a:buSzPct val="45000"/>
              <a:buFont typeface="StarSymbol"/>
              <a:buChar char=""/>
            </a:pPr>
            <a:r>
              <a:rPr lang="en-IN"/>
              <a:t>Fifth Outline Level</a:t>
            </a:r>
          </a:p>
          <a:p>
            <a:pPr lvl="5">
              <a:buSzPct val="45000"/>
              <a:buFont typeface="StarSymbol"/>
              <a:buChar char=""/>
            </a:pPr>
            <a:r>
              <a:rPr lang="en-IN"/>
              <a:t>Sixth Outline Level</a:t>
            </a:r>
          </a:p>
          <a:p>
            <a:pPr lvl="6">
              <a:buSzPct val="45000"/>
              <a:buFont typeface="StarSymbol"/>
              <a:buChar char=""/>
            </a:pPr>
            <a:r>
              <a:rPr lang="en-IN"/>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56400882_Sentiment_Analysis_in_Social_Media_Data_for_Depression_Detection_Using_Artificial_Intelligence_A_Review" TargetMode="External"/><Relationship Id="rId7" Type="http://schemas.openxmlformats.org/officeDocument/2006/relationships/hyperlink" Target="https://onlinelibrary.wiley.com/doi/10.1002/eng2.12579" TargetMode="External"/><Relationship Id="rId2" Type="http://schemas.openxmlformats.org/officeDocument/2006/relationships/hyperlink" Target="https://www.researchgate.net/publication/379118930_Sentiment_Analysis_of_Twitter_Data_Using_Machine_Learning_Techniques" TargetMode="External"/><Relationship Id="rId1" Type="http://schemas.openxmlformats.org/officeDocument/2006/relationships/slideLayout" Target="../slideLayouts/slideLayout1.xml"/><Relationship Id="rId6" Type="http://schemas.openxmlformats.org/officeDocument/2006/relationships/hyperlink" Target="https://www.researchgate.net/publication/334044999_Impact_of_Agricultural_Subsidies_Policy_on_Turkey_Dairy_Farming_By_Using_Binary_Logit_Model" TargetMode="External"/><Relationship Id="rId5" Type="http://schemas.openxmlformats.org/officeDocument/2006/relationships/hyperlink" Target="https://ieeexplore.ieee.org/document/10434704" TargetMode="External"/><Relationship Id="rId4" Type="http://schemas.openxmlformats.org/officeDocument/2006/relationships/hyperlink" Target="http://www.mdpi.com/2076-3417/13/7/455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2070"/>
          </a:xfrm>
          <a:prstGeom prst="rect">
            <a:avLst/>
          </a:prstGeom>
          <a:noFill/>
        </p:spPr>
        <p:txBody>
          <a:bodyPr wrap="square" rtlCol="0">
            <a:spAutoFit/>
          </a:bodyPr>
          <a:lstStyle/>
          <a:p>
            <a:pPr algn="ctr"/>
            <a:r>
              <a:rPr lang="en-IN" altLang="en-US" sz="4000" b="1" dirty="0">
                <a:ln w="1905"/>
                <a:effectLst>
                  <a:innerShdw blurRad="69850" dist="43180" dir="5400000">
                    <a:srgbClr val="000000">
                      <a:alpha val="65000"/>
                    </a:srgbClr>
                  </a:innerShdw>
                </a:effectLst>
              </a:rPr>
              <a:t>Sentiment Analysis on Social Media Posts</a:t>
            </a:r>
          </a:p>
        </p:txBody>
      </p:sp>
      <p:sp>
        <p:nvSpPr>
          <p:cNvPr id="3" name="TextBox 2"/>
          <p:cNvSpPr txBox="1"/>
          <p:nvPr/>
        </p:nvSpPr>
        <p:spPr>
          <a:xfrm>
            <a:off x="5337175" y="2743200"/>
            <a:ext cx="5029200" cy="1476375"/>
          </a:xfrm>
          <a:prstGeom prst="rect">
            <a:avLst/>
          </a:prstGeom>
          <a:noFill/>
        </p:spPr>
        <p:txBody>
          <a:bodyPr wrap="square" rtlCol="0">
            <a:spAutoFit/>
          </a:bodyPr>
          <a:lstStyle/>
          <a:p>
            <a:r>
              <a:rPr lang="en-US" b="1" dirty="0">
                <a:solidFill>
                  <a:schemeClr val="tx2">
                    <a:lumMod val="75000"/>
                  </a:schemeClr>
                </a:solidFill>
              </a:rPr>
              <a:t>Name of the student</a:t>
            </a:r>
            <a:r>
              <a:rPr lang="en-IN" altLang="en-US" b="1" dirty="0">
                <a:solidFill>
                  <a:schemeClr val="tx2">
                    <a:lumMod val="75000"/>
                  </a:schemeClr>
                </a:solidFill>
              </a:rPr>
              <a:t>s</a:t>
            </a:r>
            <a:r>
              <a:rPr lang="en-US" b="1" dirty="0">
                <a:solidFill>
                  <a:schemeClr val="tx2">
                    <a:lumMod val="75000"/>
                  </a:schemeClr>
                </a:solidFill>
              </a:rPr>
              <a:t>:</a:t>
            </a:r>
          </a:p>
          <a:p>
            <a:r>
              <a:rPr lang="en-IN" altLang="en-US" b="1" dirty="0">
                <a:solidFill>
                  <a:schemeClr val="tx2">
                    <a:lumMod val="75000"/>
                  </a:schemeClr>
                </a:solidFill>
              </a:rPr>
              <a:t>D.Sathvika(21H51A05D7)</a:t>
            </a:r>
          </a:p>
          <a:p>
            <a:r>
              <a:rPr lang="en-IN" altLang="en-US" b="1" dirty="0">
                <a:solidFill>
                  <a:schemeClr val="tx2">
                    <a:lumMod val="75000"/>
                  </a:schemeClr>
                </a:solidFill>
              </a:rPr>
              <a:t>G.Dheeraj(21H51A05Q4)</a:t>
            </a:r>
          </a:p>
          <a:p>
            <a:r>
              <a:rPr lang="en-IN" altLang="en-US" b="1" dirty="0">
                <a:solidFill>
                  <a:schemeClr val="tx2">
                    <a:lumMod val="75000"/>
                  </a:schemeClr>
                </a:solidFill>
              </a:rPr>
              <a:t>T.Vengal (21H51A0550)</a:t>
            </a:r>
          </a:p>
          <a:p>
            <a:r>
              <a:rPr lang="en-IN" altLang="en-US" b="1" dirty="0">
                <a:solidFill>
                  <a:schemeClr val="tx2">
                    <a:lumMod val="75000"/>
                  </a:schemeClr>
                </a:solidFill>
              </a:rPr>
              <a:t>                                       </a:t>
            </a:r>
          </a:p>
        </p:txBody>
      </p:sp>
      <p:sp>
        <p:nvSpPr>
          <p:cNvPr id="4" name="TextBox 3"/>
          <p:cNvSpPr txBox="1"/>
          <p:nvPr/>
        </p:nvSpPr>
        <p:spPr>
          <a:xfrm>
            <a:off x="155575" y="4419600"/>
            <a:ext cx="5181600" cy="1169551"/>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r>
              <a:rPr lang="en-IN" altLang="en-US" sz="2000" b="1" dirty="0"/>
              <a:t> </a:t>
            </a:r>
            <a:endParaRPr lang="en-IN" altLang="en-US" sz="2000" b="1" dirty="0" smtClean="0"/>
          </a:p>
          <a:p>
            <a:r>
              <a:rPr lang="en-IN" altLang="en-US" sz="2000" b="1" dirty="0" smtClean="0"/>
              <a:t>Dr.G.Ravi Kumar(Associate Professor)</a:t>
            </a:r>
            <a:endParaRPr lang="en-IN" alt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 xmlns:a16="http://schemas.microsoft.com/office/drawing/2014/main" val="20000"/>
                    </a:ext>
                  </a:extLst>
                </a:gridCol>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extLst>
                  <a:ext uri="{0D108BD9-81ED-4DB2-BD59-A6C34878D82A}">
                    <a16:rowId xmlns="" xmlns:a16="http://schemas.microsoft.com/office/drawing/2014/main" val="10000"/>
                  </a:ext>
                </a:extLst>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 xmlns:a16="http://schemas.microsoft.com/office/drawing/2014/main" val="10001"/>
                  </a:ext>
                </a:extLst>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extLst>
                  <a:ext uri="{0D108BD9-81ED-4DB2-BD59-A6C34878D82A}">
                    <a16:rowId xmlns=""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337792" y="2743200"/>
            <a:ext cx="5029200" cy="398780"/>
          </a:xfrm>
          <a:prstGeom prst="rect">
            <a:avLst/>
          </a:prstGeom>
          <a:noFill/>
        </p:spPr>
        <p:txBody>
          <a:bodyPr wrap="square" rtlCol="0">
            <a:spAutoFit/>
          </a:bodyPr>
          <a:lstStyle/>
          <a:p>
            <a:r>
              <a:rPr lang="en-US" sz="2000" b="1" dirty="0">
                <a:solidFill>
                  <a:schemeClr val="tx2">
                    <a:lumMod val="75000"/>
                  </a:schemeClr>
                </a:solidFill>
              </a:rPr>
              <a:t>Batch No.:</a:t>
            </a:r>
            <a:r>
              <a:rPr lang="en-IN" altLang="en-US" sz="2000" b="1" dirty="0">
                <a:solidFill>
                  <a:schemeClr val="tx2">
                    <a:lumMod val="75000"/>
                  </a:schemeClr>
                </a:solidFill>
              </a:rPr>
              <a:t>B41</a:t>
            </a:r>
          </a:p>
        </p:txBody>
      </p:sp>
      <p:sp>
        <p:nvSpPr>
          <p:cNvPr id="7" name="TextBox 6"/>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2021-2025 			                                                             Major Project Phase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04800" y="990600"/>
            <a:ext cx="8533560" cy="762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p>
        </p:txBody>
      </p:sp>
      <p:sp>
        <p:nvSpPr>
          <p:cNvPr id="2" name="Text Box 1"/>
          <p:cNvSpPr txBox="1"/>
          <p:nvPr/>
        </p:nvSpPr>
        <p:spPr>
          <a:xfrm>
            <a:off x="304801" y="1219200"/>
            <a:ext cx="8589010" cy="4185285"/>
          </a:xfrm>
          <a:prstGeom prst="rect">
            <a:avLst/>
          </a:prstGeom>
          <a:noFill/>
        </p:spPr>
        <p:txBody>
          <a:bodyPr wrap="square" rtlCol="0">
            <a:noAutofit/>
          </a:bodyPr>
          <a:lstStyle/>
          <a:p>
            <a:pPr indent="0">
              <a:lnSpc>
                <a:spcPct val="150000"/>
              </a:lnSpc>
              <a:buNone/>
            </a:pPr>
            <a:r>
              <a:rPr lang="en-US" dirty="0">
                <a:cs typeface="Times New Roman" pitchFamily="18" charset="0"/>
              </a:rPr>
              <a:t>The project aims to develop a sentiment analysis model  for Instagram posts to classify user-generated content (captions, comments, hashtags) into positive, negative, or neutral sentiments. Despite Instagram's immense popularity, understanding and analyzing the vast volume of user feedback remains challenging for brands and influencers who seek to gauge audience reactions. This project will address the gap by automating sentiment detection, enabling efficient monitoring of public opinion, and providing actionable insights that can guide decision-making and manage brand reputation on social media</a:t>
            </a:r>
            <a:r>
              <a:rPr lang="en-US" dirty="0">
                <a:latin typeface="Times New Roman" pitchFamily="18" charset="0"/>
                <a:cs typeface="Times New Roman" pitchFamily="18"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000" y="1066800"/>
            <a:ext cx="84573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152400" y="457200"/>
            <a:ext cx="3733800" cy="584775"/>
          </a:xfrm>
          <a:prstGeom prst="rect">
            <a:avLst/>
          </a:prstGeom>
          <a:noFill/>
        </p:spPr>
        <p:txBody>
          <a:bodyPr wrap="square" rtlCol="0">
            <a:spAutoFit/>
          </a:bodyPr>
          <a:lstStyle/>
          <a:p>
            <a:pPr algn="r">
              <a:lnSpc>
                <a:spcPct val="100000"/>
              </a:lnSpc>
            </a:pPr>
            <a:r>
              <a:rPr lang="en-IN" sz="3200" b="1" dirty="0">
                <a:solidFill>
                  <a:srgbClr val="C00000"/>
                </a:solidFill>
                <a:latin typeface="Calibri" pitchFamily="34" charset="0"/>
                <a:ea typeface="Calibri" pitchFamily="34" charset="0"/>
                <a:cs typeface="Calibri" pitchFamily="34" charset="0"/>
              </a:rPr>
              <a:t>Scope of the Project</a:t>
            </a:r>
            <a:endParaRPr lang="en-IN" sz="3200" dirty="0">
              <a:solidFill>
                <a:srgbClr val="C00000"/>
              </a:solidFill>
              <a:latin typeface="Calibri" pitchFamily="34" charset="0"/>
              <a:ea typeface="Calibri" pitchFamily="34" charset="0"/>
              <a:cs typeface="Calibri" pitchFamily="34" charset="0"/>
            </a:endParaRPr>
          </a:p>
        </p:txBody>
      </p:sp>
      <p:sp>
        <p:nvSpPr>
          <p:cNvPr id="2" name="Text Box 1"/>
          <p:cNvSpPr txBox="1"/>
          <p:nvPr/>
        </p:nvSpPr>
        <p:spPr>
          <a:xfrm>
            <a:off x="217170" y="1228725"/>
            <a:ext cx="8646795" cy="5360035"/>
          </a:xfrm>
          <a:prstGeom prst="rect">
            <a:avLst/>
          </a:prstGeom>
          <a:noFill/>
        </p:spPr>
        <p:txBody>
          <a:bodyPr wrap="square" rtlCol="0">
            <a:noAutofit/>
          </a:bodyPr>
          <a:lstStyle/>
          <a:p>
            <a:r>
              <a:rPr lang="en-US" b="1" dirty="0">
                <a:cs typeface="Times New Roman" pitchFamily="18" charset="0"/>
              </a:rPr>
              <a:t>Data Collection</a:t>
            </a:r>
            <a:r>
              <a:rPr lang="en-US" dirty="0">
                <a:cs typeface="Times New Roman" pitchFamily="18" charset="0"/>
              </a:rPr>
              <a:t>: Gather Instagram posts, including captions, comments, and hash tags, to create a dataset for sentiment analysis. </a:t>
            </a:r>
          </a:p>
          <a:p>
            <a:r>
              <a:rPr lang="en-US" b="1" dirty="0">
                <a:cs typeface="Times New Roman" pitchFamily="18" charset="0"/>
              </a:rPr>
              <a:t>Data Preprocessing</a:t>
            </a:r>
            <a:r>
              <a:rPr lang="en-US" dirty="0">
                <a:cs typeface="Times New Roman" pitchFamily="18" charset="0"/>
              </a:rPr>
              <a:t>: Clean and prepare the text data by removing irrelevant content (like emojis or special characters).</a:t>
            </a:r>
          </a:p>
          <a:p>
            <a:r>
              <a:rPr lang="en-US" b="1" dirty="0">
                <a:cs typeface="Times New Roman" pitchFamily="18" charset="0"/>
              </a:rPr>
              <a:t>Sentiment Model Development</a:t>
            </a:r>
            <a:r>
              <a:rPr lang="en-US" dirty="0">
                <a:cs typeface="Times New Roman" pitchFamily="18" charset="0"/>
              </a:rPr>
              <a:t>: Build a machine learning or deep learning model to classify text into sentiment categories (positive, negative, neutral). </a:t>
            </a:r>
          </a:p>
          <a:p>
            <a:r>
              <a:rPr lang="en-US" b="1" dirty="0">
                <a:cs typeface="Times New Roman" pitchFamily="18" charset="0"/>
              </a:rPr>
              <a:t>Model Training and Testing</a:t>
            </a:r>
            <a:r>
              <a:rPr lang="en-US" dirty="0">
                <a:cs typeface="Times New Roman" pitchFamily="18" charset="0"/>
              </a:rPr>
              <a:t>: Train and validate the model on a labeled dataset, optimizing for accuracy, precision, and recall to ensure effective sentiment prediction.</a:t>
            </a:r>
          </a:p>
          <a:p>
            <a:r>
              <a:rPr lang="en-US" b="1" dirty="0">
                <a:cs typeface="Times New Roman" pitchFamily="18" charset="0"/>
              </a:rPr>
              <a:t>Performance Evaluation and Improvement</a:t>
            </a:r>
            <a:r>
              <a:rPr lang="en-US" dirty="0">
                <a:cs typeface="Times New Roman" pitchFamily="18" charset="0"/>
              </a:rPr>
              <a:t>: Measure the model’s accuracy and explore improvements based on feedback, user testing, or model retraining with new data.</a:t>
            </a:r>
          </a:p>
          <a:p>
            <a:pPr indent="0">
              <a:lnSpc>
                <a:spcPct val="150000"/>
              </a:lnSpc>
              <a:buFont typeface="Arial" panose="020B0604020202020204" pitchFamily="34" charse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4400" b="1" dirty="0">
                <a:latin typeface="Arial Black" pitchFamily="34" charset="0"/>
              </a:rPr>
              <a:t>Literature Review</a:t>
            </a:r>
            <a:endParaRPr sz="4400" b="1" dirty="0">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000" y="762000"/>
            <a:ext cx="84573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228600" y="228600"/>
            <a:ext cx="6324600" cy="584775"/>
          </a:xfrm>
          <a:prstGeom prst="rect">
            <a:avLst/>
          </a:prstGeom>
          <a:noFill/>
        </p:spPr>
        <p:txBody>
          <a:bodyPr wrap="square" rtlCol="0">
            <a:spAutoFit/>
          </a:bodyPr>
          <a:lstStyle/>
          <a:p>
            <a:pPr algn="r">
              <a:lnSpc>
                <a:spcPct val="100000"/>
              </a:lnSpc>
            </a:pPr>
            <a:r>
              <a:rPr lang="en-IN" sz="3200" b="1" dirty="0">
                <a:solidFill>
                  <a:srgbClr val="C00000"/>
                </a:solidFill>
                <a:latin typeface="Calibri" pitchFamily="34" charset="0"/>
                <a:ea typeface="Calibri" pitchFamily="34" charset="0"/>
                <a:cs typeface="Calibri" pitchFamily="34" charset="0"/>
              </a:rPr>
              <a:t>Implementation of </a:t>
            </a:r>
            <a:r>
              <a:rPr lang="en-IN" sz="3200" b="1" dirty="0" smtClean="0">
                <a:solidFill>
                  <a:srgbClr val="C00000"/>
                </a:solidFill>
                <a:latin typeface="Calibri" pitchFamily="34" charset="0"/>
                <a:ea typeface="Calibri" pitchFamily="34" charset="0"/>
                <a:cs typeface="Calibri" pitchFamily="34" charset="0"/>
              </a:rPr>
              <a:t> </a:t>
            </a:r>
            <a:r>
              <a:rPr lang="en-IN" sz="3200" b="1" dirty="0">
                <a:solidFill>
                  <a:srgbClr val="C00000"/>
                </a:solidFill>
                <a:latin typeface="Calibri" pitchFamily="34" charset="0"/>
                <a:ea typeface="Calibri" pitchFamily="34" charset="0"/>
                <a:cs typeface="Calibri" pitchFamily="34" charset="0"/>
              </a:rPr>
              <a:t>Solution</a:t>
            </a:r>
          </a:p>
        </p:txBody>
      </p:sp>
      <p:sp>
        <p:nvSpPr>
          <p:cNvPr id="2" name="Text Box 1"/>
          <p:cNvSpPr txBox="1"/>
          <p:nvPr/>
        </p:nvSpPr>
        <p:spPr>
          <a:xfrm>
            <a:off x="152400" y="990601"/>
            <a:ext cx="8711565" cy="5598160"/>
          </a:xfrm>
          <a:prstGeom prst="rect">
            <a:avLst/>
          </a:prstGeom>
          <a:noFill/>
        </p:spPr>
        <p:txBody>
          <a:bodyPr wrap="square" rtlCol="0">
            <a:noAutofit/>
          </a:bodyPr>
          <a:lstStyle/>
          <a:p>
            <a:r>
              <a:rPr lang="en-US" b="1" dirty="0" smtClean="0"/>
              <a:t>Authentication to </a:t>
            </a:r>
            <a:r>
              <a:rPr lang="en-US" b="1" dirty="0" err="1" smtClean="0"/>
              <a:t>Instagram</a:t>
            </a:r>
            <a:r>
              <a:rPr lang="en-US" b="1" dirty="0" smtClean="0"/>
              <a:t>:</a:t>
            </a:r>
            <a:endParaRPr lang="en-US" b="1" dirty="0" smtClean="0"/>
          </a:p>
          <a:p>
            <a:pPr>
              <a:buFont typeface="Arial" pitchFamily="34" charset="0"/>
              <a:buChar char="•"/>
            </a:pPr>
            <a:r>
              <a:rPr lang="en-US" dirty="0" smtClean="0"/>
              <a:t>     Uses </a:t>
            </a:r>
            <a:r>
              <a:rPr lang="en-US" dirty="0" err="1" smtClean="0"/>
              <a:t>Instaloader</a:t>
            </a:r>
            <a:r>
              <a:rPr lang="en-US" dirty="0" smtClean="0"/>
              <a:t> to log in using Firefox cookies.</a:t>
            </a:r>
          </a:p>
          <a:p>
            <a:pPr>
              <a:buFont typeface="Arial" pitchFamily="34" charset="0"/>
              <a:buChar char="•"/>
            </a:pPr>
            <a:r>
              <a:rPr lang="en-US" dirty="0" smtClean="0"/>
              <a:t>     Retrieves session cookies from the Firefox database.</a:t>
            </a:r>
          </a:p>
          <a:p>
            <a:pPr>
              <a:buFont typeface="Arial" pitchFamily="34" charset="0"/>
              <a:buChar char="•"/>
            </a:pPr>
            <a:r>
              <a:rPr lang="en-US" dirty="0" smtClean="0"/>
              <a:t>     Checks </a:t>
            </a:r>
            <a:r>
              <a:rPr lang="en-US" dirty="0" smtClean="0"/>
              <a:t>if login is successful, else exits</a:t>
            </a:r>
            <a:r>
              <a:rPr lang="en-US" dirty="0" smtClean="0"/>
              <a:t>.</a:t>
            </a:r>
          </a:p>
          <a:p>
            <a:endParaRPr lang="en-US" dirty="0" smtClean="0"/>
          </a:p>
          <a:p>
            <a:r>
              <a:rPr lang="en-US" b="1" dirty="0" smtClean="0"/>
              <a:t>Scraping </a:t>
            </a:r>
            <a:r>
              <a:rPr lang="en-US" b="1" dirty="0" err="1" smtClean="0"/>
              <a:t>Instagram</a:t>
            </a:r>
            <a:r>
              <a:rPr lang="en-US" b="1" dirty="0" smtClean="0"/>
              <a:t> Comments</a:t>
            </a:r>
          </a:p>
          <a:p>
            <a:pPr>
              <a:buFont typeface="Arial" pitchFamily="34" charset="0"/>
              <a:buChar char="•"/>
            </a:pPr>
            <a:r>
              <a:rPr lang="en-US" dirty="0" smtClean="0"/>
              <a:t>Extracts post </a:t>
            </a:r>
            <a:r>
              <a:rPr lang="en-US" dirty="0" err="1" smtClean="0"/>
              <a:t>shortcode</a:t>
            </a:r>
            <a:r>
              <a:rPr lang="en-US" dirty="0" smtClean="0"/>
              <a:t> from the given URL.</a:t>
            </a:r>
          </a:p>
          <a:p>
            <a:pPr>
              <a:buFont typeface="Arial" pitchFamily="34" charset="0"/>
              <a:buChar char="•"/>
            </a:pPr>
            <a:r>
              <a:rPr lang="en-US" dirty="0" smtClean="0"/>
              <a:t>Uses </a:t>
            </a:r>
            <a:r>
              <a:rPr lang="en-US" dirty="0" err="1" smtClean="0"/>
              <a:t>Instaloader</a:t>
            </a:r>
            <a:r>
              <a:rPr lang="en-US" dirty="0" smtClean="0"/>
              <a:t> to get comments, usernames, and like counts.</a:t>
            </a:r>
          </a:p>
          <a:p>
            <a:pPr>
              <a:buFont typeface="Arial" pitchFamily="34" charset="0"/>
              <a:buChar char="•"/>
            </a:pPr>
            <a:r>
              <a:rPr lang="en-US" dirty="0" smtClean="0"/>
              <a:t>Saves data in a CSV file for further analysis</a:t>
            </a:r>
            <a:r>
              <a:rPr lang="en-US" dirty="0" smtClean="0"/>
              <a:t>.</a:t>
            </a:r>
          </a:p>
          <a:p>
            <a:endParaRPr lang="en-US" dirty="0" smtClean="0"/>
          </a:p>
          <a:p>
            <a:r>
              <a:rPr lang="en-US" b="1" dirty="0" smtClean="0"/>
              <a:t>Sentiment Analysis</a:t>
            </a:r>
          </a:p>
          <a:p>
            <a:r>
              <a:rPr lang="en-US" dirty="0" smtClean="0"/>
              <a:t>Loads the scraped comment data from the CSV file.</a:t>
            </a:r>
          </a:p>
          <a:p>
            <a:r>
              <a:rPr lang="en-US" dirty="0" smtClean="0"/>
              <a:t>Uses </a:t>
            </a:r>
            <a:r>
              <a:rPr lang="en-US" dirty="0" err="1" smtClean="0"/>
              <a:t>BiLSTM</a:t>
            </a:r>
            <a:r>
              <a:rPr lang="en-US" dirty="0" smtClean="0"/>
              <a:t> </a:t>
            </a:r>
            <a:r>
              <a:rPr lang="en-US" dirty="0" smtClean="0"/>
              <a:t>to calculate </a:t>
            </a:r>
            <a:r>
              <a:rPr lang="en-US" dirty="0" smtClean="0"/>
              <a:t>sentiment polarity range.</a:t>
            </a:r>
            <a:endParaRPr lang="en-US" dirty="0" smtClean="0"/>
          </a:p>
          <a:p>
            <a:r>
              <a:rPr lang="en-US" dirty="0" smtClean="0"/>
              <a:t>Classifies comments into Positive, Negative, or Neutral.</a:t>
            </a:r>
          </a:p>
          <a:p>
            <a:r>
              <a:rPr lang="en-US" dirty="0" smtClean="0"/>
              <a:t>Adds sentiment labels as a new column in the dataset</a:t>
            </a:r>
            <a:r>
              <a:rPr lang="en-US" dirty="0" smtClean="0"/>
              <a:t>.</a:t>
            </a:r>
          </a:p>
          <a:p>
            <a:endParaRPr lang="en-US" dirty="0" smtClean="0"/>
          </a:p>
          <a:p>
            <a:r>
              <a:rPr lang="en-US" b="1" dirty="0" smtClean="0"/>
              <a:t>Visualization of Sentiment</a:t>
            </a:r>
          </a:p>
          <a:p>
            <a:r>
              <a:rPr lang="en-US" dirty="0" smtClean="0"/>
              <a:t>Groups comments </a:t>
            </a:r>
            <a:r>
              <a:rPr lang="en-US" b="1" dirty="0" smtClean="0"/>
              <a:t>by sentiment</a:t>
            </a:r>
            <a:r>
              <a:rPr lang="en-US" dirty="0" smtClean="0"/>
              <a:t> for analysis.</a:t>
            </a:r>
          </a:p>
          <a:p>
            <a:r>
              <a:rPr lang="en-US" dirty="0" smtClean="0"/>
              <a:t>Plots a </a:t>
            </a:r>
            <a:r>
              <a:rPr lang="en-US" b="1" dirty="0" smtClean="0"/>
              <a:t>sentiment distribution graph</a:t>
            </a:r>
            <a:r>
              <a:rPr lang="en-US" dirty="0" smtClean="0"/>
              <a:t> using </a:t>
            </a:r>
            <a:r>
              <a:rPr lang="en-US" dirty="0" err="1" smtClean="0"/>
              <a:t>Matplotlib</a:t>
            </a:r>
            <a:r>
              <a:rPr lang="en-US" dirty="0" smtClean="0"/>
              <a:t>.</a:t>
            </a:r>
          </a:p>
          <a:p>
            <a:r>
              <a:rPr lang="en-US" dirty="0" smtClean="0"/>
              <a:t>Uses </a:t>
            </a:r>
            <a:r>
              <a:rPr lang="en-US" b="1" dirty="0" smtClean="0"/>
              <a:t>different colors</a:t>
            </a:r>
            <a:r>
              <a:rPr lang="en-US" dirty="0" smtClean="0"/>
              <a:t> for Positive (</a:t>
            </a:r>
            <a:r>
              <a:rPr lang="en-US" b="1" dirty="0" smtClean="0"/>
              <a:t>green</a:t>
            </a:r>
            <a:r>
              <a:rPr lang="en-US" dirty="0" smtClean="0"/>
              <a:t>), Negative (</a:t>
            </a:r>
            <a:r>
              <a:rPr lang="en-US" b="1" dirty="0" smtClean="0"/>
              <a:t>red</a:t>
            </a:r>
            <a:r>
              <a:rPr lang="en-US" dirty="0" smtClean="0"/>
              <a:t>), and Neutral (</a:t>
            </a:r>
            <a:r>
              <a:rPr lang="en-US" b="1" dirty="0" smtClean="0"/>
              <a:t>gray</a:t>
            </a:r>
            <a:r>
              <a:rPr lang="en-US" dirty="0" smtClean="0"/>
              <a:t>).</a:t>
            </a:r>
          </a:p>
          <a:p>
            <a:r>
              <a:rPr lang="en-US" dirty="0" smtClean="0"/>
              <a:t>.</a:t>
            </a:r>
            <a:endParaRPr lang="en-US" dirty="0" smtClean="0"/>
          </a:p>
          <a:p>
            <a:endParaRPr lang="en-US" dirty="0" smtClean="0"/>
          </a:p>
          <a:p>
            <a:endParaRPr lang="en-US" dirty="0" smtClean="0"/>
          </a:p>
          <a:p>
            <a:endParaRPr lang="en-US" dirty="0" smtClean="0"/>
          </a:p>
          <a:p>
            <a:pPr indent="0">
              <a:lnSpc>
                <a:spcPct val="150000"/>
              </a:lnSpc>
              <a:buFont typeface="Arial" panose="020B0604020202020204" pitchFamily="34" charset="0"/>
              <a:buNone/>
            </a:pPr>
            <a:endParaRPr lang="en-US"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381000" y="1066800"/>
            <a:ext cx="84573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228600" y="533400"/>
            <a:ext cx="6324600" cy="584775"/>
          </a:xfrm>
          <a:prstGeom prst="rect">
            <a:avLst/>
          </a:prstGeom>
          <a:noFill/>
        </p:spPr>
        <p:txBody>
          <a:bodyPr wrap="square" rtlCol="0">
            <a:spAutoFit/>
          </a:bodyPr>
          <a:lstStyle/>
          <a:p>
            <a:pPr algn="r">
              <a:lnSpc>
                <a:spcPct val="100000"/>
              </a:lnSpc>
            </a:pPr>
            <a:r>
              <a:rPr lang="en-IN" sz="3200" b="1" dirty="0">
                <a:solidFill>
                  <a:srgbClr val="C00000"/>
                </a:solidFill>
                <a:latin typeface="Calibri" pitchFamily="34" charset="0"/>
                <a:ea typeface="Calibri" pitchFamily="34" charset="0"/>
                <a:cs typeface="Calibri" pitchFamily="34" charset="0"/>
              </a:rPr>
              <a:t>Implementation of </a:t>
            </a:r>
            <a:r>
              <a:rPr lang="en-IN" sz="3200" b="1" dirty="0" smtClean="0">
                <a:solidFill>
                  <a:srgbClr val="C00000"/>
                </a:solidFill>
                <a:latin typeface="Calibri" pitchFamily="34" charset="0"/>
                <a:ea typeface="Calibri" pitchFamily="34" charset="0"/>
                <a:cs typeface="Calibri" pitchFamily="34" charset="0"/>
              </a:rPr>
              <a:t>Solution</a:t>
            </a:r>
            <a:endParaRPr lang="en-IN" sz="3200" b="1" dirty="0">
              <a:solidFill>
                <a:srgbClr val="C00000"/>
              </a:solidFill>
              <a:latin typeface="Calibri" pitchFamily="34" charset="0"/>
              <a:ea typeface="Calibri" pitchFamily="34" charset="0"/>
              <a:cs typeface="Calibri" pitchFamily="34" charset="0"/>
            </a:endParaRPr>
          </a:p>
        </p:txBody>
      </p:sp>
      <p:sp>
        <p:nvSpPr>
          <p:cNvPr id="2" name="Text Box 1"/>
          <p:cNvSpPr txBox="1"/>
          <p:nvPr/>
        </p:nvSpPr>
        <p:spPr>
          <a:xfrm>
            <a:off x="217170" y="1228725"/>
            <a:ext cx="8646795" cy="5360035"/>
          </a:xfrm>
          <a:prstGeom prst="rect">
            <a:avLst/>
          </a:prstGeom>
          <a:noFill/>
        </p:spPr>
        <p:txBody>
          <a:bodyPr wrap="square" rtlCol="0">
            <a:noAutofit/>
          </a:bodyPr>
          <a:lstStyle/>
          <a:p>
            <a:pPr indent="0">
              <a:lnSpc>
                <a:spcPct val="150000"/>
              </a:lnSpc>
              <a:buFont typeface="Arial" panose="020B0604020202020204" pitchFamily="34" charset="0"/>
              <a:buNone/>
            </a:pPr>
            <a:endParaRPr lang="en-US" dirty="0">
              <a:latin typeface="Times New Roman" panose="02020603050405020304" charset="0"/>
              <a:cs typeface="Times New Roman" panose="02020603050405020304" charset="0"/>
            </a:endParaRPr>
          </a:p>
        </p:txBody>
      </p:sp>
      <p:pic>
        <p:nvPicPr>
          <p:cNvPr id="6146" name="Picture 2" descr="C:\Users\Hello\Pictures\Screenshots\Screenshot 2024-12-13 221157.png"/>
          <p:cNvPicPr>
            <a:picLocks noChangeAspect="1" noChangeArrowheads="1"/>
          </p:cNvPicPr>
          <p:nvPr/>
        </p:nvPicPr>
        <p:blipFill>
          <a:blip r:embed="rId2"/>
          <a:srcRect/>
          <a:stretch>
            <a:fillRect/>
          </a:stretch>
        </p:blipFill>
        <p:spPr bwMode="auto">
          <a:xfrm>
            <a:off x="1905000" y="1219200"/>
            <a:ext cx="5133975" cy="534157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Result</a:t>
            </a:r>
          </a:p>
        </p:txBody>
      </p:sp>
      <p:sp>
        <p:nvSpPr>
          <p:cNvPr id="2" name="Text Box 1"/>
          <p:cNvSpPr txBox="1"/>
          <p:nvPr/>
        </p:nvSpPr>
        <p:spPr>
          <a:xfrm>
            <a:off x="457200" y="1219200"/>
            <a:ext cx="8506460" cy="5336540"/>
          </a:xfrm>
          <a:prstGeom prst="rect">
            <a:avLst/>
          </a:prstGeom>
          <a:noFill/>
        </p:spPr>
        <p:txBody>
          <a:bodyPr wrap="square" rtlCol="0">
            <a:noAutofit/>
          </a:bodyPr>
          <a:lstStyle/>
          <a:p>
            <a:pPr>
              <a:buFont typeface="Arial" pitchFamily="34" charset="0"/>
              <a:buChar char="•"/>
            </a:pPr>
            <a:r>
              <a:rPr lang="en-US" b="1" dirty="0" smtClean="0"/>
              <a:t>Sentiment Scores</a:t>
            </a:r>
            <a:r>
              <a:rPr lang="en-US" dirty="0" smtClean="0"/>
              <a:t>: Categorization of posts as positive, negative, or neutral.</a:t>
            </a:r>
          </a:p>
          <a:p>
            <a:pPr>
              <a:buFont typeface="Arial" pitchFamily="34" charset="0"/>
              <a:buChar char="•"/>
            </a:pPr>
            <a:r>
              <a:rPr lang="en-US" b="1" dirty="0" smtClean="0"/>
              <a:t>Trend </a:t>
            </a:r>
            <a:r>
              <a:rPr lang="en-US" b="1" dirty="0"/>
              <a:t>Analysis</a:t>
            </a:r>
            <a:r>
              <a:rPr lang="en-US" dirty="0"/>
              <a:t>: Visual representation of sentiment trends over time.</a:t>
            </a:r>
          </a:p>
          <a:p>
            <a:pPr>
              <a:buFont typeface="Arial" pitchFamily="34" charset="0"/>
              <a:buChar char="•"/>
            </a:pPr>
            <a:r>
              <a:rPr lang="en-US" b="1" dirty="0"/>
              <a:t>Sentiment Distribution</a:t>
            </a:r>
            <a:r>
              <a:rPr lang="en-US" dirty="0"/>
              <a:t>: Charts showing overall sentiment proportions (e.g., pie or bar charts).</a:t>
            </a:r>
          </a:p>
          <a:p>
            <a:pPr>
              <a:buFont typeface="Arial" pitchFamily="34" charset="0"/>
              <a:buChar char="•"/>
            </a:pPr>
            <a:r>
              <a:rPr lang="en-US" b="1" dirty="0"/>
              <a:t>Performance Metrics</a:t>
            </a:r>
            <a:r>
              <a:rPr lang="en-US" dirty="0"/>
              <a:t>: Model evaluation metrics like accuracy, precision, and recall.</a:t>
            </a:r>
            <a:endParaRPr lang="en-US" dirty="0">
              <a:latin typeface="Times New Roman" panose="02020603050405020304" charset="0"/>
              <a:cs typeface="Times New Roman" panose="02020603050405020304" charset="0"/>
            </a:endParaRPr>
          </a:p>
          <a:p>
            <a:pPr indent="0" algn="just">
              <a:lnSpc>
                <a:spcPct val="150000"/>
              </a:lnSpc>
            </a:pPr>
            <a:endParaRPr lang="en-IN" altLang="en-US" dirty="0">
              <a:latin typeface="Times New Roman" panose="02020603050405020304" charset="0"/>
              <a:cs typeface="Times New Roman" panose="02020603050405020304" charset="0"/>
            </a:endParaRPr>
          </a:p>
        </p:txBody>
      </p:sp>
      <p:pic>
        <p:nvPicPr>
          <p:cNvPr id="5121" name="Picture 1" descr="C:\Users\Hello\Pictures\Screenshots\Screenshot 2025-02-24 231121.png"/>
          <p:cNvPicPr>
            <a:picLocks noChangeAspect="1" noChangeArrowheads="1"/>
          </p:cNvPicPr>
          <p:nvPr/>
        </p:nvPicPr>
        <p:blipFill>
          <a:blip r:embed="rId2"/>
          <a:srcRect/>
          <a:stretch>
            <a:fillRect/>
          </a:stretch>
        </p:blipFill>
        <p:spPr bwMode="auto">
          <a:xfrm>
            <a:off x="1828801" y="2743200"/>
            <a:ext cx="5334000" cy="367900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Conclusion</a:t>
            </a:r>
          </a:p>
        </p:txBody>
      </p:sp>
      <p:sp>
        <p:nvSpPr>
          <p:cNvPr id="2" name="Text Box 1"/>
          <p:cNvSpPr txBox="1"/>
          <p:nvPr/>
        </p:nvSpPr>
        <p:spPr>
          <a:xfrm>
            <a:off x="457200" y="1219200"/>
            <a:ext cx="8506460" cy="5336540"/>
          </a:xfrm>
          <a:prstGeom prst="rect">
            <a:avLst/>
          </a:prstGeom>
          <a:noFill/>
        </p:spPr>
        <p:txBody>
          <a:bodyPr wrap="square" rtlCol="0">
            <a:noAutofit/>
          </a:bodyPr>
          <a:lstStyle/>
          <a:p>
            <a:pPr indent="0" algn="just">
              <a:lnSpc>
                <a:spcPct val="150000"/>
              </a:lnSpc>
            </a:pPr>
            <a:r>
              <a:rPr lang="en-US" dirty="0"/>
              <a:t>In conclusion, the Instagram sentiment analysis project successfully demonstrates the valuable insights from social media data. By categorizing posts into positive, negative, and neutral sentiments, the project enables a deeper understanding of user attitudes and trends over time. This project shows how sentiment analysis can be a valuable tool for businesses, influencers, and researchers to make data-driven decisions based on real-time social media trends.</a:t>
            </a: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6" name="Text Box 5"/>
          <p:cNvSpPr txBox="1"/>
          <p:nvPr/>
        </p:nvSpPr>
        <p:spPr>
          <a:xfrm>
            <a:off x="163830" y="1200785"/>
            <a:ext cx="8757920" cy="5388610"/>
          </a:xfrm>
          <a:prstGeom prst="rect">
            <a:avLst/>
          </a:prstGeom>
          <a:noFill/>
        </p:spPr>
        <p:txBody>
          <a:bodyPr wrap="square" rtlCol="0">
            <a:noAutofit/>
          </a:bodyPr>
          <a:lstStyle/>
          <a:p>
            <a:pPr marL="285750" indent="-285750">
              <a:lnSpc>
                <a:spcPct val="150000"/>
              </a:lnSpc>
              <a:buFont typeface="Arial" panose="020B0604020202020204" pitchFamily="34" charset="0"/>
              <a:buChar char="•"/>
            </a:pPr>
            <a:endParaRPr lang="en-US" dirty="0">
              <a:latin typeface="Times New Roman" panose="02020603050405020304" charset="0"/>
              <a:cs typeface="Times New Roman" panose="02020603050405020304" charset="0"/>
            </a:endParaRPr>
          </a:p>
          <a:p>
            <a:pPr>
              <a:lnSpc>
                <a:spcPct val="150000"/>
              </a:lnSpc>
            </a:pPr>
            <a:endParaRPr lang="en-US" dirty="0">
              <a:latin typeface="Times New Roman" panose="02020603050405020304" charset="0"/>
              <a:cs typeface="Times New Roman" panose="02020603050405020304" charset="0"/>
            </a:endParaRPr>
          </a:p>
        </p:txBody>
      </p:sp>
      <p:sp>
        <p:nvSpPr>
          <p:cNvPr id="7" name="Rectangle 6"/>
          <p:cNvSpPr/>
          <p:nvPr/>
        </p:nvSpPr>
        <p:spPr>
          <a:xfrm>
            <a:off x="228600" y="1143000"/>
            <a:ext cx="8610600" cy="466281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2"/>
              </a:rPr>
              <a:t>https://www.researchgate.net/publication/379118930_Sentiment_Analysis_of_Twitter_Data_Using_Machine_Learning_Techniques#:~:text=Twitter%20sentiment%20analysis%20examines%20the,neutral%20depending%20on%20their%20content</a:t>
            </a:r>
            <a:r>
              <a:rPr lang="en-US" dirty="0">
                <a:latin typeface="Times New Roman" panose="02020603050405020304" charset="0"/>
                <a:cs typeface="Times New Roman" panose="02020603050405020304" charset="0"/>
              </a:rPr>
              <a:t>.</a:t>
            </a:r>
          </a:p>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3"/>
              </a:rPr>
              <a:t>https://www.researchgate.net/publication/356400882_Sentiment_Analysis_in_Social_Media_Data_for_Depression_Detection_Using_Artificial_Intelligence_A_Review</a:t>
            </a:r>
            <a:r>
              <a:rPr lang="en-US" dirty="0">
                <a:latin typeface="Times New Roman" panose="02020603050405020304" charset="0"/>
                <a:cs typeface="Times New Roman" panose="02020603050405020304" charset="0"/>
              </a:rPr>
              <a:t> </a:t>
            </a:r>
          </a:p>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4"/>
              </a:rPr>
              <a:t>http://www.mdpi.com/2076-3417/13/7/4550</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5"/>
              </a:rPr>
              <a:t>https://ieeexplore.ieee.org/document/10434704</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6"/>
              </a:rPr>
              <a:t>https://www.researchgate.net/publication/334044999_Impact_of_Agricultural_Subsidies_Policy_on_Turkey_Dairy_Farming_By_Using_Binary_Logit_Model</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US" dirty="0">
                <a:latin typeface="Times New Roman" panose="02020603050405020304" charset="0"/>
                <a:cs typeface="Times New Roman" panose="02020603050405020304" charset="0"/>
                <a:hlinkClick r:id="rId7"/>
              </a:rPr>
              <a:t>https://onlinelibrary.wiley.com/doi/10.1002/eng2.12579</a:t>
            </a:r>
            <a:endParaRPr lang="en-US" dirty="0">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US"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a:t>
            </a:r>
          </a:p>
          <a:p>
            <a:pPr>
              <a:lnSpc>
                <a:spcPct val="150000"/>
              </a:lnSpc>
              <a:buFont typeface="Arial" panose="020B0604020202020204"/>
              <a:buChar char="•"/>
            </a:pPr>
            <a:r>
              <a:rPr lang="en-IN" sz="2000" b="1" dirty="0">
                <a:solidFill>
                  <a:srgbClr val="000000"/>
                </a:solidFill>
                <a:latin typeface="Bookman Old Style" panose="02050604050505020204" pitchFamily="18" charset="0"/>
              </a:rPr>
              <a:t>Problem </a:t>
            </a:r>
            <a:r>
              <a:rPr lang="en-IN" sz="2000" b="1" dirty="0" smtClean="0">
                <a:solidFill>
                  <a:srgbClr val="000000"/>
                </a:solidFill>
                <a:latin typeface="Bookman Old Style" panose="02050604050505020204" pitchFamily="18" charset="0"/>
              </a:rPr>
              <a:t>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smtClean="0">
                <a:solidFill>
                  <a:srgbClr val="000000"/>
                </a:solidFill>
                <a:latin typeface="Bookman Old Style" panose="02050604050505020204" pitchFamily="18" charset="0"/>
              </a:rPr>
              <a:t>Implementation of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Conclusion</a:t>
            </a: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References</a:t>
            </a:r>
            <a:r>
              <a:rPr lang="en-IN" sz="2800" b="1" dirty="0">
                <a:solidFill>
                  <a:srgbClr val="000000"/>
                </a:solidFill>
                <a:latin typeface="Calibri" panose="020F0502020204030204"/>
              </a:rPr>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p>
        </p:txBody>
      </p:sp>
      <p:sp>
        <p:nvSpPr>
          <p:cNvPr id="2" name="Text Box 1"/>
          <p:cNvSpPr txBox="1"/>
          <p:nvPr/>
        </p:nvSpPr>
        <p:spPr>
          <a:xfrm>
            <a:off x="228600" y="1219200"/>
            <a:ext cx="8735060" cy="5336540"/>
          </a:xfrm>
          <a:prstGeom prst="rect">
            <a:avLst/>
          </a:prstGeom>
          <a:noFill/>
        </p:spPr>
        <p:txBody>
          <a:bodyPr wrap="square" rtlCol="0">
            <a:noAutofit/>
          </a:bodyPr>
          <a:lstStyle/>
          <a:p>
            <a:pPr marL="285750" indent="-285750" algn="just">
              <a:lnSpc>
                <a:spcPct val="150000"/>
              </a:lnSpc>
              <a:buFont typeface="Arial" pitchFamily="34" charset="0"/>
              <a:buChar char="•"/>
            </a:pPr>
            <a:r>
              <a:rPr lang="en-US" dirty="0">
                <a:cs typeface="Times New Roman" panose="02020603050405020304" pitchFamily="18" charset="0"/>
              </a:rPr>
              <a:t>To analyze and classify user sentiments expressed in Instagram posts, captions, and comments. </a:t>
            </a:r>
          </a:p>
          <a:p>
            <a:pPr marL="285750" indent="-285750" algn="just">
              <a:lnSpc>
                <a:spcPct val="150000"/>
              </a:lnSpc>
              <a:buFont typeface="Arial" pitchFamily="34" charset="0"/>
              <a:buChar char="•"/>
            </a:pPr>
            <a:r>
              <a:rPr lang="en-US" dirty="0">
                <a:cs typeface="Times New Roman" panose="02020603050405020304" pitchFamily="18" charset="0"/>
              </a:rPr>
              <a:t>The collected posts are cleaned and prepared by removing unnecessary characters, breaking down the text into words, and standardizing the text. </a:t>
            </a:r>
          </a:p>
          <a:p>
            <a:pPr marL="285750" indent="-285750" algn="just">
              <a:lnSpc>
                <a:spcPct val="150000"/>
              </a:lnSpc>
              <a:buFont typeface="Arial" pitchFamily="34" charset="0"/>
              <a:buChar char="•"/>
            </a:pPr>
            <a:r>
              <a:rPr lang="en-US" dirty="0">
                <a:cs typeface="Times New Roman" panose="02020603050405020304" pitchFamily="18" charset="0"/>
              </a:rPr>
              <a:t>Understand general public perception on topics, trends, and brands by identifying sentiment (positive, negative, neutral).</a:t>
            </a:r>
          </a:p>
          <a:p>
            <a:pPr marL="285750" indent="-285750" algn="just">
              <a:lnSpc>
                <a:spcPct val="150000"/>
              </a:lnSpc>
              <a:buFont typeface="Arial" pitchFamily="34" charset="0"/>
              <a:buChar char="•"/>
            </a:pPr>
            <a:r>
              <a:rPr lang="en-US" dirty="0">
                <a:cs typeface="Times New Roman" panose="02020603050405020304" pitchFamily="18" charset="0"/>
              </a:rPr>
              <a:t>Explore the correlation between post features (hashtags, user profiles, timestamps) and sentiment trends.</a:t>
            </a:r>
          </a:p>
          <a:p>
            <a:pPr marL="285750" indent="-285750" algn="just">
              <a:lnSpc>
                <a:spcPct val="150000"/>
              </a:lnSpc>
              <a:buFont typeface="Arial" pitchFamily="34" charset="0"/>
              <a:buChar char="•"/>
            </a:pPr>
            <a:endParaRPr lang="en-US" dirty="0">
              <a:latin typeface="Times New Roman" panose="02020603050405020304" charset="0"/>
              <a:cs typeface="Times New Roman" panose="02020603050405020304" charset="0"/>
            </a:endParaRPr>
          </a:p>
          <a:p>
            <a:pPr marL="285750" indent="-285750" algn="just">
              <a:lnSpc>
                <a:spcPct val="150000"/>
              </a:lnSpc>
            </a:pPr>
            <a:endParaRPr lang="en-US" dirty="0">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dirty="0">
                <a:latin typeface="Times New Roman" panose="02020603050405020304" charset="0"/>
                <a:cs typeface="Times New Roman" panose="02020603050405020304" charset="0"/>
              </a:rPr>
              <a:t> </a:t>
            </a: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Introduction</a:t>
            </a:r>
          </a:p>
        </p:txBody>
      </p:sp>
      <p:sp>
        <p:nvSpPr>
          <p:cNvPr id="2" name="Text Box 1"/>
          <p:cNvSpPr txBox="1"/>
          <p:nvPr/>
        </p:nvSpPr>
        <p:spPr>
          <a:xfrm>
            <a:off x="152400" y="1219200"/>
            <a:ext cx="8811260" cy="5336540"/>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dirty="0" smtClean="0">
                <a:latin typeface="+mj-lt"/>
                <a:cs typeface="Times New Roman" panose="02020603050405020304" charset="0"/>
              </a:rPr>
              <a:t>Instagram </a:t>
            </a:r>
            <a:r>
              <a:rPr lang="en-US" dirty="0">
                <a:latin typeface="+mj-lt"/>
                <a:cs typeface="Times New Roman" panose="02020603050405020304" charset="0"/>
              </a:rPr>
              <a:t>has become one of the most popular social media platforms globally, with billions of active users engaging daily through posts, stories, and Reels.</a:t>
            </a:r>
          </a:p>
          <a:p>
            <a:pPr marL="285750" indent="-285750" algn="just">
              <a:lnSpc>
                <a:spcPct val="150000"/>
              </a:lnSpc>
              <a:buFont typeface="Arial" panose="020B0604020202020204" pitchFamily="34" charset="0"/>
              <a:buChar char="•"/>
            </a:pPr>
            <a:r>
              <a:rPr lang="en-US" dirty="0">
                <a:latin typeface="+mj-lt"/>
                <a:cs typeface="Times New Roman" panose="02020603050405020304" charset="0"/>
              </a:rPr>
              <a:t>Users share opinions, experiences, and emotions, making it a valuable platform for brands, public figures, and businesses to gauge public sentiment and engagement.</a:t>
            </a:r>
          </a:p>
          <a:p>
            <a:pPr marL="285750" indent="-285750" algn="just">
              <a:lnSpc>
                <a:spcPct val="150000"/>
              </a:lnSpc>
              <a:buFont typeface="Arial" panose="020B0604020202020204" pitchFamily="34" charset="0"/>
              <a:buChar char="•"/>
            </a:pPr>
            <a:r>
              <a:rPr lang="en-US" dirty="0">
                <a:latin typeface="+mj-lt"/>
                <a:cs typeface="Times New Roman" panose="02020603050405020304" charset="0"/>
              </a:rPr>
              <a:t>Sentiment analysis on </a:t>
            </a:r>
            <a:r>
              <a:rPr lang="en-US" dirty="0" err="1">
                <a:latin typeface="+mj-lt"/>
                <a:cs typeface="Times New Roman" panose="02020603050405020304" charset="0"/>
              </a:rPr>
              <a:t>instagram</a:t>
            </a:r>
            <a:r>
              <a:rPr lang="en-US" dirty="0">
                <a:latin typeface="+mj-lt"/>
                <a:cs typeface="Times New Roman" panose="02020603050405020304" charset="0"/>
              </a:rPr>
              <a:t> can inform product launches, brand perception management, and audience-driven campaigns.</a:t>
            </a:r>
          </a:p>
          <a:p>
            <a:pPr marL="285750" indent="-285750" algn="just">
              <a:lnSpc>
                <a:spcPct val="150000"/>
              </a:lnSpc>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indent="-285750" algn="just">
              <a:lnSpc>
                <a:spcPct val="150000"/>
              </a:lnSpc>
            </a:pPr>
            <a:endParaRPr lang="en-US" dirty="0">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r>
              <a:rPr lang="en-US" dirty="0">
                <a:latin typeface="Times New Roman" panose="02020603050405020304" charset="0"/>
                <a:cs typeface="Times New Roman" panose="02020603050405020304" charset="0"/>
              </a:rPr>
              <a:t> </a:t>
            </a:r>
            <a:endParaRPr lang="en-IN" altLang="en-US"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381000" y="1066800"/>
            <a:ext cx="8609760" cy="762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Calibri" pitchFamily="34" charset="0"/>
                <a:ea typeface="Calibri" pitchFamily="34" charset="0"/>
                <a:cs typeface="Calibri" pitchFamily="34" charset="0"/>
              </a:rPr>
              <a:t>Research objective</a:t>
            </a:r>
          </a:p>
        </p:txBody>
      </p:sp>
      <p:sp>
        <p:nvSpPr>
          <p:cNvPr id="2" name="Text Box 1"/>
          <p:cNvSpPr txBox="1"/>
          <p:nvPr/>
        </p:nvSpPr>
        <p:spPr>
          <a:xfrm>
            <a:off x="228600" y="1219200"/>
            <a:ext cx="8677275" cy="5323841"/>
          </a:xfrm>
          <a:prstGeom prst="rect">
            <a:avLst/>
          </a:prstGeom>
          <a:noFill/>
        </p:spPr>
        <p:txBody>
          <a:bodyPr wrap="square" rtlCol="0">
            <a:noAutofit/>
          </a:bodyPr>
          <a:lstStyle/>
          <a:p>
            <a:pPr indent="0" algn="just">
              <a:lnSpc>
                <a:spcPct val="150000"/>
              </a:lnSpc>
              <a:buFont typeface="Arial" pitchFamily="34" charset="0"/>
              <a:buChar char="•"/>
            </a:pPr>
            <a:r>
              <a:rPr lang="en-US" b="1" dirty="0">
                <a:cs typeface="Times New Roman" pitchFamily="18" charset="0"/>
              </a:rPr>
              <a:t>Identify and analyze sentiment</a:t>
            </a:r>
            <a:r>
              <a:rPr lang="en-US" dirty="0">
                <a:cs typeface="Times New Roman" pitchFamily="18" charset="0"/>
              </a:rPr>
              <a:t>: Develop a model to classify </a:t>
            </a:r>
            <a:r>
              <a:rPr lang="en-US" dirty="0" smtClean="0">
                <a:cs typeface="Times New Roman" pitchFamily="18" charset="0"/>
              </a:rPr>
              <a:t>Instagram </a:t>
            </a:r>
            <a:r>
              <a:rPr lang="en-US" dirty="0">
                <a:cs typeface="Times New Roman" pitchFamily="18" charset="0"/>
              </a:rPr>
              <a:t>post sentiments (positive, negative, neutral) based on captions, comments, or </a:t>
            </a:r>
            <a:r>
              <a:rPr lang="en-US" dirty="0" smtClean="0">
                <a:cs typeface="Times New Roman" pitchFamily="18" charset="0"/>
              </a:rPr>
              <a:t>hashtags</a:t>
            </a:r>
            <a:r>
              <a:rPr lang="en-US" dirty="0">
                <a:cs typeface="Times New Roman" pitchFamily="18" charset="0"/>
              </a:rPr>
              <a:t>.</a:t>
            </a:r>
          </a:p>
          <a:p>
            <a:pPr indent="0" algn="just">
              <a:lnSpc>
                <a:spcPct val="150000"/>
              </a:lnSpc>
              <a:buFont typeface="Arial" pitchFamily="34" charset="0"/>
              <a:buChar char="•"/>
            </a:pPr>
            <a:r>
              <a:rPr lang="en-US" b="1" dirty="0">
                <a:cs typeface="Times New Roman" pitchFamily="18" charset="0"/>
              </a:rPr>
              <a:t>Gain insights on audience reactions</a:t>
            </a:r>
            <a:r>
              <a:rPr lang="en-US" dirty="0">
                <a:cs typeface="Times New Roman" pitchFamily="18" charset="0"/>
              </a:rPr>
              <a:t>: Understand user engagement and public opinion related to specific topics, trends, or brands.</a:t>
            </a:r>
          </a:p>
          <a:p>
            <a:pPr indent="0" algn="just">
              <a:lnSpc>
                <a:spcPct val="150000"/>
              </a:lnSpc>
              <a:buFont typeface="Arial" pitchFamily="34" charset="0"/>
              <a:buChar char="•"/>
            </a:pPr>
            <a:r>
              <a:rPr lang="en-US" b="1" dirty="0">
                <a:cs typeface="Times New Roman" pitchFamily="18" charset="0"/>
              </a:rPr>
              <a:t>Assist in decision-making</a:t>
            </a:r>
            <a:r>
              <a:rPr lang="en-US" dirty="0">
                <a:cs typeface="Times New Roman" pitchFamily="18" charset="0"/>
              </a:rPr>
              <a:t>: Enable businesses or influencers to tailor content strategies based on sentiment trends and audience preferences.</a:t>
            </a:r>
          </a:p>
          <a:p>
            <a:pPr indent="0" algn="just">
              <a:lnSpc>
                <a:spcPct val="150000"/>
              </a:lnSpc>
              <a:buFont typeface="Arial" pitchFamily="34" charset="0"/>
              <a:buChar char="•"/>
            </a:pPr>
            <a:r>
              <a:rPr lang="en-US" b="1" dirty="0">
                <a:cs typeface="Times New Roman" pitchFamily="18" charset="0"/>
              </a:rPr>
              <a:t>Enhance brand image management</a:t>
            </a:r>
            <a:r>
              <a:rPr lang="en-US" dirty="0">
                <a:cs typeface="Times New Roman" pitchFamily="18" charset="0"/>
              </a:rPr>
              <a:t>: Detect negative feedback promptly to address concerns and improve brand reputation.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Statement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863</Words>
  <Application>Microsoft Office PowerPoint</Application>
  <PresentationFormat>On-screen Show (4:3)</PresentationFormat>
  <Paragraphs>103</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Hello</cp:lastModifiedBy>
  <cp:revision>834</cp:revision>
  <dcterms:created xsi:type="dcterms:W3CDTF">2024-07-24T15:54:00Z</dcterms:created>
  <dcterms:modified xsi:type="dcterms:W3CDTF">2025-02-24T18:28:37Z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ABA8CB8201874DBFB4AD99A97F5EB7CD_13</vt:lpwstr>
  </property>
  <property fmtid="{D5CDD505-2E9C-101B-9397-08002B2CF9AE}" pid="3" name="KSOProductBuildVer">
    <vt:lpwstr>1033-12.2.0.17562</vt:lpwstr>
  </property>
</Properties>
</file>