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19358"/>
          </a:xfrm>
        </p:spPr>
        <p:txBody>
          <a:bodyPr/>
          <a:lstStyle/>
          <a:p>
            <a:r>
              <a:rPr dirty="0"/>
              <a:t>RAG and Its </a:t>
            </a:r>
            <a:br>
              <a:rPr lang="en-US" dirty="0"/>
            </a:br>
            <a:r>
              <a:rPr dirty="0"/>
              <a:t>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06" y="0"/>
            <a:ext cx="8229600" cy="1143000"/>
          </a:xfrm>
        </p:spPr>
        <p:txBody>
          <a:bodyPr/>
          <a:lstStyle/>
          <a:p>
            <a:r>
              <a:t>What is RAG?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320"/>
            <a:ext cx="8229600" cy="3117669"/>
          </a:xfrm>
        </p:spPr>
        <p:txBody>
          <a:bodyPr/>
          <a:lstStyle/>
          <a:p>
            <a:r>
              <a:rPr dirty="0"/>
              <a:t>RAG stands for Retrieval-Augmented Generation. It helps computers give better answers by finding useful information and using it to make great responses.</a:t>
            </a:r>
          </a:p>
        </p:txBody>
      </p:sp>
      <p:pic>
        <p:nvPicPr>
          <p:cNvPr id="5" name="Picture 4" descr="A diagram of a diagram of a data processing process&#10;&#10;Description automatically generated">
            <a:extLst>
              <a:ext uri="{FF2B5EF4-FFF2-40B4-BE49-F238E27FC236}">
                <a16:creationId xmlns:a16="http://schemas.microsoft.com/office/drawing/2014/main" id="{2D22F31B-7EBE-6668-26A5-AB757FFC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8" y="3107871"/>
            <a:ext cx="724852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type of RAG finds useful information and gives an answer right away.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E9841F2-A861-68E4-26CA-D803DFB8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3702996"/>
            <a:ext cx="7805944" cy="28803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Corrective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272A"/>
                </a:solidFill>
                <a:effectLst/>
                <a:latin typeface="InterHL"/>
              </a:rPr>
              <a:t>The user submits a query or </a:t>
            </a:r>
            <a:r>
              <a:rPr lang="en-US" b="0" i="0" dirty="0" err="1">
                <a:solidFill>
                  <a:srgbClr val="27272A"/>
                </a:solidFill>
                <a:effectLst/>
                <a:latin typeface="InterHL"/>
              </a:rPr>
              <a:t>promptThe</a:t>
            </a:r>
            <a:r>
              <a:rPr lang="en-US" b="0" i="0" dirty="0">
                <a:solidFill>
                  <a:srgbClr val="27272A"/>
                </a:solidFill>
                <a:effectLst/>
                <a:latin typeface="InterHL"/>
              </a:rPr>
              <a:t> model retrieves documents from the knowledge base and evaluates their relevance.</a:t>
            </a:r>
            <a:endParaRPr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B568503-A46D-C111-6BA7-3ED87F58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6010"/>
            <a:ext cx="9144000" cy="24204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Speculative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RAG guesses what you might ask and prepares answers in advance.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Fusion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7908"/>
            <a:ext cx="8229600" cy="4898255"/>
          </a:xfrm>
        </p:spPr>
        <p:txBody>
          <a:bodyPr/>
          <a:lstStyle/>
          <a:p>
            <a:r>
              <a:rPr lang="en-US" b="0" i="0" dirty="0">
                <a:solidFill>
                  <a:srgbClr val="27272A"/>
                </a:solidFill>
                <a:effectLst/>
                <a:latin typeface="InterHL"/>
              </a:rPr>
              <a:t>The user submits a prompt, The model evaluates multiple retrieval sources and selects the most relevant one based on the query</a:t>
            </a:r>
            <a:endParaRPr dirty="0"/>
          </a:p>
        </p:txBody>
      </p:sp>
      <p:pic>
        <p:nvPicPr>
          <p:cNvPr id="5" name="Picture 4" descr="A diagram of a large cylinder&#10;&#10;Description automatically generated">
            <a:extLst>
              <a:ext uri="{FF2B5EF4-FFF2-40B4-BE49-F238E27FC236}">
                <a16:creationId xmlns:a16="http://schemas.microsoft.com/office/drawing/2014/main" id="{F6ED62CB-2845-56D7-712A-FE106401C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3429000"/>
            <a:ext cx="8874035" cy="32247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b="0" i="0" dirty="0">
                <a:solidFill>
                  <a:srgbClr val="27272A"/>
                </a:solidFill>
                <a:effectLst/>
                <a:latin typeface="InterHL"/>
              </a:rPr>
              <a:t>The model activates multiple agents. Each Document Agent is responsible for a specific document, capable of answering questions and </a:t>
            </a:r>
            <a:r>
              <a:rPr lang="en-US" b="0" i="0" dirty="0" err="1">
                <a:solidFill>
                  <a:srgbClr val="27272A"/>
                </a:solidFill>
                <a:effectLst/>
                <a:latin typeface="InterHL"/>
              </a:rPr>
              <a:t>summarising</a:t>
            </a:r>
            <a:r>
              <a:rPr lang="en-US" b="0" i="0" dirty="0">
                <a:solidFill>
                  <a:srgbClr val="27272A"/>
                </a:solidFill>
                <a:effectLst/>
                <a:latin typeface="InterHL"/>
              </a:rPr>
              <a:t> information from that document.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2D79B3D5-B22F-3DBE-F652-C7CF42CE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5" y="4013972"/>
            <a:ext cx="9048205" cy="2778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138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InterHL</vt:lpstr>
      <vt:lpstr>Office Theme</vt:lpstr>
      <vt:lpstr>RAG and Its  Types</vt:lpstr>
      <vt:lpstr>What is RAG?</vt:lpstr>
      <vt:lpstr>Standard RAG</vt:lpstr>
      <vt:lpstr>Corrective RAG</vt:lpstr>
      <vt:lpstr>Speculative RAG</vt:lpstr>
      <vt:lpstr>Fusion RAG</vt:lpstr>
      <vt:lpstr>Agentic RAG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Poda, Sathvik</cp:lastModifiedBy>
  <cp:revision>4</cp:revision>
  <dcterms:created xsi:type="dcterms:W3CDTF">2013-01-27T09:14:16Z</dcterms:created>
  <dcterms:modified xsi:type="dcterms:W3CDTF">2025-01-12T20:15:22Z</dcterms:modified>
  <cp:category/>
</cp:coreProperties>
</file>