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7" r:id="rId2"/>
    <p:sldId id="271" r:id="rId3"/>
    <p:sldId id="272" r:id="rId4"/>
    <p:sldId id="273" r:id="rId5"/>
    <p:sldId id="274" r:id="rId6"/>
    <p:sldId id="276" r:id="rId7"/>
    <p:sldId id="277" r:id="rId8"/>
    <p:sldId id="278" r:id="rId9"/>
    <p:sldId id="261" r:id="rId10"/>
    <p:sldId id="264" r:id="rId11"/>
    <p:sldId id="280" r:id="rId12"/>
    <p:sldId id="279"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6" autoAdjust="0"/>
  </p:normalViewPr>
  <p:slideViewPr>
    <p:cSldViewPr>
      <p:cViewPr varScale="1">
        <p:scale>
          <a:sx n="81" d="100"/>
          <a:sy n="81" d="100"/>
        </p:scale>
        <p:origin x="754" y="53"/>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85FFBF-2C64-42CD-9E2F-09E2049D891B}" type="datetimeFigureOut">
              <a:rPr lang="en-US"/>
              <a:t>6/20/2025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AF2C6B-0C1B-4F88-BCBA-898BA50DE788}" type="slidenum">
              <a:rPr/>
              <a:t>‹#›</a:t>
            </a:fld>
            <a:endParaRPr/>
          </a:p>
        </p:txBody>
      </p:sp>
    </p:spTree>
    <p:extLst>
      <p:ext uri="{BB962C8B-B14F-4D97-AF65-F5344CB8AC3E}">
        <p14:creationId xmlns:p14="http://schemas.microsoft.com/office/powerpoint/2010/main" val="2410930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3DF44-BBF1-44C7-A0B1-7B7B2F7B3880}" type="datetimeFigureOut">
              <a:rPr lang="en-US"/>
              <a:t>6/20/2025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8E53BB-F993-49A1-9E37-CA3E5BE0709B}" type="slidenum">
              <a:rPr/>
              <a:t>‹#›</a:t>
            </a:fld>
            <a:endParaRPr/>
          </a:p>
        </p:txBody>
      </p:sp>
    </p:spTree>
    <p:extLst>
      <p:ext uri="{BB962C8B-B14F-4D97-AF65-F5344CB8AC3E}">
        <p14:creationId xmlns:p14="http://schemas.microsoft.com/office/powerpoint/2010/main" val="6098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11"/>
          <p:cNvSpPr/>
          <p:nvPr/>
        </p:nvSpPr>
        <p:spPr>
          <a:xfrm>
            <a:off x="0" y="0"/>
            <a:ext cx="12188825" cy="4449836"/>
          </a:xfrm>
          <a:custGeom>
            <a:avLst/>
            <a:gdLst>
              <a:gd name="connsiteX0" fmla="*/ 0 w 12188825"/>
              <a:gd name="connsiteY0" fmla="*/ 0 h 5545334"/>
              <a:gd name="connsiteX1" fmla="*/ 12188825 w 12188825"/>
              <a:gd name="connsiteY1" fmla="*/ 0 h 5545334"/>
              <a:gd name="connsiteX2" fmla="*/ 12188825 w 12188825"/>
              <a:gd name="connsiteY2" fmla="*/ 4181566 h 5545334"/>
              <a:gd name="connsiteX3" fmla="*/ 6105607 w 12188825"/>
              <a:gd name="connsiteY3" fmla="*/ 4449836 h 5545334"/>
              <a:gd name="connsiteX4" fmla="*/ 1 w 12188825"/>
              <a:gd name="connsiteY4" fmla="*/ 4179342 h 5545334"/>
              <a:gd name="connsiteX5" fmla="*/ 1 w 12188825"/>
              <a:gd name="connsiteY5" fmla="*/ 5545334 h 5545334"/>
              <a:gd name="connsiteX6" fmla="*/ 0 w 12188825"/>
              <a:gd name="connsiteY6" fmla="*/ 0 h 5545334"/>
              <a:gd name="connsiteX0" fmla="*/ 0 w 12188825"/>
              <a:gd name="connsiteY0" fmla="*/ 0 h 4449836"/>
              <a:gd name="connsiteX1" fmla="*/ 12188825 w 12188825"/>
              <a:gd name="connsiteY1" fmla="*/ 0 h 4449836"/>
              <a:gd name="connsiteX2" fmla="*/ 12188825 w 12188825"/>
              <a:gd name="connsiteY2" fmla="*/ 4181566 h 4449836"/>
              <a:gd name="connsiteX3" fmla="*/ 6105607 w 12188825"/>
              <a:gd name="connsiteY3" fmla="*/ 4449836 h 4449836"/>
              <a:gd name="connsiteX4" fmla="*/ 1 w 12188825"/>
              <a:gd name="connsiteY4" fmla="*/ 4179342 h 4449836"/>
              <a:gd name="connsiteX5" fmla="*/ 0 w 12188825"/>
              <a:gd name="connsiteY5" fmla="*/ 0 h 444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4449836">
                <a:moveTo>
                  <a:pt x="0" y="0"/>
                </a:moveTo>
                <a:lnTo>
                  <a:pt x="12188825" y="0"/>
                </a:lnTo>
                <a:lnTo>
                  <a:pt x="12188825" y="4181566"/>
                </a:lnTo>
                <a:cubicBezTo>
                  <a:pt x="10420785" y="4351787"/>
                  <a:pt x="8336850" y="4449836"/>
                  <a:pt x="6105607" y="4449836"/>
                </a:cubicBezTo>
                <a:cubicBezTo>
                  <a:pt x="3864934" y="4449836"/>
                  <a:pt x="1772815" y="4350957"/>
                  <a:pt x="1" y="4179342"/>
                </a:cubicBezTo>
                <a:cubicBezTo>
                  <a:pt x="1" y="2786228"/>
                  <a:pt x="0" y="1393114"/>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V="1">
            <a:off x="1" y="4179342"/>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V="1">
            <a:off x="0" y="4232668"/>
            <a:ext cx="12188825" cy="2625332"/>
          </a:xfrm>
          <a:custGeom>
            <a:avLst/>
            <a:gdLst/>
            <a:ahLst/>
            <a:cxnLst/>
            <a:rect l="l" t="t" r="r" b="b"/>
            <a:pathLst>
              <a:path w="12188825" h="2625332">
                <a:moveTo>
                  <a:pt x="12188819" y="2625332"/>
                </a:moveTo>
                <a:lnTo>
                  <a:pt x="12188819" y="1143000"/>
                </a:lnTo>
                <a:lnTo>
                  <a:pt x="12188819" y="1066800"/>
                </a:lnTo>
                <a:lnTo>
                  <a:pt x="12188825" y="1066800"/>
                </a:lnTo>
                <a:lnTo>
                  <a:pt x="12188825" y="0"/>
                </a:lnTo>
                <a:lnTo>
                  <a:pt x="1" y="0"/>
                </a:lnTo>
                <a:lnTo>
                  <a:pt x="1" y="762000"/>
                </a:lnTo>
                <a:lnTo>
                  <a:pt x="1" y="893566"/>
                </a:lnTo>
                <a:lnTo>
                  <a:pt x="0" y="893566"/>
                </a:lnTo>
                <a:lnTo>
                  <a:pt x="0" y="2417303"/>
                </a:lnTo>
                <a:cubicBezTo>
                  <a:pt x="1730673" y="2256633"/>
                  <a:pt x="3842817" y="2181652"/>
                  <a:pt x="6121030" y="2221419"/>
                </a:cubicBezTo>
                <a:cubicBezTo>
                  <a:pt x="8380478" y="2260858"/>
                  <a:pt x="10472741" y="2407392"/>
                  <a:pt x="12188819" y="2625332"/>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371600"/>
            <a:ext cx="9144000" cy="2743200"/>
          </a:xfrm>
        </p:spPr>
        <p:txBody>
          <a:bodyPr>
            <a:noAutofit/>
          </a:bodyPr>
          <a:lstStyle>
            <a:lvl1pPr>
              <a:lnSpc>
                <a:spcPct val="85000"/>
              </a:lnSpc>
              <a:defRPr sz="6600"/>
            </a:lvl1pPr>
          </a:lstStyle>
          <a:p>
            <a:r>
              <a:rPr lang="en-US"/>
              <a:t>Click to edit Master title style</a:t>
            </a:r>
            <a:endParaRPr dirty="0"/>
          </a:p>
        </p:txBody>
      </p:sp>
      <p:sp>
        <p:nvSpPr>
          <p:cNvPr id="5" name="Text Placeholder 4"/>
          <p:cNvSpPr>
            <a:spLocks noGrp="1"/>
          </p:cNvSpPr>
          <p:nvPr>
            <p:ph type="body" sz="quarter" idx="10"/>
          </p:nvPr>
        </p:nvSpPr>
        <p:spPr>
          <a:xfrm>
            <a:off x="1499616" y="4800600"/>
            <a:ext cx="7333488" cy="1371600"/>
          </a:xfrm>
        </p:spPr>
        <p:txBody>
          <a:bodyPr/>
          <a:lstStyle>
            <a:lvl1pPr marL="0" indent="0">
              <a:spcBef>
                <a:spcPts val="0"/>
              </a:spcBef>
              <a:buFontTx/>
              <a:buNone/>
              <a:defRPr/>
            </a:lvl1pPr>
            <a:lvl2pPr marL="279082" indent="0">
              <a:buNone/>
              <a:defRPr/>
            </a:lvl2pPr>
          </a:lstStyle>
          <a:p>
            <a:pPr lvl="0"/>
            <a:r>
              <a:rPr lang="en-US"/>
              <a:t>Click to edit Master text styles</a:t>
            </a:r>
          </a:p>
        </p:txBody>
      </p:sp>
    </p:spTree>
    <p:extLst>
      <p:ext uri="{BB962C8B-B14F-4D97-AF65-F5344CB8AC3E}">
        <p14:creationId xmlns:p14="http://schemas.microsoft.com/office/powerpoint/2010/main" val="174110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2"/>
          <p:cNvSpPr/>
          <p:nvPr userDrawn="1"/>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1"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26" y="0"/>
            <a:ext cx="7469039" cy="6366494"/>
          </a:xfrm>
          <a:custGeom>
            <a:avLst/>
            <a:gdLst>
              <a:gd name="connsiteX0" fmla="*/ 0 w 7469039"/>
              <a:gd name="connsiteY0" fmla="*/ 0 h 6508480"/>
              <a:gd name="connsiteX1" fmla="*/ 7469039 w 7469039"/>
              <a:gd name="connsiteY1" fmla="*/ 0 h 6508480"/>
              <a:gd name="connsiteX2" fmla="*/ 7469039 w 7469039"/>
              <a:gd name="connsiteY2" fmla="*/ 6353183 h 6508480"/>
              <a:gd name="connsiteX3" fmla="*/ 6108633 w 7469039"/>
              <a:gd name="connsiteY3" fmla="*/ 6366494 h 6508480"/>
              <a:gd name="connsiteX4" fmla="*/ 3027 w 7469039"/>
              <a:gd name="connsiteY4" fmla="*/ 6096000 h 6508480"/>
              <a:gd name="connsiteX5" fmla="*/ 3027 w 7469039"/>
              <a:gd name="connsiteY5" fmla="*/ 6508480 h 6508480"/>
              <a:gd name="connsiteX6" fmla="*/ 0 w 7469039"/>
              <a:gd name="connsiteY6" fmla="*/ 0 h 6508480"/>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3027 w 7469039"/>
              <a:gd name="connsiteY4" fmla="*/ 6096000 h 6366494"/>
              <a:gd name="connsiteX5" fmla="*/ 0 w 7469039"/>
              <a:gd name="connsiteY5" fmla="*/ 0 h 6366494"/>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645 w 7469039"/>
              <a:gd name="connsiteY4" fmla="*/ 6096000 h 6366494"/>
              <a:gd name="connsiteX5" fmla="*/ 0 w 7469039"/>
              <a:gd name="connsiteY5" fmla="*/ 0 h 636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9039" h="6366494">
                <a:moveTo>
                  <a:pt x="0" y="0"/>
                </a:moveTo>
                <a:lnTo>
                  <a:pt x="7469039" y="0"/>
                </a:lnTo>
                <a:lnTo>
                  <a:pt x="7469039" y="6353183"/>
                </a:lnTo>
                <a:cubicBezTo>
                  <a:pt x="7022837" y="6362323"/>
                  <a:pt x="6568869" y="6366494"/>
                  <a:pt x="6108633" y="6366494"/>
                </a:cubicBezTo>
                <a:cubicBezTo>
                  <a:pt x="3867960" y="6366494"/>
                  <a:pt x="1773459" y="6267615"/>
                  <a:pt x="645" y="6096000"/>
                </a:cubicBezTo>
                <a:lnTo>
                  <a:pt x="0" y="0"/>
                </a:lnTo>
                <a:close/>
              </a:path>
            </a:pathLst>
          </a:custGeom>
          <a:noFill/>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1"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6/20/2025</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67349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1pPr>
              <a:defRPr/>
            </a:lvl1pPr>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6/20/2025</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6259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bwMode="black">
          <a:xfrm>
            <a:off x="9294812" y="274639"/>
            <a:ext cx="1371602" cy="5897561"/>
          </a:xfrm>
        </p:spPr>
        <p:txBody>
          <a:bodyPr vert="eaVert"/>
          <a:lstStyle>
            <a:lvl1pPr>
              <a:defRPr>
                <a:solidFill>
                  <a:schemeClr val="tx1"/>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3" y="274639"/>
            <a:ext cx="7619999" cy="5884321"/>
          </a:xfrm>
        </p:spPr>
        <p:txBody>
          <a:bodyPr vert="eaVert"/>
          <a:lstStyle>
            <a:lvl1pPr>
              <a:defRPr/>
            </a:lvl1pPr>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4" name="Date Placeholder 3"/>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6/20/2025</a:t>
            </a:fld>
            <a:endParaRPr lang="en-US"/>
          </a:p>
        </p:txBody>
      </p:sp>
      <p:sp>
        <p:nvSpPr>
          <p:cNvPr id="6" name="Slide Number Placeholder 5"/>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18576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defRPr/>
            </a:lvl1pPr>
            <a:lvl5pPr>
              <a:defRPr/>
            </a:lvl5pPr>
            <a:lvl6pPr>
              <a:defRPr/>
            </a:lvl6pPr>
            <a:lvl7pPr>
              <a:defRPr/>
            </a:lvl7pPr>
            <a:lvl8pPr>
              <a:defRPr/>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4F042A8-43C1-4815-A5CF-022104463224}" type="datetimeFigureOut">
              <a:rPr lang="en-US"/>
              <a:t>6/20/2025</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4562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hoto">
    <p:spTree>
      <p:nvGrpSpPr>
        <p:cNvPr id="1" name=""/>
        <p:cNvGrpSpPr/>
        <p:nvPr/>
      </p:nvGrpSpPr>
      <p:grpSpPr>
        <a:xfrm>
          <a:off x="0" y="0"/>
          <a:ext cx="0" cy="0"/>
          <a:chOff x="0" y="0"/>
          <a:chExt cx="0" cy="0"/>
        </a:xfrm>
      </p:grpSpPr>
      <p:sp>
        <p:nvSpPr>
          <p:cNvPr id="12" name="Rectangle 11"/>
          <p:cNvSpPr/>
          <p:nvPr/>
        </p:nvSpPr>
        <p:spPr>
          <a:xfrm flipH="1">
            <a:off x="0" y="0"/>
            <a:ext cx="12188825" cy="3245754"/>
          </a:xfrm>
          <a:custGeom>
            <a:avLst/>
            <a:gdLst/>
            <a:ahLst/>
            <a:cxnLst/>
            <a:rect l="l" t="t" r="r" b="b"/>
            <a:pathLst>
              <a:path w="12188825" h="3245754">
                <a:moveTo>
                  <a:pt x="12188825" y="0"/>
                </a:moveTo>
                <a:lnTo>
                  <a:pt x="0" y="0"/>
                </a:lnTo>
                <a:lnTo>
                  <a:pt x="1" y="2975260"/>
                </a:lnTo>
                <a:cubicBezTo>
                  <a:pt x="1772815" y="3146875"/>
                  <a:pt x="3864934" y="3245754"/>
                  <a:pt x="6105607" y="3245754"/>
                </a:cubicBezTo>
                <a:cubicBezTo>
                  <a:pt x="8336850" y="3245754"/>
                  <a:pt x="10420785" y="3147705"/>
                  <a:pt x="12188825" y="297748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H="1" flipV="1">
            <a:off x="0" y="2975260"/>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H="1" flipV="1">
            <a:off x="0" y="3028586"/>
            <a:ext cx="12188825" cy="3829414"/>
          </a:xfrm>
          <a:custGeom>
            <a:avLst/>
            <a:gdLst>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2270882 h 3829414"/>
              <a:gd name="connsiteX14" fmla="*/ 12188819 w 12188825"/>
              <a:gd name="connsiteY14"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19 w 12188825"/>
              <a:gd name="connsiteY12"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19 w 12188825"/>
              <a:gd name="connsiteY11"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19 w 12188825"/>
              <a:gd name="connsiteY10"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0 h 3829414"/>
              <a:gd name="connsiteX8" fmla="*/ 12188825 w 12188825"/>
              <a:gd name="connsiteY8" fmla="*/ 0 h 3829414"/>
              <a:gd name="connsiteX9" fmla="*/ 12188819 w 12188825"/>
              <a:gd name="connsiteY9"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0 h 3829414"/>
              <a:gd name="connsiteX7" fmla="*/ 12188825 w 12188825"/>
              <a:gd name="connsiteY7" fmla="*/ 0 h 3829414"/>
              <a:gd name="connsiteX8" fmla="*/ 12188819 w 12188825"/>
              <a:gd name="connsiteY8"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0 h 3829414"/>
              <a:gd name="connsiteX6" fmla="*/ 12188825 w 12188825"/>
              <a:gd name="connsiteY6" fmla="*/ 0 h 3829414"/>
              <a:gd name="connsiteX7" fmla="*/ 12188819 w 12188825"/>
              <a:gd name="connsiteY7"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0 h 3829414"/>
              <a:gd name="connsiteX5" fmla="*/ 12188825 w 12188825"/>
              <a:gd name="connsiteY5" fmla="*/ 0 h 3829414"/>
              <a:gd name="connsiteX6" fmla="*/ 12188819 w 12188825"/>
              <a:gd name="connsiteY6"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1 w 12188825"/>
              <a:gd name="connsiteY3" fmla="*/ 0 h 3829414"/>
              <a:gd name="connsiteX4" fmla="*/ 12188825 w 12188825"/>
              <a:gd name="connsiteY4" fmla="*/ 0 h 3829414"/>
              <a:gd name="connsiteX5" fmla="*/ 12188819 w 12188825"/>
              <a:gd name="connsiteY5" fmla="*/ 3829414 h 3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829414">
                <a:moveTo>
                  <a:pt x="12188819" y="3829414"/>
                </a:moveTo>
                <a:cubicBezTo>
                  <a:pt x="10472741" y="3611474"/>
                  <a:pt x="8380478" y="3464940"/>
                  <a:pt x="6121030" y="3425501"/>
                </a:cubicBezTo>
                <a:cubicBezTo>
                  <a:pt x="3842817" y="3385734"/>
                  <a:pt x="1730673" y="3460715"/>
                  <a:pt x="0" y="3621385"/>
                </a:cubicBezTo>
                <a:cubicBezTo>
                  <a:pt x="0" y="2414257"/>
                  <a:pt x="1" y="1207128"/>
                  <a:pt x="1" y="0"/>
                </a:cubicBezTo>
                <a:lnTo>
                  <a:pt x="12188825" y="0"/>
                </a:lnTo>
                <a:cubicBezTo>
                  <a:pt x="12188823" y="1276471"/>
                  <a:pt x="12188821" y="2552943"/>
                  <a:pt x="12188819" y="382941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3505200"/>
            <a:ext cx="9144000" cy="1908446"/>
          </a:xfrm>
        </p:spPr>
        <p:txBody>
          <a:bodyPr>
            <a:noAutofit/>
          </a:bodyPr>
          <a:lstStyle>
            <a:lvl1pPr>
              <a:lnSpc>
                <a:spcPct val="85000"/>
              </a:lnSpc>
              <a:defRPr sz="6600"/>
            </a:lvl1pPr>
          </a:lstStyle>
          <a:p>
            <a:r>
              <a:rPr lang="en-US"/>
              <a:t>Click to edit Master title style</a:t>
            </a:r>
            <a:endParaRPr/>
          </a:p>
        </p:txBody>
      </p:sp>
      <p:sp>
        <p:nvSpPr>
          <p:cNvPr id="17" name="Picture Placeholder 16" descr="An empty placeholder to add an image. Click on the placeholder and select the image that you wish to add"/>
          <p:cNvSpPr>
            <a:spLocks noGrp="1"/>
          </p:cNvSpPr>
          <p:nvPr>
            <p:ph type="pic" sz="quarter" idx="13"/>
          </p:nvPr>
        </p:nvSpPr>
        <p:spPr>
          <a:xfrm>
            <a:off x="0" y="0"/>
            <a:ext cx="12188825" cy="3141318"/>
          </a:xfrm>
          <a:custGeom>
            <a:avLst/>
            <a:gdLst>
              <a:gd name="connsiteX0" fmla="*/ 0 w 12188825"/>
              <a:gd name="connsiteY0" fmla="*/ 0 h 3867150"/>
              <a:gd name="connsiteX1" fmla="*/ 12188825 w 12188825"/>
              <a:gd name="connsiteY1" fmla="*/ 0 h 3867150"/>
              <a:gd name="connsiteX2" fmla="*/ 12188825 w 12188825"/>
              <a:gd name="connsiteY2" fmla="*/ 3867150 h 3867150"/>
              <a:gd name="connsiteX3" fmla="*/ 12188824 w 12188825"/>
              <a:gd name="connsiteY3" fmla="*/ 2819066 h 3867150"/>
              <a:gd name="connsiteX4" fmla="*/ 6324758 w 12188825"/>
              <a:gd name="connsiteY4" fmla="*/ 3141318 h 3867150"/>
              <a:gd name="connsiteX5" fmla="*/ 0 w 12188825"/>
              <a:gd name="connsiteY5" fmla="*/ 2907554 h 3867150"/>
              <a:gd name="connsiteX6" fmla="*/ 0 w 12188825"/>
              <a:gd name="connsiteY6" fmla="*/ 0 h 3867150"/>
              <a:gd name="connsiteX0" fmla="*/ 0 w 12188825"/>
              <a:gd name="connsiteY0" fmla="*/ 0 h 3141318"/>
              <a:gd name="connsiteX1" fmla="*/ 12188825 w 12188825"/>
              <a:gd name="connsiteY1" fmla="*/ 0 h 3141318"/>
              <a:gd name="connsiteX2" fmla="*/ 12188824 w 12188825"/>
              <a:gd name="connsiteY2" fmla="*/ 2819066 h 3141318"/>
              <a:gd name="connsiteX3" fmla="*/ 6324758 w 12188825"/>
              <a:gd name="connsiteY3" fmla="*/ 3141318 h 3141318"/>
              <a:gd name="connsiteX4" fmla="*/ 0 w 12188825"/>
              <a:gd name="connsiteY4" fmla="*/ 2907554 h 3141318"/>
              <a:gd name="connsiteX5" fmla="*/ 0 w 12188825"/>
              <a:gd name="connsiteY5" fmla="*/ 0 h 314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141318">
                <a:moveTo>
                  <a:pt x="0" y="0"/>
                </a:moveTo>
                <a:lnTo>
                  <a:pt x="12188825" y="0"/>
                </a:lnTo>
                <a:cubicBezTo>
                  <a:pt x="12188825" y="939689"/>
                  <a:pt x="12188824" y="1879377"/>
                  <a:pt x="12188824" y="2819066"/>
                </a:cubicBezTo>
                <a:cubicBezTo>
                  <a:pt x="10416010" y="2990681"/>
                  <a:pt x="8565431" y="3141318"/>
                  <a:pt x="6324758" y="3141318"/>
                </a:cubicBezTo>
                <a:cubicBezTo>
                  <a:pt x="4093515" y="3141318"/>
                  <a:pt x="1768040" y="3077775"/>
                  <a:pt x="0" y="2907554"/>
                </a:cubicBezTo>
                <a:lnTo>
                  <a:pt x="0" y="0"/>
                </a:lnTo>
                <a:close/>
              </a:path>
            </a:pathLst>
          </a:custGeom>
        </p:spPr>
        <p:txBody>
          <a:bodyPr tIns="457200"/>
          <a:lstStyle>
            <a:lvl1pPr marL="0" indent="0" algn="ctr">
              <a:buNone/>
              <a:defRPr/>
            </a:lvl1pPr>
          </a:lstStyle>
          <a:p>
            <a:r>
              <a:rPr lang="en-US"/>
              <a:t>Click icon to add picture</a:t>
            </a:r>
            <a:endParaRPr/>
          </a:p>
        </p:txBody>
      </p:sp>
      <p:sp>
        <p:nvSpPr>
          <p:cNvPr id="3" name="Subtitle 2"/>
          <p:cNvSpPr>
            <a:spLocks noGrp="1"/>
          </p:cNvSpPr>
          <p:nvPr>
            <p:ph type="subTitle" idx="1" hasCustomPrompt="1"/>
          </p:nvPr>
        </p:nvSpPr>
        <p:spPr bwMode="white">
          <a:xfrm>
            <a:off x="1501775" y="5562600"/>
            <a:ext cx="7335837" cy="838200"/>
          </a:xfrm>
        </p:spPr>
        <p:txBody>
          <a:bodyPr/>
          <a:lstStyle>
            <a:lvl1pPr marL="0" indent="0" algn="l">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Edit Master subtitle style</a:t>
            </a:r>
            <a:endParaRPr dirty="0"/>
          </a:p>
        </p:txBody>
      </p:sp>
    </p:spTree>
    <p:extLst>
      <p:ext uri="{BB962C8B-B14F-4D97-AF65-F5344CB8AC3E}">
        <p14:creationId xmlns:p14="http://schemas.microsoft.com/office/powerpoint/2010/main" val="22361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lumMod val="75000"/>
          </a:schemeClr>
        </a:solidFill>
        <a:effectLst/>
      </p:bgPr>
    </p:bg>
    <p:spTree>
      <p:nvGrpSpPr>
        <p:cNvPr id="1" name=""/>
        <p:cNvGrpSpPr/>
        <p:nvPr/>
      </p:nvGrpSpPr>
      <p:grpSpPr>
        <a:xfrm>
          <a:off x="0" y="0"/>
          <a:ext cx="0" cy="0"/>
          <a:chOff x="0" y="0"/>
          <a:chExt cx="0" cy="0"/>
        </a:xfrm>
      </p:grpSpPr>
      <p:sp>
        <p:nvSpPr>
          <p:cNvPr id="10" name="Rectangle 12"/>
          <p:cNvSpPr/>
          <p:nvPr userDrawn="1"/>
        </p:nvSpPr>
        <p:spPr>
          <a:xfrm flipH="1">
            <a:off x="2" y="789993"/>
            <a:ext cx="12188825" cy="5080598"/>
          </a:xfrm>
          <a:custGeom>
            <a:avLst/>
            <a:gdLst/>
            <a:ahLst/>
            <a:cxnLst/>
            <a:rect l="l" t="t" r="r" b="b"/>
            <a:pathLst>
              <a:path w="12188825" h="5080598">
                <a:moveTo>
                  <a:pt x="12188824" y="0"/>
                </a:moveTo>
                <a:cubicBezTo>
                  <a:pt x="10416010" y="171615"/>
                  <a:pt x="8323891" y="270494"/>
                  <a:pt x="6083218" y="270494"/>
                </a:cubicBezTo>
                <a:cubicBezTo>
                  <a:pt x="3851975" y="270494"/>
                  <a:pt x="1768040" y="172445"/>
                  <a:pt x="0" y="2224"/>
                </a:cubicBezTo>
                <a:lnTo>
                  <a:pt x="0" y="1496008"/>
                </a:lnTo>
                <a:lnTo>
                  <a:pt x="0" y="1785092"/>
                </a:lnTo>
                <a:lnTo>
                  <a:pt x="0" y="3295506"/>
                </a:lnTo>
                <a:lnTo>
                  <a:pt x="0" y="3553408"/>
                </a:lnTo>
                <a:lnTo>
                  <a:pt x="0" y="5080598"/>
                </a:lnTo>
                <a:cubicBezTo>
                  <a:pt x="1772814" y="4908983"/>
                  <a:pt x="3864933" y="4810104"/>
                  <a:pt x="6105606" y="4810104"/>
                </a:cubicBezTo>
                <a:cubicBezTo>
                  <a:pt x="8336849" y="4810104"/>
                  <a:pt x="10420784" y="4908153"/>
                  <a:pt x="12188824" y="5078374"/>
                </a:cubicBezTo>
                <a:lnTo>
                  <a:pt x="12188824" y="3553408"/>
                </a:lnTo>
                <a:lnTo>
                  <a:pt x="12188825" y="3553408"/>
                </a:lnTo>
                <a:lnTo>
                  <a:pt x="12188825" y="1496008"/>
                </a:lnTo>
                <a:lnTo>
                  <a:pt x="12188824" y="1496008"/>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5" name="Rectangle 12"/>
          <p:cNvSpPr/>
          <p:nvPr userDrawn="1"/>
        </p:nvSpPr>
        <p:spPr>
          <a:xfrm flipH="1">
            <a:off x="2" y="792217"/>
            <a:ext cx="12188825" cy="5078374"/>
          </a:xfrm>
          <a:custGeom>
            <a:avLst/>
            <a:gdLst/>
            <a:ahLst/>
            <a:cxnLst/>
            <a:rect l="l" t="t" r="r" b="b"/>
            <a:pathLst>
              <a:path w="12188825" h="5078374">
                <a:moveTo>
                  <a:pt x="0" y="0"/>
                </a:moveTo>
                <a:lnTo>
                  <a:pt x="0" y="1493784"/>
                </a:lnTo>
                <a:lnTo>
                  <a:pt x="0" y="1782868"/>
                </a:lnTo>
                <a:lnTo>
                  <a:pt x="0" y="3293282"/>
                </a:lnTo>
                <a:lnTo>
                  <a:pt x="0" y="3551184"/>
                </a:lnTo>
                <a:lnTo>
                  <a:pt x="0" y="5078374"/>
                </a:lnTo>
                <a:lnTo>
                  <a:pt x="2" y="5078374"/>
                </a:lnTo>
                <a:lnTo>
                  <a:pt x="2" y="4101849"/>
                </a:lnTo>
                <a:lnTo>
                  <a:pt x="8" y="4101849"/>
                </a:lnTo>
                <a:lnTo>
                  <a:pt x="8" y="4825486"/>
                </a:lnTo>
                <a:cubicBezTo>
                  <a:pt x="1730681" y="4664816"/>
                  <a:pt x="3842825" y="4589835"/>
                  <a:pt x="6121038" y="4629602"/>
                </a:cubicBezTo>
                <a:cubicBezTo>
                  <a:pt x="8380486" y="4669041"/>
                  <a:pt x="10472749" y="4815575"/>
                  <a:pt x="12188824" y="5033515"/>
                </a:cubicBezTo>
                <a:lnTo>
                  <a:pt x="12188824" y="3551184"/>
                </a:lnTo>
                <a:lnTo>
                  <a:pt x="12188825" y="3551184"/>
                </a:lnTo>
                <a:lnTo>
                  <a:pt x="12188825" y="1493784"/>
                </a:lnTo>
                <a:lnTo>
                  <a:pt x="12188824" y="1493784"/>
                </a:lnTo>
                <a:lnTo>
                  <a:pt x="12188824" y="254012"/>
                </a:lnTo>
                <a:cubicBezTo>
                  <a:pt x="10458154" y="414682"/>
                  <a:pt x="8346010" y="489663"/>
                  <a:pt x="6067797" y="449896"/>
                </a:cubicBezTo>
                <a:cubicBezTo>
                  <a:pt x="3808349" y="410457"/>
                  <a:pt x="1716086" y="263923"/>
                  <a:pt x="8" y="45983"/>
                </a:cubicBezTo>
                <a:lnTo>
                  <a:pt x="8" y="977649"/>
                </a:lnTo>
                <a:lnTo>
                  <a:pt x="2" y="97764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1522413" y="1371600"/>
            <a:ext cx="9144000" cy="2743200"/>
          </a:xfrm>
        </p:spPr>
        <p:txBody>
          <a:bodyPr anchor="b">
            <a:normAutofit/>
          </a:bodyPr>
          <a:lstStyle>
            <a:lvl1pPr algn="l">
              <a:lnSpc>
                <a:spcPct val="85000"/>
              </a:lnSpc>
              <a:defRPr sz="60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4" y="4267201"/>
            <a:ext cx="7315198" cy="1066800"/>
          </a:xfrm>
        </p:spPr>
        <p:txBody>
          <a:bodyPr anchor="t">
            <a:normAutofit/>
          </a:bodyPr>
          <a:lstStyle>
            <a:lvl1pPr marL="0" indent="0">
              <a:spcBef>
                <a:spcPts val="60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6/20/2025</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57037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49862" y="1905000"/>
            <a:ext cx="4416552"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4F042A8-43C1-4815-A5CF-022104463224}" type="datetimeFigureOut">
              <a:rPr lang="en-US"/>
              <a:t>6/20/2025</a:t>
            </a:fld>
            <a:endParaRPr/>
          </a:p>
        </p:txBody>
      </p:sp>
      <p:sp>
        <p:nvSpPr>
          <p:cNvPr id="7" name="Slide Number Placeholder 6"/>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354418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91754"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14F042A8-43C1-4815-A5CF-022104463224}" type="datetimeFigureOut">
              <a:rPr lang="en-US"/>
              <a:t>6/20/2025</a:t>
            </a:fld>
            <a:endParaRPr/>
          </a:p>
        </p:txBody>
      </p:sp>
      <p:sp>
        <p:nvSpPr>
          <p:cNvPr id="9" name="Slide Number Placeholder 8"/>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661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14F042A8-43C1-4815-A5CF-022104463224}" type="datetimeFigureOut">
              <a:rPr lang="en-US"/>
              <a:t>6/20/2025</a:t>
            </a:fld>
            <a:endParaRPr/>
          </a:p>
        </p:txBody>
      </p:sp>
      <p:sp>
        <p:nvSpPr>
          <p:cNvPr id="5" name="Slide Number Placeholder 4"/>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118338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2" name="Date Placeholder 1"/>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6/20/2025</a:t>
            </a:fld>
            <a:endParaRPr lang="en-US"/>
          </a:p>
        </p:txBody>
      </p:sp>
      <p:sp>
        <p:nvSpPr>
          <p:cNvPr id="4" name="Slide Number Placeholder 3"/>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287941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2"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8013" y="457200"/>
            <a:ext cx="6324599"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923212"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6/20/2025</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389945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Rectangle 12"/>
          <p:cNvSpPr/>
          <p:nvPr/>
        </p:nvSpPr>
        <p:spPr>
          <a:xfrm>
            <a:off x="0" y="0"/>
            <a:ext cx="12188825" cy="1870938"/>
          </a:xfrm>
          <a:custGeom>
            <a:avLst/>
            <a:gdLst>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1 w 12188825"/>
              <a:gd name="connsiteY7" fmla="*/ 335280 h 1870938"/>
              <a:gd name="connsiteX8" fmla="*/ 0 w 12188825"/>
              <a:gd name="connsiteY8" fmla="*/ 0 h 1870938"/>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0 w 12188825"/>
              <a:gd name="connsiteY7" fmla="*/ 0 h 1870938"/>
              <a:gd name="connsiteX0" fmla="*/ 0 w 12188825"/>
              <a:gd name="connsiteY0" fmla="*/ 0 h 1870938"/>
              <a:gd name="connsiteX1" fmla="*/ 12188825 w 12188825"/>
              <a:gd name="connsiteY1" fmla="*/ 0 h 1870938"/>
              <a:gd name="connsiteX2" fmla="*/ 12188825 w 12188825"/>
              <a:gd name="connsiteY2" fmla="*/ 335280 h 1870938"/>
              <a:gd name="connsiteX3" fmla="*/ 12188825 w 12188825"/>
              <a:gd name="connsiteY3" fmla="*/ 1868714 h 1870938"/>
              <a:gd name="connsiteX4" fmla="*/ 6105607 w 12188825"/>
              <a:gd name="connsiteY4" fmla="*/ 1600444 h 1870938"/>
              <a:gd name="connsiteX5" fmla="*/ 1 w 12188825"/>
              <a:gd name="connsiteY5" fmla="*/ 1870938 h 1870938"/>
              <a:gd name="connsiteX6" fmla="*/ 0 w 12188825"/>
              <a:gd name="connsiteY6" fmla="*/ 0 h 1870938"/>
              <a:gd name="connsiteX0" fmla="*/ 0 w 12188825"/>
              <a:gd name="connsiteY0" fmla="*/ 0 h 1870938"/>
              <a:gd name="connsiteX1" fmla="*/ 12188825 w 12188825"/>
              <a:gd name="connsiteY1" fmla="*/ 0 h 1870938"/>
              <a:gd name="connsiteX2" fmla="*/ 12188825 w 12188825"/>
              <a:gd name="connsiteY2" fmla="*/ 1868714 h 1870938"/>
              <a:gd name="connsiteX3" fmla="*/ 6105607 w 12188825"/>
              <a:gd name="connsiteY3" fmla="*/ 1600444 h 1870938"/>
              <a:gd name="connsiteX4" fmla="*/ 1 w 12188825"/>
              <a:gd name="connsiteY4" fmla="*/ 1870938 h 1870938"/>
              <a:gd name="connsiteX5" fmla="*/ 0 w 12188825"/>
              <a:gd name="connsiteY5" fmla="*/ 0 h 187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12"/>
          <p:cNvSpPr/>
          <p:nvPr/>
        </p:nvSpPr>
        <p:spPr>
          <a:xfrm>
            <a:off x="1" y="0"/>
            <a:ext cx="12188824" cy="1812642"/>
          </a:xfrm>
          <a:custGeom>
            <a:avLst/>
            <a:gdLst>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1 w 12188824"/>
              <a:gd name="connsiteY5" fmla="*/ 187545 h 1812642"/>
              <a:gd name="connsiteX6" fmla="*/ 0 w 12188824"/>
              <a:gd name="connsiteY6" fmla="*/ 0 h 1812642"/>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0 w 12188824"/>
              <a:gd name="connsiteY5" fmla="*/ 0 h 181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7"/>
          <p:cNvSpPr/>
          <p:nvPr/>
        </p:nvSpPr>
        <p:spPr bwMode="hidden">
          <a:xfrm>
            <a:off x="1" y="6354411"/>
            <a:ext cx="12188824" cy="503589"/>
          </a:xfrm>
          <a:custGeom>
            <a:avLst/>
            <a:gdLst/>
            <a:ahLst/>
            <a:cxn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white">
          <a:xfrm>
            <a:off x="1522414" y="274638"/>
            <a:ext cx="9144000" cy="10969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5138" y="6518274"/>
            <a:ext cx="5864674" cy="320676"/>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7618412" y="6518274"/>
            <a:ext cx="1676400" cy="320676"/>
          </a:xfrm>
          <a:prstGeom prst="rect">
            <a:avLst/>
          </a:prstGeom>
        </p:spPr>
        <p:txBody>
          <a:bodyPr vert="horz" lIns="91440" tIns="45720" rIns="91440" bIns="45720" rtlCol="0" anchor="ctr"/>
          <a:lstStyle>
            <a:lvl1pPr algn="r">
              <a:defRPr sz="1100">
                <a:solidFill>
                  <a:schemeClr val="tx1"/>
                </a:solidFill>
              </a:defRPr>
            </a:lvl1pPr>
          </a:lstStyle>
          <a:p>
            <a:fld id="{14F042A8-43C1-4815-A5CF-022104463224}" type="datetimeFigureOut">
              <a:rPr lang="en-US" smtClean="0"/>
              <a:pPr/>
              <a:t>6/20/2025</a:t>
            </a:fld>
            <a:endParaRPr lang="en-US"/>
          </a:p>
        </p:txBody>
      </p:sp>
      <p:sp>
        <p:nvSpPr>
          <p:cNvPr id="6" name="Slide Number Placeholder 5"/>
          <p:cNvSpPr>
            <a:spLocks noGrp="1"/>
          </p:cNvSpPr>
          <p:nvPr>
            <p:ph type="sldNum" sz="quarter" idx="4"/>
          </p:nvPr>
        </p:nvSpPr>
        <p:spPr>
          <a:xfrm>
            <a:off x="9523412" y="6518274"/>
            <a:ext cx="1143002" cy="320676"/>
          </a:xfrm>
          <a:prstGeom prst="rect">
            <a:avLst/>
          </a:prstGeom>
        </p:spPr>
        <p:txBody>
          <a:bodyPr vert="horz" lIns="91440" tIns="45720" rIns="91440" bIns="45720" rtlCol="0" anchor="ctr"/>
          <a:lstStyle>
            <a:lvl1pPr algn="r">
              <a:defRPr sz="1100">
                <a:solidFill>
                  <a:schemeClr val="tx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2487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749" y="3505200"/>
            <a:ext cx="10801200" cy="1908446"/>
          </a:xfrm>
        </p:spPr>
        <p:txBody>
          <a:bodyPr/>
          <a:lstStyle/>
          <a:p>
            <a:r>
              <a:rPr lang="en-US" dirty="0">
                <a:latin typeface="Times New Roman" panose="02020603050405020304" pitchFamily="18" charset="0"/>
                <a:cs typeface="Times New Roman" panose="02020603050405020304" pitchFamily="18" charset="0"/>
              </a:rPr>
              <a:t>ANDRIOD HACKTHON PROJECT </a:t>
            </a:r>
          </a:p>
        </p:txBody>
      </p:sp>
      <p:pic>
        <p:nvPicPr>
          <p:cNvPr id="10" name="Picture Placeholder 9" descr="Piano keys"/>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 b="3"/>
          <a:stretch>
            <a:fillRect/>
          </a:stretch>
        </p:blipFill>
        <p:spPr/>
      </p:pic>
      <p:sp>
        <p:nvSpPr>
          <p:cNvPr id="3" name="Subtitle 2"/>
          <p:cNvSpPr>
            <a:spLocks noGrp="1"/>
          </p:cNvSpPr>
          <p:nvPr>
            <p:ph type="subTitle" idx="1"/>
          </p:nvPr>
        </p:nvSpPr>
        <p:spPr>
          <a:xfrm>
            <a:off x="1501775" y="5562600"/>
            <a:ext cx="6752877" cy="838200"/>
          </a:xfrm>
        </p:spPr>
        <p:txBody>
          <a:bodyPr>
            <a:noAutofit/>
          </a:bodyPr>
          <a:lstStyle/>
          <a:p>
            <a:endParaRPr lang="en-US" sz="4400" dirty="0">
              <a:latin typeface="Times New Roman" panose="02020603050405020304" pitchFamily="18" charset="0"/>
              <a:cs typeface="Times New Roman" panose="02020603050405020304" pitchFamily="18" charset="0"/>
            </a:endParaRPr>
          </a:p>
          <a:p>
            <a:r>
              <a:rPr lang="en-US" sz="4400" dirty="0">
                <a:latin typeface="Times New Roman" panose="02020603050405020304" pitchFamily="18" charset="0"/>
                <a:cs typeface="Times New Roman" panose="02020603050405020304" pitchFamily="18" charset="0"/>
              </a:rPr>
              <a:t>MUSIC PLAYER APP</a:t>
            </a:r>
          </a:p>
        </p:txBody>
      </p:sp>
    </p:spTree>
    <p:extLst>
      <p:ext uri="{BB962C8B-B14F-4D97-AF65-F5344CB8AC3E}">
        <p14:creationId xmlns:p14="http://schemas.microsoft.com/office/powerpoint/2010/main" val="13494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CB0C7B-DB73-971C-9D74-03A4E3664673}"/>
              </a:ext>
            </a:extLst>
          </p:cNvPr>
          <p:cNvSpPr txBox="1"/>
          <p:nvPr/>
        </p:nvSpPr>
        <p:spPr>
          <a:xfrm>
            <a:off x="171432" y="-99392"/>
            <a:ext cx="11845959" cy="683264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TECHNICAL IMPLEMENTATION</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Layouts: </a:t>
            </a:r>
            <a:r>
              <a:rPr lang="en-US" sz="2400" dirty="0">
                <a:latin typeface="Times New Roman" panose="02020603050405020304" pitchFamily="18" charset="0"/>
                <a:cs typeface="Times New Roman" panose="02020603050405020304" pitchFamily="18" charset="0"/>
              </a:rPr>
              <a:t>Structured using XML with clearly separated UI components for screens like Home, Now Playing, and Splash, ensuring clean design and maintainability.</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Data Binding:</a:t>
            </a:r>
            <a:r>
              <a:rPr lang="en-US" sz="2400" dirty="0">
                <a:latin typeface="Times New Roman" panose="02020603050405020304" pitchFamily="18" charset="0"/>
                <a:cs typeface="Times New Roman" panose="02020603050405020304" pitchFamily="18" charset="0"/>
              </a:rPr>
              <a:t>Used to efficiently connect UI elements with underlying data models, enabling real-time updates and reducing boilerplate code.</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Net working: Not implemented, as the app is designed for offline use—removing dependency on internet connectivity for core functionality.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Local Storage: Handles audio file access from the device’s local storage, allowing smooth offline playback without external data requirements.</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Additional Tools: Android Media Player API for audio playback, Android Studi development, and emulators for testing across devices.</a:t>
            </a:r>
          </a:p>
          <a:p>
            <a:endParaRPr lang="en-IN" sz="2400" dirty="0">
              <a:latin typeface="Times New Roman" panose="02020603050405020304" pitchFamily="18" charset="0"/>
              <a:cs typeface="Times New Roman" panose="02020603050405020304" pitchFamily="18" charset="0"/>
            </a:endParaRPr>
          </a:p>
          <a:p>
            <a:r>
              <a:rPr lang="en-IN" dirty="0"/>
              <a:t>     </a:t>
            </a:r>
          </a:p>
        </p:txBody>
      </p:sp>
      <p:pic>
        <p:nvPicPr>
          <p:cNvPr id="1026" name="Picture 2">
            <a:extLst>
              <a:ext uri="{FF2B5EF4-FFF2-40B4-BE49-F238E27FC236}">
                <a16:creationId xmlns:a16="http://schemas.microsoft.com/office/drawing/2014/main" id="{BB145C4C-809F-6537-3E84-BF262FF221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605" y="926265"/>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60CC20E-A636-0827-5E0B-373204C816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709" y="1965745"/>
            <a:ext cx="355903" cy="3559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209C425-32DC-6D5E-2013-814292DD25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167" y="2994977"/>
            <a:ext cx="401088" cy="4748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432FE2E-E6D9-C7C7-827C-89A44C8307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5214" y="4180450"/>
            <a:ext cx="460892" cy="3559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34A7E76-D4FE-14E1-D36E-179DCD3AE8C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4540" y="5274006"/>
            <a:ext cx="352386" cy="36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85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C3B6-04DD-0FC5-90AF-55F44AC9123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TEAM CONTRIBUTION</a:t>
            </a:r>
          </a:p>
        </p:txBody>
      </p:sp>
      <p:sp>
        <p:nvSpPr>
          <p:cNvPr id="3" name="Content Placeholder 2">
            <a:extLst>
              <a:ext uri="{FF2B5EF4-FFF2-40B4-BE49-F238E27FC236}">
                <a16:creationId xmlns:a16="http://schemas.microsoft.com/office/drawing/2014/main" id="{8EF14FD6-E20C-5E38-ED7C-4E6CA2F9E17C}"/>
              </a:ext>
            </a:extLst>
          </p:cNvPr>
          <p:cNvSpPr>
            <a:spLocks noGrp="1"/>
          </p:cNvSpPr>
          <p:nvPr>
            <p:ph idx="1"/>
          </p:nvPr>
        </p:nvSpPr>
        <p:spPr>
          <a:xfrm>
            <a:off x="1522414" y="1484784"/>
            <a:ext cx="9144000" cy="4687416"/>
          </a:xfrm>
        </p:spPr>
        <p:txBody>
          <a:bodyPr>
            <a:normAutofit fontScale="77500" lnSpcReduction="20000"/>
          </a:bodyPr>
          <a:lstStyle/>
          <a:p>
            <a:pPr marL="0" indent="0">
              <a:buNone/>
            </a:pPr>
            <a:endParaRPr lang="en-US" sz="2300" dirty="0">
              <a:latin typeface="Times New Roman" panose="02020603050405020304" pitchFamily="18" charset="0"/>
              <a:cs typeface="Times New Roman" panose="02020603050405020304" pitchFamily="18" charset="0"/>
            </a:endParaRPr>
          </a:p>
          <a:p>
            <a:pPr marL="0" indent="0">
              <a:buNone/>
            </a:pPr>
            <a:r>
              <a:rPr lang="en-US" sz="2300" b="1" dirty="0">
                <a:latin typeface="Times New Roman" panose="02020603050405020304" pitchFamily="18" charset="0"/>
                <a:cs typeface="Times New Roman" panose="02020603050405020304" pitchFamily="18" charset="0"/>
              </a:rPr>
              <a:t>🧑‍💻 Sathwik – UI/UX &amp; App Design</a:t>
            </a:r>
          </a:p>
          <a:p>
            <a:r>
              <a:rPr lang="en-US" sz="2300" dirty="0">
                <a:latin typeface="Times New Roman" panose="02020603050405020304" pitchFamily="18" charset="0"/>
                <a:cs typeface="Times New Roman" panose="02020603050405020304" pitchFamily="18" charset="0"/>
              </a:rPr>
              <a:t>Designed the overall layout of the app using XML</a:t>
            </a:r>
          </a:p>
          <a:p>
            <a:r>
              <a:rPr lang="en-US" sz="2300" dirty="0">
                <a:latin typeface="Times New Roman" panose="02020603050405020304" pitchFamily="18" charset="0"/>
                <a:cs typeface="Times New Roman" panose="02020603050405020304" pitchFamily="18" charset="0"/>
              </a:rPr>
              <a:t>Created screens like Splash, Home, and Now Playing</a:t>
            </a:r>
          </a:p>
          <a:p>
            <a:r>
              <a:rPr lang="en-US" sz="2300" dirty="0">
                <a:latin typeface="Times New Roman" panose="02020603050405020304" pitchFamily="18" charset="0"/>
                <a:cs typeface="Times New Roman" panose="02020603050405020304" pitchFamily="18" charset="0"/>
              </a:rPr>
              <a:t>Focused on user interface flow and visual appearance</a:t>
            </a:r>
          </a:p>
          <a:p>
            <a:r>
              <a:rPr lang="en-US" sz="2300" dirty="0">
                <a:latin typeface="Times New Roman" panose="02020603050405020304" pitchFamily="18" charset="0"/>
                <a:cs typeface="Times New Roman" panose="02020603050405020304" pitchFamily="18" charset="0"/>
              </a:rPr>
              <a:t>Ensured responsive design and smooth transitions</a:t>
            </a:r>
          </a:p>
          <a:p>
            <a:pPr marL="0" indent="0">
              <a:buNone/>
            </a:pPr>
            <a:r>
              <a:rPr lang="en-US" sz="2300" b="1" dirty="0">
                <a:latin typeface="Times New Roman" panose="02020603050405020304" pitchFamily="18" charset="0"/>
                <a:cs typeface="Times New Roman" panose="02020603050405020304" pitchFamily="18" charset="0"/>
              </a:rPr>
              <a:t>🧑‍🔧 Raviteja – Backend &amp; Functionality</a:t>
            </a:r>
          </a:p>
          <a:p>
            <a:r>
              <a:rPr lang="en-US" sz="2300" dirty="0">
                <a:latin typeface="Times New Roman" panose="02020603050405020304" pitchFamily="18" charset="0"/>
                <a:cs typeface="Times New Roman" panose="02020603050405020304" pitchFamily="18" charset="0"/>
              </a:rPr>
              <a:t>Integrated Media Player API for audio playback</a:t>
            </a:r>
          </a:p>
          <a:p>
            <a:r>
              <a:rPr lang="en-US" sz="2300" dirty="0">
                <a:latin typeface="Times New Roman" panose="02020603050405020304" pitchFamily="18" charset="0"/>
                <a:cs typeface="Times New Roman" panose="02020603050405020304" pitchFamily="18" charset="0"/>
              </a:rPr>
              <a:t>Handled play/pause, next, previous, and seek functions</a:t>
            </a:r>
          </a:p>
          <a:p>
            <a:r>
              <a:rPr lang="en-US" sz="2300" dirty="0">
                <a:latin typeface="Times New Roman" panose="02020603050405020304" pitchFamily="18" charset="0"/>
                <a:cs typeface="Times New Roman" panose="02020603050405020304" pitchFamily="18" charset="0"/>
              </a:rPr>
              <a:t>Managed access to local storage for loading music files</a:t>
            </a:r>
          </a:p>
          <a:p>
            <a:r>
              <a:rPr lang="en-US" sz="2300" dirty="0">
                <a:latin typeface="Times New Roman" panose="02020603050405020304" pitchFamily="18" charset="0"/>
                <a:cs typeface="Times New Roman" panose="02020603050405020304" pitchFamily="18" charset="0"/>
              </a:rPr>
              <a:t>Debugged issues and tested app performance</a:t>
            </a:r>
          </a:p>
          <a:p>
            <a:endParaRPr lang="en-IN" dirty="0"/>
          </a:p>
        </p:txBody>
      </p:sp>
    </p:spTree>
    <p:extLst>
      <p:ext uri="{BB962C8B-B14F-4D97-AF65-F5344CB8AC3E}">
        <p14:creationId xmlns:p14="http://schemas.microsoft.com/office/powerpoint/2010/main" val="64592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60E9E0-8241-F77A-A8E5-81F754DD1F7D}"/>
              </a:ext>
            </a:extLst>
          </p:cNvPr>
          <p:cNvSpPr txBox="1"/>
          <p:nvPr/>
        </p:nvSpPr>
        <p:spPr>
          <a:xfrm>
            <a:off x="765820" y="1052736"/>
            <a:ext cx="9937104" cy="2800767"/>
          </a:xfrm>
          <a:prstGeom prst="rect">
            <a:avLst/>
          </a:prstGeom>
          <a:noFill/>
        </p:spPr>
        <p:txBody>
          <a:bodyPr wrap="square" rtlCol="0">
            <a:spAutoFit/>
          </a:bodyPr>
          <a:lstStyle/>
          <a:p>
            <a:endParaRPr lang="en-IN" sz="8800" dirty="0">
              <a:latin typeface="Times New Roman" panose="02020603050405020304" pitchFamily="18" charset="0"/>
              <a:cs typeface="Times New Roman" panose="02020603050405020304" pitchFamily="18" charset="0"/>
            </a:endParaRPr>
          </a:p>
          <a:p>
            <a:r>
              <a:rPr lang="en-IN" sz="8800" dirty="0">
                <a:latin typeface="Times New Roman" panose="02020603050405020304" pitchFamily="18" charset="0"/>
                <a:cs typeface="Times New Roman" panose="02020603050405020304" pitchFamily="18" charset="0"/>
              </a:rPr>
              <a:t>      THANK YOU </a:t>
            </a:r>
          </a:p>
        </p:txBody>
      </p:sp>
    </p:spTree>
    <p:extLst>
      <p:ext uri="{BB962C8B-B14F-4D97-AF65-F5344CB8AC3E}">
        <p14:creationId xmlns:p14="http://schemas.microsoft.com/office/powerpoint/2010/main" val="177026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dirty="0">
                <a:latin typeface="Times New Roman" panose="02020603050405020304" pitchFamily="18" charset="0"/>
                <a:cs typeface="Times New Roman" panose="02020603050405020304" pitchFamily="18" charset="0"/>
              </a:rPr>
              <a:t>Team &amp; Project</a:t>
            </a:r>
          </a:p>
        </p:txBody>
      </p:sp>
      <p:sp>
        <p:nvSpPr>
          <p:cNvPr id="14" name="Content Placeholder 13"/>
          <p:cNvSpPr>
            <a:spLocks noGrp="1"/>
          </p:cNvSpPr>
          <p:nvPr>
            <p:ph idx="1"/>
          </p:nvPr>
        </p:nvSpPr>
        <p:spPr>
          <a:xfrm>
            <a:off x="189755" y="1905000"/>
            <a:ext cx="11999069" cy="4267200"/>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Team Member       Registration No    Batch      Department       Year</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SATHWIK          21BCE8874          [1]        CSE             2021</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RAVITEJA         22MIC7263         [1]          CSE              2022</a:t>
            </a:r>
          </a:p>
        </p:txBody>
      </p:sp>
    </p:spTree>
    <p:extLst>
      <p:ext uri="{BB962C8B-B14F-4D97-AF65-F5344CB8AC3E}">
        <p14:creationId xmlns:p14="http://schemas.microsoft.com/office/powerpoint/2010/main" val="58726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2" cy="1096962"/>
          </a:xfrm>
        </p:spPr>
        <p:txBody>
          <a:bodyPr>
            <a:normAutofit/>
          </a:bodyPr>
          <a:lstStyle/>
          <a:p>
            <a:r>
              <a:rPr lang="en-US" sz="4800" dirty="0">
                <a:latin typeface="Times New Roman" panose="02020603050405020304" pitchFamily="18" charset="0"/>
                <a:cs typeface="Times New Roman" panose="02020603050405020304" pitchFamily="18" charset="0"/>
              </a:rPr>
              <a:t>PROBLEM OVERVIEW</a:t>
            </a:r>
          </a:p>
        </p:txBody>
      </p:sp>
      <p:sp>
        <p:nvSpPr>
          <p:cNvPr id="5" name="TextBox 4">
            <a:extLst>
              <a:ext uri="{FF2B5EF4-FFF2-40B4-BE49-F238E27FC236}">
                <a16:creationId xmlns:a16="http://schemas.microsoft.com/office/drawing/2014/main" id="{2F458389-2D5A-8B66-BD35-63371F7E5E6A}"/>
              </a:ext>
            </a:extLst>
          </p:cNvPr>
          <p:cNvSpPr txBox="1"/>
          <p:nvPr/>
        </p:nvSpPr>
        <p:spPr>
          <a:xfrm>
            <a:off x="549796" y="2132856"/>
            <a:ext cx="11017224" cy="421653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PROBLEM IDENTIFICATION </a:t>
            </a:r>
          </a:p>
          <a:p>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Many existing music applications are overloaded with unnecessary features, advertisements, or require constant internet connectivity, which creates a poor experience for users—especially those with low-end devices. These apps are often slow, consume significant storage and data, and are not user-friendly for people who simply want to listen to their downloaded music offline. There is a clear need for a lightweight, easy-to-use music player that focuses solely on the core functionality of playing songs without distractions, premium paywalls, or lag. This project addresses that gap by developing a simple and efficient offline music player for Android devices.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06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8CCC0B3-91CF-D9FB-93DD-CB1CBA2425A4}"/>
              </a:ext>
            </a:extLst>
          </p:cNvPr>
          <p:cNvSpPr txBox="1"/>
          <p:nvPr/>
        </p:nvSpPr>
        <p:spPr>
          <a:xfrm>
            <a:off x="405780" y="2276872"/>
            <a:ext cx="11521280" cy="3847207"/>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USER IMPACT</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problem directly impacts users who rely on their smartphones for offline music playback, especially in areas with limited internet access or for those using low-end devices with limited storage and processing power. Complicated interfaces, frequent ads, and heavy data usage create frustration and reduce the enjoyment of a basic activity like listening to music. For students, commuters, and casual listeners, this affects their daily routine and convenience. By simplifying the experience and offering a smooth, lightweight alternative, our app enhances user satisfaction and reduces dependency on internet-based services—making music accessible anytime, anywhere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34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299A7BA-BD17-1701-4CEA-5C7A68B491EA}"/>
              </a:ext>
            </a:extLst>
          </p:cNvPr>
          <p:cNvSpPr txBox="1"/>
          <p:nvPr/>
        </p:nvSpPr>
        <p:spPr>
          <a:xfrm>
            <a:off x="117748" y="2132856"/>
            <a:ext cx="11665296" cy="4124206"/>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Market Gap Analysis</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Despite the wide availability of music streaming apps like Spotify, </a:t>
            </a:r>
            <a:r>
              <a:rPr lang="en-US" sz="2400" dirty="0" err="1">
                <a:latin typeface="Times New Roman" panose="02020603050405020304" pitchFamily="18" charset="0"/>
                <a:cs typeface="Times New Roman" panose="02020603050405020304" pitchFamily="18" charset="0"/>
              </a:rPr>
              <a:t>JioSaavn</a:t>
            </a:r>
            <a:r>
              <a:rPr lang="en-US" sz="2400" dirty="0">
                <a:latin typeface="Times New Roman" panose="02020603050405020304" pitchFamily="18" charset="0"/>
                <a:cs typeface="Times New Roman" panose="02020603050405020304" pitchFamily="18" charset="0"/>
              </a:rPr>
              <a:t>, and Gaana, there is a noticeable gap in the market for lightweight, offline-first music players. Most existing solutions are heavily internet-dependent, filled with ads, require subscriptions for basic features, and consume significant device resources. Additionally, many do not cater to users looking for a simple, fast, and clutter-free interface for managing locally stored music. These limitations present a strong opportunity for our Android application, which focuses on delivering an ad-free, offline, and efficient music listening experience tailored to users with basic needs and limited device capabilities.</a:t>
            </a:r>
          </a:p>
          <a:p>
            <a:endParaRPr lang="en-IN" dirty="0"/>
          </a:p>
        </p:txBody>
      </p:sp>
    </p:spTree>
    <p:extLst>
      <p:ext uri="{BB962C8B-B14F-4D97-AF65-F5344CB8AC3E}">
        <p14:creationId xmlns:p14="http://schemas.microsoft.com/office/powerpoint/2010/main" val="344027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199F46-ACD2-EA4D-55F2-EC804BB05A7E}"/>
              </a:ext>
            </a:extLst>
          </p:cNvPr>
          <p:cNvSpPr txBox="1"/>
          <p:nvPr/>
        </p:nvSpPr>
        <p:spPr>
          <a:xfrm>
            <a:off x="477788" y="2132856"/>
            <a:ext cx="11017224" cy="378565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 VALIDATION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validate the significance of this problem, informal surveys and peer interviews were conducted among college students and regular smartphone users. Many respondents expressed frustration with the complexity and storage consumption of popular music apps. Users specifically mentioned the annoyance of constant ads, the requirement for internet connectivity, and the lack of good offline options. Feedback highlighted a strong preference for a lightweight, no-frills music player that can quickly access and play downloaded songs. This input confirms that there is a real demand for a simpler alternative, validating the need for this project.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14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3C15-6DB0-EACD-6ECF-8F642B88C373}"/>
              </a:ext>
            </a:extLst>
          </p:cNvPr>
          <p:cNvSpPr>
            <a:spLocks noGrp="1"/>
          </p:cNvSpPr>
          <p:nvPr>
            <p:ph type="title"/>
          </p:nvPr>
        </p:nvSpPr>
        <p:spPr/>
        <p:txBody>
          <a:bodyPr>
            <a:normAutofit/>
          </a:bodyPr>
          <a:lstStyle/>
          <a:p>
            <a:r>
              <a:rPr lang="en-IN" sz="5400" dirty="0">
                <a:latin typeface="Times New Roman" panose="02020603050405020304" pitchFamily="18" charset="0"/>
                <a:cs typeface="Times New Roman" panose="02020603050405020304" pitchFamily="18" charset="0"/>
              </a:rPr>
              <a:t>SOLUTION OVERVIEW </a:t>
            </a:r>
          </a:p>
        </p:txBody>
      </p:sp>
      <p:sp>
        <p:nvSpPr>
          <p:cNvPr id="4" name="TextBox 3">
            <a:extLst>
              <a:ext uri="{FF2B5EF4-FFF2-40B4-BE49-F238E27FC236}">
                <a16:creationId xmlns:a16="http://schemas.microsoft.com/office/drawing/2014/main" id="{EE5873F6-2754-E925-B7C6-11699B6D05DE}"/>
              </a:ext>
            </a:extLst>
          </p:cNvPr>
          <p:cNvSpPr txBox="1"/>
          <p:nvPr/>
        </p:nvSpPr>
        <p:spPr>
          <a:xfrm>
            <a:off x="549796" y="2132856"/>
            <a:ext cx="11161240" cy="4124206"/>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CORE INNOVATION</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Our Android application addresses existing market gaps through a combination of lightweight performance, offline accessibility, and user-centric design. Unlike bloated music apps that demand internet access or push premium subscriptions, our app focuses solely on essential features—clean song listing, smooth playback, and intuitive controls. The core innovation lies in its minimalistic interface, fast load times, and ability to work seamlessly on low-end devices without compromising user experience. This makes it an ideal solution for users who value simplicity, speed, and offline functionality over complex streaming services.</a:t>
            </a:r>
          </a:p>
          <a:p>
            <a:endParaRPr lang="en-IN" dirty="0"/>
          </a:p>
        </p:txBody>
      </p:sp>
    </p:spTree>
    <p:extLst>
      <p:ext uri="{BB962C8B-B14F-4D97-AF65-F5344CB8AC3E}">
        <p14:creationId xmlns:p14="http://schemas.microsoft.com/office/powerpoint/2010/main" val="66142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C0024B-D81A-5800-5641-7FDB0D692843}"/>
              </a:ext>
            </a:extLst>
          </p:cNvPr>
          <p:cNvSpPr txBox="1"/>
          <p:nvPr/>
        </p:nvSpPr>
        <p:spPr>
          <a:xfrm>
            <a:off x="477788" y="2204864"/>
            <a:ext cx="11017224" cy="347787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KEY BENEFITS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Users experience seamless interaction through a clean and intuitive interface that makes music navigation effortless. The app’s lightweight structure ensures faster load times and smoother performance, especially on low-end Android devices. With offline support and essential features like play, pause, seek, and song listing, users enjoy improved efficiency without distractions such as ads or internet dependency. Overall, the application enhances the core music playback experience by prioritizing functionality, simplicity, and user comfort.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97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658A5A-3434-4CD0-EC15-58A45F8A7F5F}"/>
              </a:ext>
            </a:extLst>
          </p:cNvPr>
          <p:cNvSpPr txBox="1"/>
          <p:nvPr/>
        </p:nvSpPr>
        <p:spPr>
          <a:xfrm>
            <a:off x="549796" y="2132856"/>
            <a:ext cx="11233248" cy="375487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Technical Edge</a:t>
            </a:r>
          </a:p>
          <a:p>
            <a:endParaRPr lang="en-US" dirty="0"/>
          </a:p>
          <a:p>
            <a:r>
              <a:rPr lang="en-US" sz="2400" dirty="0">
                <a:latin typeface="Times New Roman" panose="02020603050405020304" pitchFamily="18" charset="0"/>
                <a:cs typeface="Times New Roman" panose="02020603050405020304" pitchFamily="18" charset="0"/>
              </a:rPr>
              <a:t>The application is built using modern Android architecture components and follows cutting-edge development practices to ensure performance, scalability, and maintainability. It utilizes Android Studio as the development environment, Java/Kotlin for robust backend logic, and XML for efficient UI design. The app integrates the Media Player API for reliable audio playback, and the overall structure adheres to clean code principles and modular design. These technical choices enable smooth performance across various Android devices, reduced bugs, and easier future upgrades—setting it apart from less optimized alternatives.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59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rves 16x9">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ical curves presentation (widescreen).potx" id="{68710E6A-EAC6-48C2-B3F1-37ABA3E433C0}" vid="{1E11B4D8-8842-4901-9C7E-68BBF3CF07CC}"/>
    </a:ext>
  </a:extLst>
</a:theme>
</file>

<file path=ppt/theme/theme2.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Musical curves presentation (widescreen)</Template>
  <TotalTime>53</TotalTime>
  <Words>982</Words>
  <Application>Microsoft Office PowerPoint</Application>
  <PresentationFormat>Custom</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Euphemia</vt:lpstr>
      <vt:lpstr>Times New Roman</vt:lpstr>
      <vt:lpstr>Curves 16x9</vt:lpstr>
      <vt:lpstr>ANDRIOD HACKTHON PROJECT </vt:lpstr>
      <vt:lpstr>Team &amp; Project</vt:lpstr>
      <vt:lpstr>PROBLEM OVERVIEW</vt:lpstr>
      <vt:lpstr>PowerPoint Presentation</vt:lpstr>
      <vt:lpstr>PowerPoint Presentation</vt:lpstr>
      <vt:lpstr>PowerPoint Presentation</vt:lpstr>
      <vt:lpstr>SOLUTION OVERVIEW </vt:lpstr>
      <vt:lpstr>PowerPoint Presentation</vt:lpstr>
      <vt:lpstr>PowerPoint Presentation</vt:lpstr>
      <vt:lpstr>PowerPoint Presentation</vt:lpstr>
      <vt:lpstr>TEAM CONTRIBUTION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Prashanti P</dc:creator>
  <cp:lastModifiedBy>Prashanti P</cp:lastModifiedBy>
  <cp:revision>2</cp:revision>
  <dcterms:created xsi:type="dcterms:W3CDTF">2025-06-18T16:50:50Z</dcterms:created>
  <dcterms:modified xsi:type="dcterms:W3CDTF">2025-06-20T04:46:51Z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