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Play"/>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1E83A7-5561-4CAE-BBCE-659135CED6C2}">
  <a:tblStyle styleId="{D91E83A7-5561-4CAE-BBCE-659135CED6C2}"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lay-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86382e3330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86382e3330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86382e3330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86382e3330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86382e3330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86382e3330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86382e3330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6382e3330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86382e3330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86382e3330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86382e3330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386382e3330_1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86382e333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86382e333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86382e333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6382e3330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86382e3330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86382e3330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86382e3330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86382e3330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86382e3330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86382e3330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86382e3330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86382e3330_1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86382e3330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86382e3330_1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86382e3330_1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 name="Shape 21"/>
        <p:cNvGrpSpPr/>
        <p:nvPr/>
      </p:nvGrpSpPr>
      <p:grpSpPr>
        <a:xfrm>
          <a:off x="0" y="0"/>
          <a:ext cx="0" cy="0"/>
          <a:chOff x="0" y="0"/>
          <a:chExt cx="0" cy="0"/>
        </a:xfrm>
      </p:grpSpPr>
      <p:sp>
        <p:nvSpPr>
          <p:cNvPr id="22" name="Google Shape;22;p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p:nvPr>
            <p:ph idx="2" type="pic"/>
          </p:nvPr>
        </p:nvSpPr>
        <p:spPr>
          <a:xfrm>
            <a:off x="5183188" y="987425"/>
            <a:ext cx="6172200" cy="4873625"/>
          </a:xfrm>
          <a:prstGeom prst="rect">
            <a:avLst/>
          </a:prstGeom>
          <a:noFill/>
          <a:ln>
            <a:noFill/>
          </a:ln>
        </p:spPr>
      </p:sp>
      <p:sp>
        <p:nvSpPr>
          <p:cNvPr id="24" name="Google Shape;24;p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 name="Shape 34"/>
        <p:cNvGrpSpPr/>
        <p:nvPr/>
      </p:nvGrpSpPr>
      <p:grpSpPr>
        <a:xfrm>
          <a:off x="0" y="0"/>
          <a:ext cx="0" cy="0"/>
          <a:chOff x="0" y="0"/>
          <a:chExt cx="0" cy="0"/>
        </a:xfrm>
      </p:grpSpPr>
      <p:sp>
        <p:nvSpPr>
          <p:cNvPr id="35" name="Google Shape;35;p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7" name="Google Shape;37;p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Sathwik-Sriperambhuduri/DS606-Chest-X-Ray"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16/j.media.2023.102840" TargetMode="External"/><Relationship Id="rId4" Type="http://schemas.openxmlformats.org/officeDocument/2006/relationships/hyperlink" Target="https://doi.org/10.1186/s40537-019-0197-0" TargetMode="External"/><Relationship Id="rId5" Type="http://schemas.openxmlformats.org/officeDocument/2006/relationships/hyperlink" Target="https://doi.org/10.1186/s40537-019-0197-0" TargetMode="External"/><Relationship Id="rId6" Type="http://schemas.openxmlformats.org/officeDocument/2006/relationships/hyperlink" Target="https://doi.org/10.1186/s40537-019-0197-0" TargetMode="External"/><Relationship Id="rId7" Type="http://schemas.openxmlformats.org/officeDocument/2006/relationships/hyperlink" Target="https://arxiv.org/abs/1711.05225" TargetMode="External"/><Relationship Id="rId8" Type="http://schemas.openxmlformats.org/officeDocument/2006/relationships/hyperlink" Target="https://doi.org/10.1016/j.media.2017.07.00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paultimothymooney/chest-xray-pneumoni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73394" y="1122363"/>
            <a:ext cx="9694606"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EARLY DISEASE DETECTION USING MEDICAL IMAGING</a:t>
            </a:r>
            <a:endParaRPr>
              <a:latin typeface="Times New Roman"/>
              <a:ea typeface="Times New Roman"/>
              <a:cs typeface="Times New Roman"/>
              <a:sym typeface="Times New Roman"/>
            </a:endParaRPr>
          </a:p>
        </p:txBody>
      </p:sp>
      <p:sp>
        <p:nvSpPr>
          <p:cNvPr id="89" name="Google Shape;89;p13"/>
          <p:cNvSpPr txBox="1"/>
          <p:nvPr>
            <p:ph idx="1" type="subTitle"/>
          </p:nvPr>
        </p:nvSpPr>
        <p:spPr>
          <a:xfrm>
            <a:off x="1179871" y="4079875"/>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b="1" lang="en-US">
                <a:latin typeface="Times New Roman"/>
                <a:ea typeface="Times New Roman"/>
                <a:cs typeface="Times New Roman"/>
                <a:sym typeface="Times New Roman"/>
              </a:rPr>
              <a:t>Team F</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Sathwik Sriperambhuduri </a:t>
            </a:r>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Kaushik Chinthala</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Divya Yalla</a:t>
            </a:r>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22"/>
          <p:cNvSpPr txBox="1"/>
          <p:nvPr>
            <p:ph type="title"/>
          </p:nvPr>
        </p:nvSpPr>
        <p:spPr>
          <a:xfrm>
            <a:off x="589560" y="856180"/>
            <a:ext cx="5279408"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Data Analysis</a:t>
            </a:r>
            <a:endParaRPr/>
          </a:p>
        </p:txBody>
      </p:sp>
      <p:grpSp>
        <p:nvGrpSpPr>
          <p:cNvPr id="168" name="Google Shape;168;p22"/>
          <p:cNvGrpSpPr/>
          <p:nvPr/>
        </p:nvGrpSpPr>
        <p:grpSpPr>
          <a:xfrm>
            <a:off x="0" y="1083484"/>
            <a:ext cx="355196" cy="673460"/>
            <a:chOff x="0" y="823811"/>
            <a:chExt cx="355196" cy="673460"/>
          </a:xfrm>
        </p:grpSpPr>
        <p:sp>
          <p:nvSpPr>
            <p:cNvPr id="169" name="Google Shape;169;p22"/>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22"/>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1" name="Google Shape;171;p22"/>
          <p:cNvSpPr/>
          <p:nvPr/>
        </p:nvSpPr>
        <p:spPr>
          <a:xfrm flipH="1">
            <a:off x="665085" y="2123821"/>
            <a:ext cx="4975066"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22"/>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22"/>
          <p:cNvSpPr/>
          <p:nvPr/>
        </p:nvSpPr>
        <p:spPr>
          <a:xfrm>
            <a:off x="6849687" y="357447"/>
            <a:ext cx="4845488" cy="292358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74" name="Google Shape;174;p22"/>
          <p:cNvPicPr preferRelativeResize="0"/>
          <p:nvPr/>
        </p:nvPicPr>
        <p:blipFill rotWithShape="1">
          <a:blip r:embed="rId3">
            <a:alphaModFix/>
          </a:blip>
          <a:srcRect b="0" l="0" r="0" t="0"/>
          <a:stretch/>
        </p:blipFill>
        <p:spPr>
          <a:xfrm>
            <a:off x="7083423" y="1286094"/>
            <a:ext cx="4397433" cy="1110352"/>
          </a:xfrm>
          <a:prstGeom prst="rect">
            <a:avLst/>
          </a:prstGeom>
          <a:noFill/>
          <a:ln>
            <a:noFill/>
          </a:ln>
        </p:spPr>
      </p:pic>
      <p:sp>
        <p:nvSpPr>
          <p:cNvPr id="175" name="Google Shape;175;p22"/>
          <p:cNvSpPr/>
          <p:nvPr/>
        </p:nvSpPr>
        <p:spPr>
          <a:xfrm>
            <a:off x="6849687" y="3505479"/>
            <a:ext cx="4845488" cy="292358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76" name="Google Shape;176;p22"/>
          <p:cNvPicPr preferRelativeResize="0"/>
          <p:nvPr/>
        </p:nvPicPr>
        <p:blipFill rotWithShape="1">
          <a:blip r:embed="rId4">
            <a:alphaModFix/>
          </a:blip>
          <a:srcRect b="0" l="0" r="0" t="0"/>
          <a:stretch/>
        </p:blipFill>
        <p:spPr>
          <a:xfrm>
            <a:off x="7083423" y="4269475"/>
            <a:ext cx="4395569" cy="1395593"/>
          </a:xfrm>
          <a:prstGeom prst="rect">
            <a:avLst/>
          </a:prstGeom>
          <a:noFill/>
          <a:ln>
            <a:noFill/>
          </a:ln>
        </p:spPr>
      </p:pic>
      <p:sp>
        <p:nvSpPr>
          <p:cNvPr id="177" name="Google Shape;177;p22"/>
          <p:cNvSpPr txBox="1"/>
          <p:nvPr>
            <p:ph idx="1" type="body"/>
          </p:nvPr>
        </p:nvSpPr>
        <p:spPr>
          <a:xfrm>
            <a:off x="665085" y="2551082"/>
            <a:ext cx="4975066" cy="3785652"/>
          </a:xfrm>
          <a:prstGeom prst="rect">
            <a:avLst/>
          </a:prstGeom>
          <a:noFill/>
          <a:ln>
            <a:noFill/>
          </a:ln>
        </p:spPr>
        <p:txBody>
          <a:bodyPr anchorCtr="0" anchor="ctr" bIns="45700" lIns="91425" spcFirstLastPara="1" rIns="91425" wrap="square" tIns="45700">
            <a:spAutoFit/>
          </a:bodyPr>
          <a:lstStyle/>
          <a:p>
            <a:pPr indent="0" lvl="0" marL="0" rtl="0" algn="just">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The sample images are indicative of contrasting appearance of </a:t>
            </a:r>
            <a:r>
              <a:rPr b="1" lang="en-US" sz="1800">
                <a:latin typeface="Times New Roman"/>
                <a:ea typeface="Times New Roman"/>
                <a:cs typeface="Times New Roman"/>
                <a:sym typeface="Times New Roman"/>
              </a:rPr>
              <a:t>pneumonia</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normal lung </a:t>
            </a:r>
            <a:r>
              <a:rPr lang="en-US" sz="1800">
                <a:latin typeface="Times New Roman"/>
                <a:ea typeface="Times New Roman"/>
                <a:cs typeface="Times New Roman"/>
                <a:sym typeface="Times New Roman"/>
              </a:rPr>
              <a:t>cases. In </a:t>
            </a:r>
            <a:r>
              <a:rPr b="1" lang="en-US" sz="1800">
                <a:latin typeface="Times New Roman"/>
                <a:ea typeface="Times New Roman"/>
                <a:cs typeface="Times New Roman"/>
                <a:sym typeface="Times New Roman"/>
              </a:rPr>
              <a:t>pneumonia</a:t>
            </a:r>
            <a:r>
              <a:rPr lang="en-US" sz="1800">
                <a:latin typeface="Times New Roman"/>
                <a:ea typeface="Times New Roman"/>
                <a:cs typeface="Times New Roman"/>
                <a:sym typeface="Times New Roman"/>
              </a:rPr>
              <a:t> cases, </a:t>
            </a:r>
            <a:r>
              <a:rPr b="1" lang="en-US" sz="1800">
                <a:latin typeface="Times New Roman"/>
                <a:ea typeface="Times New Roman"/>
                <a:cs typeface="Times New Roman"/>
                <a:sym typeface="Times New Roman"/>
              </a:rPr>
              <a:t>patchy opacities</a:t>
            </a:r>
            <a:r>
              <a:rPr lang="en-US" sz="1800">
                <a:latin typeface="Times New Roman"/>
                <a:ea typeface="Times New Roman"/>
                <a:cs typeface="Times New Roman"/>
                <a:sym typeface="Times New Roman"/>
              </a:rPr>
              <a:t> or hazy areas are typically seen, as opposed to the </a:t>
            </a:r>
            <a:r>
              <a:rPr b="1" lang="en-US" sz="1800">
                <a:latin typeface="Times New Roman"/>
                <a:ea typeface="Times New Roman"/>
                <a:cs typeface="Times New Roman"/>
                <a:sym typeface="Times New Roman"/>
              </a:rPr>
              <a:t>clearer</a:t>
            </a:r>
            <a:r>
              <a:rPr lang="en-US" sz="1800">
                <a:latin typeface="Times New Roman"/>
                <a:ea typeface="Times New Roman"/>
                <a:cs typeface="Times New Roman"/>
                <a:sym typeface="Times New Roman"/>
              </a:rPr>
              <a:t> appearance of </a:t>
            </a:r>
            <a:r>
              <a:rPr b="1" lang="en-US" sz="1800">
                <a:latin typeface="Times New Roman"/>
                <a:ea typeface="Times New Roman"/>
                <a:cs typeface="Times New Roman"/>
                <a:sym typeface="Times New Roman"/>
              </a:rPr>
              <a:t>normal lungs</a:t>
            </a:r>
            <a:r>
              <a:rPr lang="en-US" sz="1800">
                <a:latin typeface="Times New Roman"/>
                <a:ea typeface="Times New Roman"/>
                <a:cs typeface="Times New Roman"/>
                <a:sym typeface="Times New Roman"/>
              </a:rPr>
              <a:t>.</a:t>
            </a:r>
            <a:endParaRPr/>
          </a:p>
          <a:p>
            <a:pPr indent="0" lvl="0" marL="0" rtl="0" algn="just">
              <a:lnSpc>
                <a:spcPct val="10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The NORMAL chest X-rays indicate chest that otherwise are clear, with no opacities or abnormal shadows.</a:t>
            </a:r>
            <a:endParaRPr/>
          </a:p>
          <a:p>
            <a:pPr indent="0" lvl="0" marL="0" rtl="0" algn="just">
              <a:lnSpc>
                <a:spcPct val="10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None/>
            </a:pPr>
            <a:r>
              <a:rPr lang="en-US" sz="1800">
                <a:latin typeface="Times New Roman"/>
                <a:ea typeface="Times New Roman"/>
                <a:cs typeface="Times New Roman"/>
                <a:sym typeface="Times New Roman"/>
              </a:rPr>
              <a:t>The importance of considering using deep learning models is clear, as sometimes, subtle patterns may not be easy for a human eye to appreciate.</a:t>
            </a:r>
            <a:endParaRPr b="0" i="0" sz="1800" u="none" cap="none" strike="noStrike">
              <a:solidFill>
                <a:schemeClr val="dk1"/>
              </a:solidFill>
              <a:latin typeface="Times New Roman"/>
              <a:ea typeface="Times New Roman"/>
              <a:cs typeface="Times New Roman"/>
              <a:sym typeface="Times New Roman"/>
            </a:endParaRPr>
          </a:p>
        </p:txBody>
      </p:sp>
      <p:sp>
        <p:nvSpPr>
          <p:cNvPr id="178" name="Google Shape;17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Image Description</a:t>
            </a:r>
            <a:endParaRPr/>
          </a:p>
        </p:txBody>
      </p:sp>
      <p:sp>
        <p:nvSpPr>
          <p:cNvPr id="185" name="Google Shape;185;p23"/>
          <p:cNvSpPr txBox="1"/>
          <p:nvPr>
            <p:ph idx="2" type="body"/>
          </p:nvPr>
        </p:nvSpPr>
        <p:spPr>
          <a:xfrm>
            <a:off x="838201" y="2013625"/>
            <a:ext cx="4614759" cy="4163337"/>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The dataset contains high-resolution images (e.g 2090×1858 pixels shown).</a:t>
            </a:r>
            <a:endParaRPr/>
          </a:p>
          <a:p>
            <a:pPr indent="-285750" lvl="0" marL="285750" rtl="0" algn="just">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Smallest image: 502×307 pixels.</a:t>
            </a:r>
            <a:endParaRPr/>
          </a:p>
          <a:p>
            <a:pPr indent="-285750" lvl="0" marL="285750" rtl="0" algn="just">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Largest image: 2890×2534 pixels.</a:t>
            </a:r>
            <a:endParaRPr/>
          </a:p>
          <a:p>
            <a:pPr indent="-285750" lvl="0" marL="285750" rtl="0" algn="just">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wide variation in dimensions indicates the dataset was collected from different X-ray machines and settings, reflecting real-world clinical diversity.</a:t>
            </a:r>
            <a:endParaRPr/>
          </a:p>
          <a:p>
            <a:pPr indent="-285750" lvl="0" marL="285750" rtl="0" algn="just">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For modeling, we must standardize image sizes (e.g resize all to 224×224 or 256×256) so they can be processed consistently by CNNs.</a:t>
            </a:r>
            <a:endParaRPr/>
          </a:p>
          <a:p>
            <a:pPr indent="-285750" lvl="0" marL="285750" rtl="0" algn="just">
              <a:lnSpc>
                <a:spcPct val="9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high resolution also allows for downsampling without major loss of diagnostic detail.</a:t>
            </a:r>
            <a:endParaRPr/>
          </a:p>
          <a:p>
            <a:pPr indent="114300" lvl="0" marL="0" rtl="0" algn="just">
              <a:lnSpc>
                <a:spcPct val="90000"/>
              </a:lnSpc>
              <a:spcBef>
                <a:spcPts val="1000"/>
              </a:spcBef>
              <a:spcAft>
                <a:spcPts val="0"/>
              </a:spcAft>
              <a:buClr>
                <a:schemeClr val="dk1"/>
              </a:buClr>
              <a:buSzPts val="1800"/>
              <a:buFont typeface="Arial"/>
              <a:buNone/>
            </a:pPr>
            <a:r>
              <a:t/>
            </a:r>
            <a:endParaRPr sz="1800"/>
          </a:p>
        </p:txBody>
      </p:sp>
      <p:sp>
        <p:nvSpPr>
          <p:cNvPr id="186" name="Google Shape;186;p23"/>
          <p:cNvSpPr/>
          <p:nvPr/>
        </p:nvSpPr>
        <p:spPr>
          <a:xfrm>
            <a:off x="6045247" y="1844620"/>
            <a:ext cx="5004044" cy="4257439"/>
          </a:xfrm>
          <a:custGeom>
            <a:rect b="b" l="l" r="r" t="t"/>
            <a:pathLst>
              <a:path extrusionOk="0" h="4257439" w="5004044">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A screenshot of a computer code&#10;&#10;AI-generated content may be incorrect." id="187" name="Google Shape;187;p23"/>
          <p:cNvPicPr preferRelativeResize="0"/>
          <p:nvPr>
            <p:ph idx="1" type="body"/>
          </p:nvPr>
        </p:nvPicPr>
        <p:blipFill rotWithShape="1">
          <a:blip r:embed="rId3">
            <a:alphaModFix/>
          </a:blip>
          <a:srcRect b="0" l="0" r="0" t="0"/>
          <a:stretch/>
        </p:blipFill>
        <p:spPr>
          <a:xfrm>
            <a:off x="6938603" y="3598606"/>
            <a:ext cx="2766872" cy="1176233"/>
          </a:xfrm>
          <a:prstGeom prst="rect">
            <a:avLst/>
          </a:prstGeom>
          <a:noFill/>
          <a:ln>
            <a:noFill/>
          </a:ln>
        </p:spPr>
      </p:pic>
      <p:sp>
        <p:nvSpPr>
          <p:cNvPr id="188" name="Google Shape;18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b="1" lang="en-US">
                <a:solidFill>
                  <a:srgbClr val="888888"/>
                </a:solidFill>
              </a:rPr>
              <a:t>‹#›</a:t>
            </a:fld>
            <a:endParaRPr b="1">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4" name="Google Shape;194;p24"/>
          <p:cNvSpPr txBox="1"/>
          <p:nvPr>
            <p:ph type="title"/>
          </p:nvPr>
        </p:nvSpPr>
        <p:spPr>
          <a:xfrm>
            <a:off x="589560" y="856180"/>
            <a:ext cx="4560584"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Pixel Intensity Distribution</a:t>
            </a:r>
            <a:endParaRPr sz="3000">
              <a:latin typeface="Times New Roman"/>
              <a:ea typeface="Times New Roman"/>
              <a:cs typeface="Times New Roman"/>
              <a:sym typeface="Times New Roman"/>
            </a:endParaRPr>
          </a:p>
        </p:txBody>
      </p:sp>
      <p:grpSp>
        <p:nvGrpSpPr>
          <p:cNvPr id="195" name="Google Shape;195;p24"/>
          <p:cNvGrpSpPr/>
          <p:nvPr/>
        </p:nvGrpSpPr>
        <p:grpSpPr>
          <a:xfrm>
            <a:off x="0" y="1083484"/>
            <a:ext cx="355196" cy="673460"/>
            <a:chOff x="0" y="823811"/>
            <a:chExt cx="355196" cy="673460"/>
          </a:xfrm>
        </p:grpSpPr>
        <p:sp>
          <p:nvSpPr>
            <p:cNvPr id="196" name="Google Shape;196;p24"/>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24"/>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8" name="Google Shape;198;p24"/>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9" name="Google Shape;199;p24"/>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0" name="Google Shape;200;p24"/>
          <p:cNvSpPr/>
          <p:nvPr/>
        </p:nvSpPr>
        <p:spPr>
          <a:xfrm>
            <a:off x="5685810" y="513853"/>
            <a:ext cx="6009366" cy="583457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24"/>
          <p:cNvSpPr txBox="1"/>
          <p:nvPr>
            <p:ph idx="1" type="body"/>
          </p:nvPr>
        </p:nvSpPr>
        <p:spPr>
          <a:xfrm>
            <a:off x="391782" y="2058766"/>
            <a:ext cx="4956140" cy="4524315"/>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pixel values span </a:t>
            </a:r>
            <a:r>
              <a:rPr b="1" i="0" lang="en-US" sz="1800" u="none" cap="none" strike="noStrike">
                <a:solidFill>
                  <a:schemeClr val="dk1"/>
                </a:solidFill>
                <a:latin typeface="Times New Roman"/>
                <a:ea typeface="Times New Roman"/>
                <a:cs typeface="Times New Roman"/>
                <a:sym typeface="Times New Roman"/>
              </a:rPr>
              <a:t>almost the full range (0–255)</a:t>
            </a:r>
            <a:r>
              <a:rPr b="0" i="0" lang="en-US" sz="1800" u="none" cap="none" strike="noStrike">
                <a:solidFill>
                  <a:schemeClr val="dk1"/>
                </a:solidFill>
                <a:latin typeface="Times New Roman"/>
                <a:ea typeface="Times New Roman"/>
                <a:cs typeface="Times New Roman"/>
                <a:sym typeface="Times New Roman"/>
              </a:rPr>
              <a:t>, confirming images are stored in </a:t>
            </a:r>
            <a:r>
              <a:rPr b="1" i="0" lang="en-US" sz="1800" u="none" cap="none" strike="noStrike">
                <a:solidFill>
                  <a:schemeClr val="dk1"/>
                </a:solidFill>
                <a:latin typeface="Times New Roman"/>
                <a:ea typeface="Times New Roman"/>
                <a:cs typeface="Times New Roman"/>
                <a:sym typeface="Times New Roman"/>
              </a:rPr>
              <a:t>8-bit grayscale</a:t>
            </a:r>
            <a:r>
              <a:rPr b="0" i="0" lang="en-US" sz="1800" u="none" cap="none" strike="noStrike">
                <a:solidFill>
                  <a:schemeClr val="dk1"/>
                </a:solidFill>
                <a:latin typeface="Times New Roman"/>
                <a:ea typeface="Times New Roman"/>
                <a:cs typeface="Times New Roman"/>
                <a:sym typeface="Times New Roman"/>
              </a:rPr>
              <a:t>.</a:t>
            </a:r>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distribution is </a:t>
            </a:r>
            <a:r>
              <a:rPr b="1" i="0" lang="en-US" sz="1800" u="none" cap="none" strike="noStrike">
                <a:solidFill>
                  <a:schemeClr val="dk1"/>
                </a:solidFill>
                <a:latin typeface="Times New Roman"/>
                <a:ea typeface="Times New Roman"/>
                <a:cs typeface="Times New Roman"/>
                <a:sym typeface="Times New Roman"/>
              </a:rPr>
              <a:t>multi-peaked</a:t>
            </a:r>
            <a:r>
              <a:rPr b="0" i="0" lang="en-US" sz="1800" u="none" cap="none" strike="noStrike">
                <a:solidFill>
                  <a:schemeClr val="dk1"/>
                </a:solidFill>
                <a:latin typeface="Times New Roman"/>
                <a:ea typeface="Times New Roman"/>
                <a:cs typeface="Times New Roman"/>
                <a:sym typeface="Times New Roman"/>
              </a:rPr>
              <a:t>, reflecting variations in bone, soft tissue, and background (air).</a:t>
            </a:r>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Peaks at the darker end (near 0–50) represent </a:t>
            </a:r>
            <a:r>
              <a:rPr b="1" i="0" lang="en-US" sz="1800" u="none" cap="none" strike="noStrike">
                <a:solidFill>
                  <a:schemeClr val="dk1"/>
                </a:solidFill>
                <a:latin typeface="Times New Roman"/>
                <a:ea typeface="Times New Roman"/>
                <a:cs typeface="Times New Roman"/>
                <a:sym typeface="Times New Roman"/>
              </a:rPr>
              <a:t>background/soft tissue</a:t>
            </a:r>
            <a:r>
              <a:rPr b="0" i="0" lang="en-US" sz="1800" u="none" cap="none" strike="noStrike">
                <a:solidFill>
                  <a:schemeClr val="dk1"/>
                </a:solidFill>
                <a:latin typeface="Times New Roman"/>
                <a:ea typeface="Times New Roman"/>
                <a:cs typeface="Times New Roman"/>
                <a:sym typeface="Times New Roman"/>
              </a:rPr>
              <a:t>, while peaks around 180–220 correspond to </a:t>
            </a:r>
            <a:r>
              <a:rPr b="1" i="0" lang="en-US" sz="1800" u="none" cap="none" strike="noStrike">
                <a:solidFill>
                  <a:schemeClr val="dk1"/>
                </a:solidFill>
                <a:latin typeface="Times New Roman"/>
                <a:ea typeface="Times New Roman"/>
                <a:cs typeface="Times New Roman"/>
                <a:sym typeface="Times New Roman"/>
              </a:rPr>
              <a:t>bone and denser lung regions</a:t>
            </a:r>
            <a:r>
              <a:rPr b="0" i="0" lang="en-US" sz="1800" u="none" cap="none" strike="noStrike">
                <a:solidFill>
                  <a:schemeClr val="dk1"/>
                </a:solidFill>
                <a:latin typeface="Times New Roman"/>
                <a:ea typeface="Times New Roman"/>
                <a:cs typeface="Times New Roman"/>
                <a:sym typeface="Times New Roman"/>
              </a:rPr>
              <a:t>.</a:t>
            </a:r>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This variation suggests </a:t>
            </a:r>
            <a:r>
              <a:rPr b="1" i="0" lang="en-US" sz="1800" u="none" cap="none" strike="noStrike">
                <a:solidFill>
                  <a:schemeClr val="dk1"/>
                </a:solidFill>
                <a:latin typeface="Times New Roman"/>
                <a:ea typeface="Times New Roman"/>
                <a:cs typeface="Times New Roman"/>
                <a:sym typeface="Times New Roman"/>
              </a:rPr>
              <a:t>contrast differences across images</a:t>
            </a:r>
            <a:r>
              <a:rPr b="0" i="0" lang="en-US" sz="1800" u="none" cap="none" strike="noStrike">
                <a:solidFill>
                  <a:schemeClr val="dk1"/>
                </a:solidFill>
                <a:latin typeface="Times New Roman"/>
                <a:ea typeface="Times New Roman"/>
                <a:cs typeface="Times New Roman"/>
                <a:sym typeface="Times New Roman"/>
              </a:rPr>
              <a:t>, common in medical imaging from different machines.</a:t>
            </a:r>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For modeling, </a:t>
            </a:r>
            <a:r>
              <a:rPr b="1" i="0" lang="en-US" sz="1800" u="none" cap="none" strike="noStrike">
                <a:solidFill>
                  <a:schemeClr val="dk1"/>
                </a:solidFill>
                <a:latin typeface="Times New Roman"/>
                <a:ea typeface="Times New Roman"/>
                <a:cs typeface="Times New Roman"/>
                <a:sym typeface="Times New Roman"/>
              </a:rPr>
              <a:t>normalization</a:t>
            </a:r>
            <a:r>
              <a:rPr b="0" i="0" lang="en-US" sz="1800" u="none" cap="none" strike="noStrike">
                <a:solidFill>
                  <a:schemeClr val="dk1"/>
                </a:solidFill>
                <a:latin typeface="Times New Roman"/>
                <a:ea typeface="Times New Roman"/>
                <a:cs typeface="Times New Roman"/>
                <a:sym typeface="Times New Roman"/>
              </a:rPr>
              <a:t> of pixel intensities will be necessary to reduce variability and stabilize CNN training.</a:t>
            </a:r>
            <a:endParaRPr/>
          </a:p>
        </p:txBody>
      </p:sp>
      <p:sp>
        <p:nvSpPr>
          <p:cNvPr id="202" name="Google Shape;20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
        <p:nvSpPr>
          <p:cNvPr id="203" name="Google Shape;203;p24"/>
          <p:cNvSpPr/>
          <p:nvPr>
            <p:ph idx="2" type="pic"/>
          </p:nvPr>
        </p:nvSpPr>
        <p:spPr>
          <a:xfrm>
            <a:off x="5498431" y="1223998"/>
            <a:ext cx="6172200" cy="4873625"/>
          </a:xfrm>
          <a:prstGeom prst="rect">
            <a:avLst/>
          </a:prstGeom>
          <a:noFill/>
          <a:ln>
            <a:noFill/>
          </a:ln>
        </p:spPr>
      </p:sp>
      <p:pic>
        <p:nvPicPr>
          <p:cNvPr id="204" name="Google Shape;204;p24"/>
          <p:cNvPicPr preferRelativeResize="0"/>
          <p:nvPr/>
        </p:nvPicPr>
        <p:blipFill rotWithShape="1">
          <a:blip r:embed="rId3">
            <a:alphaModFix/>
          </a:blip>
          <a:srcRect b="0" l="0" r="0" t="0"/>
          <a:stretch/>
        </p:blipFill>
        <p:spPr>
          <a:xfrm>
            <a:off x="5384500" y="1390875"/>
            <a:ext cx="6410126" cy="533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Preprocessing &amp; Data Transformation</a:t>
            </a:r>
            <a:endParaRPr/>
          </a:p>
        </p:txBody>
      </p:sp>
      <p:sp>
        <p:nvSpPr>
          <p:cNvPr id="210" name="Google Shape;21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latin typeface="Times New Roman"/>
                <a:ea typeface="Times New Roman"/>
                <a:cs typeface="Times New Roman"/>
                <a:sym typeface="Times New Roman"/>
              </a:rPr>
              <a:t>Image Processing Steps:</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All images resized to </a:t>
            </a:r>
            <a:r>
              <a:rPr b="1" lang="en-US" sz="1800">
                <a:latin typeface="Times New Roman"/>
                <a:ea typeface="Times New Roman"/>
                <a:cs typeface="Times New Roman"/>
                <a:sym typeface="Times New Roman"/>
              </a:rPr>
              <a:t>224×224 pixels</a:t>
            </a:r>
            <a:r>
              <a:rPr lang="en-US" sz="1800">
                <a:latin typeface="Times New Roman"/>
                <a:ea typeface="Times New Roman"/>
                <a:cs typeface="Times New Roman"/>
                <a:sym typeface="Times New Roman"/>
              </a:rPr>
              <a:t> for uniform CNN input</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Grayscale X-rays converted to </a:t>
            </a:r>
            <a:r>
              <a:rPr b="1" lang="en-US" sz="1800">
                <a:latin typeface="Times New Roman"/>
                <a:ea typeface="Times New Roman"/>
                <a:cs typeface="Times New Roman"/>
                <a:sym typeface="Times New Roman"/>
              </a:rPr>
              <a:t>RGB (3 channels)</a:t>
            </a:r>
            <a:r>
              <a:rPr lang="en-US" sz="1800">
                <a:latin typeface="Times New Roman"/>
                <a:ea typeface="Times New Roman"/>
                <a:cs typeface="Times New Roman"/>
                <a:sym typeface="Times New Roman"/>
              </a:rPr>
              <a:t> to match pretrained model format</a:t>
            </a:r>
            <a:endParaRPr/>
          </a:p>
          <a:p>
            <a:pPr indent="0" lvl="0" marL="0" rtl="0" algn="l">
              <a:lnSpc>
                <a:spcPct val="90000"/>
              </a:lnSpc>
              <a:spcBef>
                <a:spcPts val="1000"/>
              </a:spcBef>
              <a:spcAft>
                <a:spcPts val="0"/>
              </a:spcAft>
              <a:buClr>
                <a:schemeClr val="dk1"/>
              </a:buClr>
              <a:buSzPts val="1800"/>
              <a:buNone/>
            </a:pPr>
            <a:r>
              <a:rPr b="1" lang="en-US" sz="1800">
                <a:latin typeface="Times New Roman"/>
                <a:ea typeface="Times New Roman"/>
                <a:cs typeface="Times New Roman"/>
                <a:sym typeface="Times New Roman"/>
              </a:rPr>
              <a:t>Normalization</a:t>
            </a:r>
            <a:r>
              <a:rPr lang="en-US" sz="1800">
                <a:latin typeface="Times New Roman"/>
                <a:ea typeface="Times New Roman"/>
                <a:cs typeface="Times New Roman"/>
                <a:sym typeface="Times New Roman"/>
              </a:rPr>
              <a:t> applied using ImageNet mean &amp; standard deviation to stabilize learning</a:t>
            </a:r>
            <a:endParaRPr/>
          </a:p>
          <a:p>
            <a:pPr indent="0" lvl="0" marL="0" rtl="0" algn="l">
              <a:lnSpc>
                <a:spcPct val="90000"/>
              </a:lnSpc>
              <a:spcBef>
                <a:spcPts val="1000"/>
              </a:spcBef>
              <a:spcAft>
                <a:spcPts val="0"/>
              </a:spcAft>
              <a:buClr>
                <a:schemeClr val="dk1"/>
              </a:buClr>
              <a:buSzPts val="1800"/>
              <a:buNone/>
            </a:pPr>
            <a:r>
              <a:rPr b="1" lang="en-US" sz="1800">
                <a:latin typeface="Times New Roman"/>
                <a:ea typeface="Times New Roman"/>
                <a:cs typeface="Times New Roman"/>
                <a:sym typeface="Times New Roman"/>
              </a:rPr>
              <a:t>Augmentation (Training only):</a:t>
            </a:r>
            <a:endParaRPr sz="18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400"/>
              <a:buChar char="•"/>
            </a:pPr>
            <a:r>
              <a:rPr b="1" lang="en-US" sz="1400">
                <a:latin typeface="Times New Roman"/>
                <a:ea typeface="Times New Roman"/>
                <a:cs typeface="Times New Roman"/>
                <a:sym typeface="Times New Roman"/>
              </a:rPr>
              <a:t>Random horizontal flips</a:t>
            </a:r>
            <a:r>
              <a:rPr lang="en-US" sz="1400">
                <a:latin typeface="Times New Roman"/>
                <a:ea typeface="Times New Roman"/>
                <a:cs typeface="Times New Roman"/>
                <a:sym typeface="Times New Roman"/>
              </a:rPr>
              <a:t> and </a:t>
            </a:r>
            <a:r>
              <a:rPr b="1" lang="en-US" sz="1400">
                <a:latin typeface="Times New Roman"/>
                <a:ea typeface="Times New Roman"/>
                <a:cs typeface="Times New Roman"/>
                <a:sym typeface="Times New Roman"/>
              </a:rPr>
              <a:t>rotations (±7°)</a:t>
            </a:r>
            <a:r>
              <a:rPr lang="en-US" sz="1400">
                <a:latin typeface="Times New Roman"/>
                <a:ea typeface="Times New Roman"/>
                <a:cs typeface="Times New Roman"/>
                <a:sym typeface="Times New Roman"/>
              </a:rPr>
              <a:t> simulate natural variation</a:t>
            </a:r>
            <a:endParaRPr/>
          </a:p>
          <a:p>
            <a:pPr indent="-228600" lvl="1" marL="685800" rtl="0" algn="l">
              <a:lnSpc>
                <a:spcPct val="90000"/>
              </a:lnSpc>
              <a:spcBef>
                <a:spcPts val="500"/>
              </a:spcBef>
              <a:spcAft>
                <a:spcPts val="0"/>
              </a:spcAft>
              <a:buClr>
                <a:schemeClr val="dk1"/>
              </a:buClr>
              <a:buSzPts val="1400"/>
              <a:buChar char="•"/>
            </a:pPr>
            <a:r>
              <a:rPr b="1" lang="en-US" sz="1400">
                <a:latin typeface="Times New Roman"/>
                <a:ea typeface="Times New Roman"/>
                <a:cs typeface="Times New Roman"/>
                <a:sym typeface="Times New Roman"/>
              </a:rPr>
              <a:t>Brightness &amp; contrast adjustments</a:t>
            </a:r>
            <a:r>
              <a:rPr lang="en-US" sz="1400">
                <a:latin typeface="Times New Roman"/>
                <a:ea typeface="Times New Roman"/>
                <a:cs typeface="Times New Roman"/>
                <a:sym typeface="Times New Roman"/>
              </a:rPr>
              <a:t> improve model robustness to lighting differences</a:t>
            </a:r>
            <a:endParaRPr/>
          </a:p>
          <a:p>
            <a:pPr indent="-228600" lvl="1" marL="685800" rtl="0" algn="l">
              <a:lnSpc>
                <a:spcPct val="90000"/>
              </a:lnSpc>
              <a:spcBef>
                <a:spcPts val="500"/>
              </a:spcBef>
              <a:spcAft>
                <a:spcPts val="0"/>
              </a:spcAft>
              <a:buClr>
                <a:schemeClr val="dk1"/>
              </a:buClr>
              <a:buSzPts val="1400"/>
              <a:buChar char="•"/>
            </a:pPr>
            <a:r>
              <a:rPr b="1" lang="en-US" sz="1400">
                <a:latin typeface="Times New Roman"/>
                <a:ea typeface="Times New Roman"/>
                <a:cs typeface="Times New Roman"/>
                <a:sym typeface="Times New Roman"/>
              </a:rPr>
              <a:t>Random crop &amp; zoom</a:t>
            </a:r>
            <a:r>
              <a:rPr lang="en-US" sz="1400">
                <a:latin typeface="Times New Roman"/>
                <a:ea typeface="Times New Roman"/>
                <a:cs typeface="Times New Roman"/>
                <a:sym typeface="Times New Roman"/>
              </a:rPr>
              <a:t> prevent overfitting and help model generalize better</a:t>
            </a:r>
            <a:endParaRPr/>
          </a:p>
          <a:p>
            <a:pPr indent="0" lvl="0" marL="0" rtl="0" algn="l">
              <a:lnSpc>
                <a:spcPct val="90000"/>
              </a:lnSpc>
              <a:spcBef>
                <a:spcPts val="1000"/>
              </a:spcBef>
              <a:spcAft>
                <a:spcPts val="0"/>
              </a:spcAft>
              <a:buClr>
                <a:schemeClr val="dk1"/>
              </a:buClr>
              <a:buSzPts val="1800"/>
              <a:buNone/>
            </a:pPr>
            <a:r>
              <a:rPr b="1" lang="en-US" sz="1800">
                <a:latin typeface="Times New Roman"/>
                <a:ea typeface="Times New Roman"/>
                <a:cs typeface="Times New Roman"/>
                <a:sym typeface="Times New Roman"/>
              </a:rPr>
              <a:t>Imbalance Handling:</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Pneumonia images ≈ 3× more than Normal → addressed using</a:t>
            </a:r>
            <a:endParaRPr/>
          </a:p>
          <a:p>
            <a:pPr indent="-228600" lvl="1" marL="685800" rtl="0" algn="l">
              <a:lnSpc>
                <a:spcPct val="90000"/>
              </a:lnSpc>
              <a:spcBef>
                <a:spcPts val="500"/>
              </a:spcBef>
              <a:spcAft>
                <a:spcPts val="0"/>
              </a:spcAft>
              <a:buClr>
                <a:schemeClr val="dk1"/>
              </a:buClr>
              <a:buSzPts val="1800"/>
              <a:buChar char="•"/>
            </a:pPr>
            <a:r>
              <a:rPr b="1" lang="en-US" sz="1800">
                <a:latin typeface="Times New Roman"/>
                <a:ea typeface="Times New Roman"/>
                <a:cs typeface="Times New Roman"/>
                <a:sym typeface="Times New Roman"/>
              </a:rPr>
              <a:t>Class weights</a:t>
            </a:r>
            <a:r>
              <a:rPr lang="en-US" sz="1800">
                <a:latin typeface="Times New Roman"/>
                <a:ea typeface="Times New Roman"/>
                <a:cs typeface="Times New Roman"/>
                <a:sym typeface="Times New Roman"/>
              </a:rPr>
              <a:t> during training (to give minority class more importance)</a:t>
            </a:r>
            <a:endParaRPr/>
          </a:p>
          <a:p>
            <a:pPr indent="-228600" lvl="1" marL="685800" rtl="0" algn="l">
              <a:lnSpc>
                <a:spcPct val="90000"/>
              </a:lnSpc>
              <a:spcBef>
                <a:spcPts val="500"/>
              </a:spcBef>
              <a:spcAft>
                <a:spcPts val="0"/>
              </a:spcAft>
              <a:buClr>
                <a:schemeClr val="dk1"/>
              </a:buClr>
              <a:buSzPts val="1800"/>
              <a:buChar char="•"/>
            </a:pPr>
            <a:r>
              <a:rPr b="1" lang="en-US" sz="1800">
                <a:latin typeface="Times New Roman"/>
                <a:ea typeface="Times New Roman"/>
                <a:cs typeface="Times New Roman"/>
                <a:sym typeface="Times New Roman"/>
              </a:rPr>
              <a:t>Random oversampling</a:t>
            </a:r>
            <a:r>
              <a:rPr lang="en-US" sz="1800">
                <a:latin typeface="Times New Roman"/>
                <a:ea typeface="Times New Roman"/>
                <a:cs typeface="Times New Roman"/>
                <a:sym typeface="Times New Roman"/>
              </a:rPr>
              <a:t> of minority class to balance dataset</a:t>
            </a:r>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211" name="Google Shape;21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26147"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3100">
                <a:latin typeface="Times New Roman"/>
                <a:ea typeface="Times New Roman"/>
                <a:cs typeface="Times New Roman"/>
                <a:sym typeface="Times New Roman"/>
              </a:rPr>
              <a:t>    </a:t>
            </a:r>
            <a:r>
              <a:rPr lang="en-US" sz="3100">
                <a:latin typeface="Times New Roman"/>
                <a:ea typeface="Times New Roman"/>
                <a:cs typeface="Times New Roman"/>
                <a:sym typeface="Times New Roman"/>
              </a:rPr>
              <a:t>Preprocessing Steps for SVM Models</a:t>
            </a:r>
            <a:endParaRPr sz="3100">
              <a:latin typeface="Times New Roman"/>
              <a:ea typeface="Times New Roman"/>
              <a:cs typeface="Times New Roman"/>
              <a:sym typeface="Times New Roman"/>
            </a:endParaRPr>
          </a:p>
        </p:txBody>
      </p:sp>
      <p:sp>
        <p:nvSpPr>
          <p:cNvPr id="218" name="Google Shape;218;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Times New Roman"/>
              <a:buChar char="•"/>
            </a:pPr>
            <a:r>
              <a:rPr lang="en-US" sz="2000">
                <a:latin typeface="Times New Roman"/>
                <a:ea typeface="Times New Roman"/>
                <a:cs typeface="Times New Roman"/>
                <a:sym typeface="Times New Roman"/>
              </a:rPr>
              <a:t>All chest X-ray images were </a:t>
            </a:r>
            <a:r>
              <a:rPr b="1" lang="en-US" sz="2000">
                <a:latin typeface="Times New Roman"/>
                <a:ea typeface="Times New Roman"/>
                <a:cs typeface="Times New Roman"/>
                <a:sym typeface="Times New Roman"/>
              </a:rPr>
              <a:t>converted to grayscale</a:t>
            </a:r>
            <a:r>
              <a:rPr lang="en-US" sz="2000">
                <a:latin typeface="Times New Roman"/>
                <a:ea typeface="Times New Roman"/>
                <a:cs typeface="Times New Roman"/>
                <a:sym typeface="Times New Roman"/>
              </a:rPr>
              <a:t> to simplify the data and focus on structural and texture features, which are more critical for detecting pneumonia than color information.</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Each image was </a:t>
            </a:r>
            <a:r>
              <a:rPr b="1" lang="en-US" sz="2000">
                <a:latin typeface="Times New Roman"/>
                <a:ea typeface="Times New Roman"/>
                <a:cs typeface="Times New Roman"/>
                <a:sym typeface="Times New Roman"/>
              </a:rPr>
              <a:t>resized to 128×128 pixels</a:t>
            </a:r>
            <a:r>
              <a:rPr lang="en-US" sz="2000">
                <a:latin typeface="Times New Roman"/>
                <a:ea typeface="Times New Roman"/>
                <a:cs typeface="Times New Roman"/>
                <a:sym typeface="Times New Roman"/>
              </a:rPr>
              <a:t> to ensure a consistent input dimension for feature extraction, reducing computational complexity without losing essential patterns.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US" sz="2000">
                <a:latin typeface="Times New Roman"/>
                <a:ea typeface="Times New Roman"/>
                <a:cs typeface="Times New Roman"/>
                <a:sym typeface="Times New Roman"/>
              </a:rPr>
              <a:t>Histogram equalization</a:t>
            </a:r>
            <a:r>
              <a:rPr lang="en-US" sz="2000">
                <a:latin typeface="Times New Roman"/>
                <a:ea typeface="Times New Roman"/>
                <a:cs typeface="Times New Roman"/>
                <a:sym typeface="Times New Roman"/>
              </a:rPr>
              <a:t> was applied to improve image contrast and enhance visibility of lung textures and abnormalities.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Images were </a:t>
            </a:r>
            <a:r>
              <a:rPr b="1" lang="en-US" sz="2000">
                <a:latin typeface="Times New Roman"/>
                <a:ea typeface="Times New Roman"/>
                <a:cs typeface="Times New Roman"/>
                <a:sym typeface="Times New Roman"/>
              </a:rPr>
              <a:t>normalized to a [0,1] range</a:t>
            </a:r>
            <a:r>
              <a:rPr lang="en-US" sz="2000">
                <a:latin typeface="Times New Roman"/>
                <a:ea typeface="Times New Roman"/>
                <a:cs typeface="Times New Roman"/>
                <a:sym typeface="Times New Roman"/>
              </a:rPr>
              <a:t>, ensuring uniform pixel intensity scaling and helping the SVM perform better on standardized data.</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b="1" sz="2700">
              <a:latin typeface="Times New Roman"/>
              <a:ea typeface="Times New Roman"/>
              <a:cs typeface="Times New Roman"/>
              <a:sym typeface="Times New Roman"/>
            </a:endParaRPr>
          </a:p>
        </p:txBody>
      </p:sp>
      <p:sp>
        <p:nvSpPr>
          <p:cNvPr id="219" name="Google Shape;219;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641200" y="643625"/>
            <a:ext cx="5230800" cy="9159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2700">
                <a:latin typeface="Times New Roman"/>
                <a:ea typeface="Times New Roman"/>
                <a:cs typeface="Times New Roman"/>
                <a:sym typeface="Times New Roman"/>
              </a:rPr>
              <a:t>HOG Features with SVM Classifier</a:t>
            </a:r>
            <a:endParaRPr sz="5800">
              <a:latin typeface="Times New Roman"/>
              <a:ea typeface="Times New Roman"/>
              <a:cs typeface="Times New Roman"/>
              <a:sym typeface="Times New Roman"/>
            </a:endParaRPr>
          </a:p>
        </p:txBody>
      </p:sp>
      <p:sp>
        <p:nvSpPr>
          <p:cNvPr id="226" name="Google Shape;226;p27"/>
          <p:cNvSpPr txBox="1"/>
          <p:nvPr>
            <p:ph idx="1" type="body"/>
          </p:nvPr>
        </p:nvSpPr>
        <p:spPr>
          <a:xfrm>
            <a:off x="641200" y="1690825"/>
            <a:ext cx="5387700" cy="52563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19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lang="en-US" sz="1600">
                <a:latin typeface="Times New Roman"/>
                <a:ea typeface="Times New Roman"/>
                <a:cs typeface="Times New Roman"/>
                <a:sym typeface="Times New Roman"/>
              </a:rPr>
              <a:t>Extracted </a:t>
            </a:r>
            <a:r>
              <a:rPr b="1" lang="en-US" sz="1600">
                <a:latin typeface="Times New Roman"/>
                <a:ea typeface="Times New Roman"/>
                <a:cs typeface="Times New Roman"/>
                <a:sym typeface="Times New Roman"/>
              </a:rPr>
              <a:t>Histogram of Oriented Gradients (HOG)</a:t>
            </a:r>
            <a:r>
              <a:rPr lang="en-US" sz="1600">
                <a:latin typeface="Times New Roman"/>
                <a:ea typeface="Times New Roman"/>
                <a:cs typeface="Times New Roman"/>
                <a:sym typeface="Times New Roman"/>
              </a:rPr>
              <a:t> features from grayscale images.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Captured </a:t>
            </a:r>
            <a:r>
              <a:rPr b="1" lang="en-US" sz="1600">
                <a:latin typeface="Times New Roman"/>
                <a:ea typeface="Times New Roman"/>
                <a:cs typeface="Times New Roman"/>
                <a:sym typeface="Times New Roman"/>
              </a:rPr>
              <a:t>edge orientation</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intensity patterns</a:t>
            </a:r>
            <a:r>
              <a:rPr lang="en-US" sz="1600">
                <a:latin typeface="Times New Roman"/>
                <a:ea typeface="Times New Roman"/>
                <a:cs typeface="Times New Roman"/>
                <a:sym typeface="Times New Roman"/>
              </a:rPr>
              <a:t> representing lung structure.</a:t>
            </a:r>
            <a:br>
              <a:rPr lang="en-US" sz="16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Each image was converted into a </a:t>
            </a:r>
            <a:r>
              <a:rPr b="1" lang="en-US" sz="1600">
                <a:latin typeface="Times New Roman"/>
                <a:ea typeface="Times New Roman"/>
                <a:cs typeface="Times New Roman"/>
                <a:sym typeface="Times New Roman"/>
              </a:rPr>
              <a:t>feature vector (~3,780 features)</a:t>
            </a:r>
            <a:r>
              <a:rPr lang="en-US" sz="1600">
                <a:latin typeface="Times New Roman"/>
                <a:ea typeface="Times New Roman"/>
                <a:cs typeface="Times New Roman"/>
                <a:sym typeface="Times New Roman"/>
              </a:rPr>
              <a:t>.</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Trained an </a:t>
            </a:r>
            <a:r>
              <a:rPr b="1" lang="en-US" sz="1600">
                <a:latin typeface="Times New Roman"/>
                <a:ea typeface="Times New Roman"/>
                <a:cs typeface="Times New Roman"/>
                <a:sym typeface="Times New Roman"/>
              </a:rPr>
              <a:t>SVM with RBF kernel</a:t>
            </a:r>
            <a:r>
              <a:rPr lang="en-US" sz="1600">
                <a:latin typeface="Times New Roman"/>
                <a:ea typeface="Times New Roman"/>
                <a:cs typeface="Times New Roman"/>
                <a:sym typeface="Times New Roman"/>
              </a:rPr>
              <a:t> using these feature vectors.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US" sz="1700">
                <a:latin typeface="Times New Roman"/>
                <a:ea typeface="Times New Roman"/>
                <a:cs typeface="Times New Roman"/>
                <a:sym typeface="Times New Roman"/>
              </a:rPr>
              <a:t>   Accuracy: </a:t>
            </a:r>
            <a:r>
              <a:rPr b="1" lang="en-US" sz="1700">
                <a:latin typeface="Times New Roman"/>
                <a:ea typeface="Times New Roman"/>
                <a:cs typeface="Times New Roman"/>
                <a:sym typeface="Times New Roman"/>
              </a:rPr>
              <a:t>87.2%     </a:t>
            </a:r>
            <a:r>
              <a:rPr lang="en-US" sz="1700">
                <a:latin typeface="Times New Roman"/>
                <a:ea typeface="Times New Roman"/>
                <a:cs typeface="Times New Roman"/>
                <a:sym typeface="Times New Roman"/>
              </a:rPr>
              <a:t>Precision: </a:t>
            </a:r>
            <a:r>
              <a:rPr b="1" lang="en-US" sz="1700">
                <a:latin typeface="Times New Roman"/>
                <a:ea typeface="Times New Roman"/>
                <a:cs typeface="Times New Roman"/>
                <a:sym typeface="Times New Roman"/>
              </a:rPr>
              <a:t>85.6%</a:t>
            </a:r>
            <a:r>
              <a:rPr lang="en-US" sz="1700">
                <a:latin typeface="Times New Roman"/>
                <a:ea typeface="Times New Roman"/>
                <a:cs typeface="Times New Roman"/>
                <a:sym typeface="Times New Roman"/>
              </a:rPr>
              <a:t> Recall: </a:t>
            </a:r>
            <a:r>
              <a:rPr b="1" lang="en-US" sz="1700">
                <a:latin typeface="Times New Roman"/>
                <a:ea typeface="Times New Roman"/>
                <a:cs typeface="Times New Roman"/>
                <a:sym typeface="Times New Roman"/>
              </a:rPr>
              <a:t>88.1%</a:t>
            </a:r>
            <a:endParaRPr b="1" sz="1700">
              <a:latin typeface="Times New Roman"/>
              <a:ea typeface="Times New Roman"/>
              <a:cs typeface="Times New Roman"/>
              <a:sym typeface="Times New Roman"/>
            </a:endParaRPr>
          </a:p>
          <a:p>
            <a:pPr indent="0" lvl="0" marL="0" rtl="0" algn="l">
              <a:spcBef>
                <a:spcPts val="1000"/>
              </a:spcBef>
              <a:spcAft>
                <a:spcPts val="0"/>
              </a:spcAft>
              <a:buNone/>
            </a:pPr>
            <a:r>
              <a:t/>
            </a:r>
            <a:endParaRPr sz="3400">
              <a:latin typeface="Times New Roman"/>
              <a:ea typeface="Times New Roman"/>
              <a:cs typeface="Times New Roman"/>
              <a:sym typeface="Times New Roman"/>
            </a:endParaRPr>
          </a:p>
        </p:txBody>
      </p:sp>
      <p:sp>
        <p:nvSpPr>
          <p:cNvPr id="227" name="Google Shape;227;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8" name="Google Shape;228;p27"/>
          <p:cNvSpPr txBox="1"/>
          <p:nvPr/>
        </p:nvSpPr>
        <p:spPr>
          <a:xfrm>
            <a:off x="7330475" y="1390875"/>
            <a:ext cx="3736200" cy="43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229" name="Google Shape;229;p27"/>
          <p:cNvPicPr preferRelativeResize="0"/>
          <p:nvPr/>
        </p:nvPicPr>
        <p:blipFill>
          <a:blip r:embed="rId3">
            <a:alphaModFix/>
          </a:blip>
          <a:stretch>
            <a:fillRect/>
          </a:stretch>
        </p:blipFill>
        <p:spPr>
          <a:xfrm>
            <a:off x="6812200" y="2114050"/>
            <a:ext cx="4953675" cy="226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LBP Features with SVM Classifier</a:t>
            </a:r>
            <a:endParaRPr sz="31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36" name="Google Shape;236;p28"/>
          <p:cNvSpPr txBox="1"/>
          <p:nvPr>
            <p:ph idx="1" type="body"/>
          </p:nvPr>
        </p:nvSpPr>
        <p:spPr>
          <a:xfrm>
            <a:off x="838200" y="1825625"/>
            <a:ext cx="73842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Applied </a:t>
            </a:r>
            <a:r>
              <a:rPr b="1" lang="en-US" sz="2000">
                <a:latin typeface="Times New Roman"/>
                <a:ea typeface="Times New Roman"/>
                <a:cs typeface="Times New Roman"/>
                <a:sym typeface="Times New Roman"/>
              </a:rPr>
              <a:t>Local Binary Pattern (LBP)</a:t>
            </a:r>
            <a:r>
              <a:rPr lang="en-US" sz="2000">
                <a:latin typeface="Times New Roman"/>
                <a:ea typeface="Times New Roman"/>
                <a:cs typeface="Times New Roman"/>
                <a:sym typeface="Times New Roman"/>
              </a:rPr>
              <a:t> operator to grayscale images.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Extracted </a:t>
            </a:r>
            <a:r>
              <a:rPr b="1" lang="en-US" sz="2000">
                <a:latin typeface="Times New Roman"/>
                <a:ea typeface="Times New Roman"/>
                <a:cs typeface="Times New Roman"/>
                <a:sym typeface="Times New Roman"/>
              </a:rPr>
              <a:t>micro-texture patterns</a:t>
            </a:r>
            <a:r>
              <a:rPr lang="en-US" sz="2000">
                <a:latin typeface="Times New Roman"/>
                <a:ea typeface="Times New Roman"/>
                <a:cs typeface="Times New Roman"/>
                <a:sym typeface="Times New Roman"/>
              </a:rPr>
              <a:t> by thresholding local pixel neighborhoods.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Computed </a:t>
            </a:r>
            <a:r>
              <a:rPr b="1" lang="en-US" sz="2000">
                <a:latin typeface="Times New Roman"/>
                <a:ea typeface="Times New Roman"/>
                <a:cs typeface="Times New Roman"/>
                <a:sym typeface="Times New Roman"/>
              </a:rPr>
              <a:t>histograms of LBP codes</a:t>
            </a:r>
            <a:r>
              <a:rPr lang="en-US" sz="2000">
                <a:latin typeface="Times New Roman"/>
                <a:ea typeface="Times New Roman"/>
                <a:cs typeface="Times New Roman"/>
                <a:sym typeface="Times New Roman"/>
              </a:rPr>
              <a:t> to form feature vectors.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Trained an </a:t>
            </a:r>
            <a:r>
              <a:rPr b="1" lang="en-US" sz="2000">
                <a:latin typeface="Times New Roman"/>
                <a:ea typeface="Times New Roman"/>
                <a:cs typeface="Times New Roman"/>
                <a:sym typeface="Times New Roman"/>
              </a:rPr>
              <a:t>SVM with linear kernel</a:t>
            </a:r>
            <a:r>
              <a:rPr lang="en-US" sz="2000">
                <a:latin typeface="Times New Roman"/>
                <a:ea typeface="Times New Roman"/>
                <a:cs typeface="Times New Roman"/>
                <a:sym typeface="Times New Roman"/>
              </a:rPr>
              <a:t> for classification.</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Accuracy: </a:t>
            </a:r>
            <a:r>
              <a:rPr b="1" lang="en-US" sz="1800">
                <a:latin typeface="Times New Roman"/>
                <a:ea typeface="Times New Roman"/>
                <a:cs typeface="Times New Roman"/>
                <a:sym typeface="Times New Roman"/>
              </a:rPr>
              <a:t>84.6%      </a:t>
            </a:r>
            <a:r>
              <a:rPr lang="en-US" sz="1800">
                <a:latin typeface="Times New Roman"/>
                <a:ea typeface="Times New Roman"/>
                <a:cs typeface="Times New Roman"/>
                <a:sym typeface="Times New Roman"/>
              </a:rPr>
              <a:t>Precision: </a:t>
            </a:r>
            <a:r>
              <a:rPr b="1" lang="en-US" sz="1800">
                <a:latin typeface="Times New Roman"/>
                <a:ea typeface="Times New Roman"/>
                <a:cs typeface="Times New Roman"/>
                <a:sym typeface="Times New Roman"/>
              </a:rPr>
              <a:t>83.1%</a:t>
            </a:r>
            <a:r>
              <a:rPr lang="en-US" sz="1800">
                <a:latin typeface="Times New Roman"/>
                <a:ea typeface="Times New Roman"/>
                <a:cs typeface="Times New Roman"/>
                <a:sym typeface="Times New Roman"/>
              </a:rPr>
              <a:t> Recall: </a:t>
            </a:r>
            <a:r>
              <a:rPr b="1" lang="en-US" sz="1800">
                <a:latin typeface="Times New Roman"/>
                <a:ea typeface="Times New Roman"/>
                <a:cs typeface="Times New Roman"/>
                <a:sym typeface="Times New Roman"/>
              </a:rPr>
              <a:t>85.0%</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100">
              <a:latin typeface="Times New Roman"/>
              <a:ea typeface="Times New Roman"/>
              <a:cs typeface="Times New Roman"/>
              <a:sym typeface="Times New Roman"/>
            </a:endParaRPr>
          </a:p>
          <a:p>
            <a:pPr indent="0" lvl="0" marL="0" rtl="0" algn="l">
              <a:spcBef>
                <a:spcPts val="1000"/>
              </a:spcBef>
              <a:spcAft>
                <a:spcPts val="0"/>
              </a:spcAft>
              <a:buNone/>
            </a:pPr>
            <a:r>
              <a:t/>
            </a:r>
            <a:endParaRPr sz="3000"/>
          </a:p>
        </p:txBody>
      </p:sp>
      <p:sp>
        <p:nvSpPr>
          <p:cNvPr id="237" name="Google Shape;237;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8" name="Google Shape;238;p28"/>
          <p:cNvPicPr preferRelativeResize="0"/>
          <p:nvPr/>
        </p:nvPicPr>
        <p:blipFill>
          <a:blip r:embed="rId3">
            <a:alphaModFix/>
          </a:blip>
          <a:stretch>
            <a:fillRect/>
          </a:stretch>
        </p:blipFill>
        <p:spPr>
          <a:xfrm>
            <a:off x="152400" y="6329225"/>
            <a:ext cx="946640" cy="376375"/>
          </a:xfrm>
          <a:prstGeom prst="rect">
            <a:avLst/>
          </a:prstGeom>
          <a:noFill/>
          <a:ln>
            <a:noFill/>
          </a:ln>
        </p:spPr>
      </p:pic>
      <p:pic>
        <p:nvPicPr>
          <p:cNvPr id="239" name="Google Shape;239;p28"/>
          <p:cNvPicPr preferRelativeResize="0"/>
          <p:nvPr/>
        </p:nvPicPr>
        <p:blipFill>
          <a:blip r:embed="rId4">
            <a:alphaModFix/>
          </a:blip>
          <a:stretch>
            <a:fillRect/>
          </a:stretch>
        </p:blipFill>
        <p:spPr>
          <a:xfrm>
            <a:off x="8374800" y="1843225"/>
            <a:ext cx="3475450" cy="204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3900">
                <a:latin typeface="Times New Roman"/>
                <a:ea typeface="Times New Roman"/>
                <a:cs typeface="Times New Roman"/>
                <a:sym typeface="Times New Roman"/>
              </a:rPr>
              <a:t>Model Architecture Overview</a:t>
            </a:r>
            <a:endParaRPr sz="3900">
              <a:latin typeface="Times New Roman"/>
              <a:ea typeface="Times New Roman"/>
              <a:cs typeface="Times New Roman"/>
              <a:sym typeface="Times New Roman"/>
            </a:endParaRPr>
          </a:p>
        </p:txBody>
      </p:sp>
      <p:sp>
        <p:nvSpPr>
          <p:cNvPr id="245" name="Google Shape;245;p29"/>
          <p:cNvSpPr txBox="1"/>
          <p:nvPr>
            <p:ph idx="1" type="body"/>
          </p:nvPr>
        </p:nvSpPr>
        <p:spPr>
          <a:xfrm>
            <a:off x="838200" y="1542850"/>
            <a:ext cx="10515600" cy="50430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1200"/>
              </a:spcBef>
              <a:spcAft>
                <a:spcPts val="0"/>
              </a:spcAft>
              <a:buSzPts val="1700"/>
              <a:buChar char="●"/>
            </a:pPr>
            <a:r>
              <a:rPr lang="en-US" sz="1700">
                <a:latin typeface="Times New Roman"/>
                <a:ea typeface="Times New Roman"/>
                <a:cs typeface="Times New Roman"/>
                <a:sym typeface="Times New Roman"/>
              </a:rPr>
              <a:t>Implemented </a:t>
            </a:r>
            <a:r>
              <a:rPr b="1" lang="en-US" sz="1700">
                <a:latin typeface="Times New Roman"/>
                <a:ea typeface="Times New Roman"/>
                <a:cs typeface="Times New Roman"/>
                <a:sym typeface="Times New Roman"/>
              </a:rPr>
              <a:t>Transfer Learning</a:t>
            </a:r>
            <a:r>
              <a:rPr lang="en-US" sz="1700">
                <a:latin typeface="Times New Roman"/>
                <a:ea typeface="Times New Roman"/>
                <a:cs typeface="Times New Roman"/>
                <a:sym typeface="Times New Roman"/>
              </a:rPr>
              <a:t> using three pretrained </a:t>
            </a:r>
            <a:r>
              <a:rPr b="1" lang="en-US" sz="1700">
                <a:latin typeface="Times New Roman"/>
                <a:ea typeface="Times New Roman"/>
                <a:cs typeface="Times New Roman"/>
                <a:sym typeface="Times New Roman"/>
              </a:rPr>
              <a:t>Convolutional Neural Networks (CNNs)</a:t>
            </a:r>
            <a:r>
              <a:rPr lang="en-US" sz="1700">
                <a:latin typeface="Times New Roman"/>
                <a:ea typeface="Times New Roman"/>
                <a:cs typeface="Times New Roman"/>
                <a:sym typeface="Times New Roman"/>
              </a:rPr>
              <a:t> - </a:t>
            </a:r>
            <a:r>
              <a:rPr b="1" lang="en-US" sz="1700">
                <a:latin typeface="Times New Roman"/>
                <a:ea typeface="Times New Roman"/>
                <a:cs typeface="Times New Roman"/>
                <a:sym typeface="Times New Roman"/>
              </a:rPr>
              <a:t>ResNet50</a:t>
            </a:r>
            <a:r>
              <a:rPr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DenseNet121</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EfficientNetB0</a:t>
            </a:r>
            <a:r>
              <a:rPr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originally trained on the large-scale ImageNet dataset.</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US" sz="1700">
                <a:latin typeface="Times New Roman"/>
                <a:ea typeface="Times New Roman"/>
                <a:cs typeface="Times New Roman"/>
                <a:sym typeface="Times New Roman"/>
              </a:rPr>
              <a:t>Base layers of each network were frozen to retain learned low-level image features (edges, textures, gradients).</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US" sz="1700">
                <a:latin typeface="Times New Roman"/>
                <a:ea typeface="Times New Roman"/>
                <a:cs typeface="Times New Roman"/>
                <a:sym typeface="Times New Roman"/>
              </a:rPr>
              <a:t>Top layers were replaced with a custom classifier trained on chest X-ray images to detect Normal vs Pneumonia cases.</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US" sz="1700">
                <a:latin typeface="Times New Roman"/>
                <a:ea typeface="Times New Roman"/>
                <a:cs typeface="Times New Roman"/>
                <a:sym typeface="Times New Roman"/>
              </a:rPr>
              <a:t>Applied fine-tuning on deeper layers to adapt model representations to medical image patterns while preventing overfitting.</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US" sz="1700">
                <a:latin typeface="Times New Roman"/>
                <a:ea typeface="Times New Roman"/>
                <a:cs typeface="Times New Roman"/>
                <a:sym typeface="Times New Roman"/>
              </a:rPr>
              <a:t>Used the Adam optimizer for efficient convergence and CrossEntropy Loss to measure classification performance.</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lang="en-US" sz="1700">
                <a:latin typeface="Times New Roman"/>
                <a:ea typeface="Times New Roman"/>
                <a:cs typeface="Times New Roman"/>
                <a:sym typeface="Times New Roman"/>
              </a:rPr>
              <a:t>Implemented a learning rate scheduler and early stopping to enhance generalization and reduce training instability.</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p>
            <a:pPr indent="-64135" lvl="0" marL="228600" rtl="0" algn="just">
              <a:lnSpc>
                <a:spcPct val="90000"/>
              </a:lnSpc>
              <a:spcBef>
                <a:spcPts val="1200"/>
              </a:spcBef>
              <a:spcAft>
                <a:spcPts val="0"/>
              </a:spcAft>
              <a:buClr>
                <a:schemeClr val="dk1"/>
              </a:buClr>
              <a:buSzPts val="2800"/>
              <a:buNone/>
            </a:pPr>
            <a:r>
              <a:t/>
            </a:r>
            <a:endParaRPr b="1" sz="3000">
              <a:latin typeface="Times New Roman"/>
              <a:ea typeface="Times New Roman"/>
              <a:cs typeface="Times New Roman"/>
              <a:sym typeface="Times New Roman"/>
            </a:endParaRPr>
          </a:p>
        </p:txBody>
      </p:sp>
      <p:sp>
        <p:nvSpPr>
          <p:cNvPr id="246" name="Google Shape;24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     Model Training Configuration</a:t>
            </a:r>
            <a:endParaRPr>
              <a:latin typeface="Times New Roman"/>
              <a:ea typeface="Times New Roman"/>
              <a:cs typeface="Times New Roman"/>
              <a:sym typeface="Times New Roman"/>
            </a:endParaRPr>
          </a:p>
        </p:txBody>
      </p:sp>
      <p:sp>
        <p:nvSpPr>
          <p:cNvPr id="253" name="Google Shape;253;p30"/>
          <p:cNvSpPr txBox="1"/>
          <p:nvPr>
            <p:ph idx="1" type="body"/>
          </p:nvPr>
        </p:nvSpPr>
        <p:spPr>
          <a:xfrm>
            <a:off x="838200" y="1825625"/>
            <a:ext cx="10515600" cy="4663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Font typeface="Times New Roman"/>
              <a:buChar char="•"/>
            </a:pPr>
            <a:r>
              <a:rPr lang="en-US" sz="1600">
                <a:latin typeface="Times New Roman"/>
                <a:ea typeface="Times New Roman"/>
                <a:cs typeface="Times New Roman"/>
                <a:sym typeface="Times New Roman"/>
              </a:rPr>
              <a:t>The dataset was divided into </a:t>
            </a:r>
            <a:r>
              <a:rPr b="1" lang="en-US" sz="1600">
                <a:latin typeface="Times New Roman"/>
                <a:ea typeface="Times New Roman"/>
                <a:cs typeface="Times New Roman"/>
                <a:sym typeface="Times New Roman"/>
              </a:rPr>
              <a:t>Training (75%)</a:t>
            </a: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Validation (15%)</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Testing (10%)</a:t>
            </a:r>
            <a:r>
              <a:rPr lang="en-US" sz="1600">
                <a:latin typeface="Times New Roman"/>
                <a:ea typeface="Times New Roman"/>
                <a:cs typeface="Times New Roman"/>
                <a:sym typeface="Times New Roman"/>
              </a:rPr>
              <a:t> subsets to ensure unbiased performance evaluation.</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Each model was trained with a </a:t>
            </a:r>
            <a:r>
              <a:rPr b="1" lang="en-US" sz="1600">
                <a:latin typeface="Times New Roman"/>
                <a:ea typeface="Times New Roman"/>
                <a:cs typeface="Times New Roman"/>
                <a:sym typeface="Times New Roman"/>
              </a:rPr>
              <a:t>batch size of 32</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15 epochs</a:t>
            </a:r>
            <a:r>
              <a:rPr lang="en-US" sz="1600">
                <a:latin typeface="Times New Roman"/>
                <a:ea typeface="Times New Roman"/>
                <a:cs typeface="Times New Roman"/>
                <a:sym typeface="Times New Roman"/>
              </a:rPr>
              <a:t>, balancing computational efficiency with convergence stability.</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Used the </a:t>
            </a:r>
            <a:r>
              <a:rPr b="1" lang="en-US" sz="1600">
                <a:latin typeface="Times New Roman"/>
                <a:ea typeface="Times New Roman"/>
                <a:cs typeface="Times New Roman"/>
                <a:sym typeface="Times New Roman"/>
              </a:rPr>
              <a:t>Adam optimizer</a:t>
            </a:r>
            <a:r>
              <a:rPr lang="en-US" sz="1600">
                <a:latin typeface="Times New Roman"/>
                <a:ea typeface="Times New Roman"/>
                <a:cs typeface="Times New Roman"/>
                <a:sym typeface="Times New Roman"/>
              </a:rPr>
              <a:t> with an </a:t>
            </a:r>
            <a:r>
              <a:rPr b="1" lang="en-US" sz="1600">
                <a:latin typeface="Times New Roman"/>
                <a:ea typeface="Times New Roman"/>
                <a:cs typeface="Times New Roman"/>
                <a:sym typeface="Times New Roman"/>
              </a:rPr>
              <a:t>initial learning rate of 0.001</a:t>
            </a:r>
            <a:r>
              <a:rPr lang="en-US" sz="1600">
                <a:latin typeface="Times New Roman"/>
                <a:ea typeface="Times New Roman"/>
                <a:cs typeface="Times New Roman"/>
                <a:sym typeface="Times New Roman"/>
              </a:rPr>
              <a:t>, allowing adaptive updates for faster convergence.</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Integrated a </a:t>
            </a:r>
            <a:r>
              <a:rPr b="1" lang="en-US" sz="1600">
                <a:latin typeface="Times New Roman"/>
                <a:ea typeface="Times New Roman"/>
                <a:cs typeface="Times New Roman"/>
                <a:sym typeface="Times New Roman"/>
              </a:rPr>
              <a:t>Learning Rate Scheduler (ReduceLROnPlateau)</a:t>
            </a:r>
            <a:r>
              <a:rPr lang="en-US" sz="1600">
                <a:latin typeface="Times New Roman"/>
                <a:ea typeface="Times New Roman"/>
                <a:cs typeface="Times New Roman"/>
                <a:sym typeface="Times New Roman"/>
              </a:rPr>
              <a:t> to automatically lower the learning rate when validation accuracy plateaued.</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Implemented </a:t>
            </a:r>
            <a:r>
              <a:rPr b="1" lang="en-US" sz="1600">
                <a:latin typeface="Times New Roman"/>
                <a:ea typeface="Times New Roman"/>
                <a:cs typeface="Times New Roman"/>
                <a:sym typeface="Times New Roman"/>
              </a:rPr>
              <a:t>Early Stopping</a:t>
            </a:r>
            <a:r>
              <a:rPr lang="en-US" sz="1600">
                <a:latin typeface="Times New Roman"/>
                <a:ea typeface="Times New Roman"/>
                <a:cs typeface="Times New Roman"/>
                <a:sym typeface="Times New Roman"/>
              </a:rPr>
              <a:t> to prevent overfitting by halting training when validation loss stopped improving.</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Training and validation processes were executed using </a:t>
            </a:r>
            <a:r>
              <a:rPr b="1" lang="en-US" sz="1600">
                <a:latin typeface="Times New Roman"/>
                <a:ea typeface="Times New Roman"/>
                <a:cs typeface="Times New Roman"/>
                <a:sym typeface="Times New Roman"/>
              </a:rPr>
              <a:t>Google Colab’s GPU (NVIDIA T4)</a:t>
            </a:r>
            <a:r>
              <a:rPr lang="en-US" sz="1600">
                <a:latin typeface="Times New Roman"/>
                <a:ea typeface="Times New Roman"/>
                <a:cs typeface="Times New Roman"/>
                <a:sym typeface="Times New Roman"/>
              </a:rPr>
              <a:t> for accelerated computation.</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same configuration was maintained across all models (ResNet50, DenseNet121, EfficientNetB0) to ensure a fair performance comparison.</a:t>
            </a:r>
            <a:endParaRPr sz="1600">
              <a:latin typeface="Times New Roman"/>
              <a:ea typeface="Times New Roman"/>
              <a:cs typeface="Times New Roman"/>
              <a:sym typeface="Times New Roman"/>
            </a:endParaRPr>
          </a:p>
          <a:p>
            <a:pPr indent="0" lvl="0" marL="0" rtl="0" algn="l">
              <a:spcBef>
                <a:spcPts val="1000"/>
              </a:spcBef>
              <a:spcAft>
                <a:spcPts val="0"/>
              </a:spcAft>
              <a:buNone/>
            </a:pPr>
            <a:r>
              <a:t/>
            </a:r>
            <a:endParaRPr sz="2300">
              <a:latin typeface="Times New Roman"/>
              <a:ea typeface="Times New Roman"/>
              <a:cs typeface="Times New Roman"/>
              <a:sym typeface="Times New Roman"/>
            </a:endParaRPr>
          </a:p>
        </p:txBody>
      </p:sp>
      <p:sp>
        <p:nvSpPr>
          <p:cNvPr id="254" name="Google Shape;254;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38200" y="365125"/>
            <a:ext cx="10515600" cy="10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900">
                <a:latin typeface="Times New Roman"/>
                <a:ea typeface="Times New Roman"/>
                <a:cs typeface="Times New Roman"/>
                <a:sym typeface="Times New Roman"/>
              </a:rPr>
              <a:t>CNN Baseline Model – Custom Architecture</a:t>
            </a:r>
            <a:endParaRPr sz="3900">
              <a:latin typeface="Times New Roman"/>
              <a:ea typeface="Times New Roman"/>
              <a:cs typeface="Times New Roman"/>
              <a:sym typeface="Times New Roman"/>
            </a:endParaRPr>
          </a:p>
        </p:txBody>
      </p:sp>
      <p:sp>
        <p:nvSpPr>
          <p:cNvPr id="261" name="Google Shape;261;p31"/>
          <p:cNvSpPr txBox="1"/>
          <p:nvPr>
            <p:ph idx="1" type="body"/>
          </p:nvPr>
        </p:nvSpPr>
        <p:spPr>
          <a:xfrm>
            <a:off x="838200" y="1294450"/>
            <a:ext cx="10515600" cy="59901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None/>
            </a:pPr>
            <a:r>
              <a:rPr b="1" lang="en-US" sz="1670">
                <a:latin typeface="Times New Roman"/>
                <a:ea typeface="Times New Roman"/>
                <a:cs typeface="Times New Roman"/>
                <a:sym typeface="Times New Roman"/>
              </a:rPr>
              <a:t>Architecture Overview:</a:t>
            </a:r>
            <a:endParaRPr b="1" sz="1670">
              <a:latin typeface="Times New Roman"/>
              <a:ea typeface="Times New Roman"/>
              <a:cs typeface="Times New Roman"/>
              <a:sym typeface="Times New Roman"/>
            </a:endParaRPr>
          </a:p>
          <a:p>
            <a:pPr indent="-334645" lvl="0" marL="457200" rtl="0" algn="l">
              <a:lnSpc>
                <a:spcPct val="95000"/>
              </a:lnSpc>
              <a:spcBef>
                <a:spcPts val="1200"/>
              </a:spcBef>
              <a:spcAft>
                <a:spcPts val="0"/>
              </a:spcAft>
              <a:buSzPts val="1670"/>
              <a:buFont typeface="Times New Roman"/>
              <a:buChar char="●"/>
            </a:pPr>
            <a:r>
              <a:rPr lang="en-US" sz="1670">
                <a:latin typeface="Times New Roman"/>
                <a:ea typeface="Times New Roman"/>
                <a:cs typeface="Times New Roman"/>
                <a:sym typeface="Times New Roman"/>
              </a:rPr>
              <a:t>Custom </a:t>
            </a:r>
            <a:r>
              <a:rPr b="1" lang="en-US" sz="1670">
                <a:latin typeface="Times New Roman"/>
                <a:ea typeface="Times New Roman"/>
                <a:cs typeface="Times New Roman"/>
                <a:sym typeface="Times New Roman"/>
              </a:rPr>
              <a:t>Sequential Convolutional Neural Network</a:t>
            </a:r>
            <a:r>
              <a:rPr lang="en-US" sz="1670">
                <a:latin typeface="Times New Roman"/>
                <a:ea typeface="Times New Roman"/>
                <a:cs typeface="Times New Roman"/>
                <a:sym typeface="Times New Roman"/>
              </a:rPr>
              <a:t> designed for binary classification (</a:t>
            </a:r>
            <a:r>
              <a:rPr b="1" lang="en-US" sz="1670">
                <a:latin typeface="Times New Roman"/>
                <a:ea typeface="Times New Roman"/>
                <a:cs typeface="Times New Roman"/>
                <a:sym typeface="Times New Roman"/>
              </a:rPr>
              <a:t>Normal vs Pneumonia</a:t>
            </a:r>
            <a:r>
              <a:rPr lang="en-US" sz="1670">
                <a:latin typeface="Times New Roman"/>
                <a:ea typeface="Times New Roman"/>
                <a:cs typeface="Times New Roman"/>
                <a:sym typeface="Times New Roman"/>
              </a:rPr>
              <a:t>).</a:t>
            </a:r>
            <a:endParaRPr sz="1670">
              <a:latin typeface="Times New Roman"/>
              <a:ea typeface="Times New Roman"/>
              <a:cs typeface="Times New Roman"/>
              <a:sym typeface="Times New Roman"/>
            </a:endParaRPr>
          </a:p>
          <a:p>
            <a:pPr indent="-334645" lvl="0" marL="457200" rtl="0" algn="l">
              <a:lnSpc>
                <a:spcPct val="95000"/>
              </a:lnSpc>
              <a:spcBef>
                <a:spcPts val="0"/>
              </a:spcBef>
              <a:spcAft>
                <a:spcPts val="0"/>
              </a:spcAft>
              <a:buSzPts val="1670"/>
              <a:buFont typeface="Times New Roman"/>
              <a:buChar char="●"/>
            </a:pPr>
            <a:r>
              <a:rPr lang="en-US" sz="1670">
                <a:latin typeface="Times New Roman"/>
                <a:ea typeface="Times New Roman"/>
                <a:cs typeface="Times New Roman"/>
                <a:sym typeface="Times New Roman"/>
              </a:rPr>
              <a:t>Composed of </a:t>
            </a:r>
            <a:r>
              <a:rPr b="1" lang="en-US" sz="1670">
                <a:latin typeface="Times New Roman"/>
                <a:ea typeface="Times New Roman"/>
                <a:cs typeface="Times New Roman"/>
                <a:sym typeface="Times New Roman"/>
              </a:rPr>
              <a:t>three convolutional blocks</a:t>
            </a:r>
            <a:r>
              <a:rPr lang="en-US" sz="1670">
                <a:latin typeface="Times New Roman"/>
                <a:ea typeface="Times New Roman"/>
                <a:cs typeface="Times New Roman"/>
                <a:sym typeface="Times New Roman"/>
              </a:rPr>
              <a:t>, each with Conv2D → ReLU activation → MaxPooling2D for feature extraction.</a:t>
            </a:r>
            <a:endParaRPr sz="1670">
              <a:latin typeface="Times New Roman"/>
              <a:ea typeface="Times New Roman"/>
              <a:cs typeface="Times New Roman"/>
              <a:sym typeface="Times New Roman"/>
            </a:endParaRPr>
          </a:p>
          <a:p>
            <a:pPr indent="-334645" lvl="0" marL="457200" rtl="0" algn="l">
              <a:lnSpc>
                <a:spcPct val="95000"/>
              </a:lnSpc>
              <a:spcBef>
                <a:spcPts val="0"/>
              </a:spcBef>
              <a:spcAft>
                <a:spcPts val="0"/>
              </a:spcAft>
              <a:buSzPts val="1670"/>
              <a:buFont typeface="Times New Roman"/>
              <a:buChar char="●"/>
            </a:pPr>
            <a:r>
              <a:rPr lang="en-US" sz="1670">
                <a:latin typeface="Times New Roman"/>
                <a:ea typeface="Times New Roman"/>
                <a:cs typeface="Times New Roman"/>
                <a:sym typeface="Times New Roman"/>
              </a:rPr>
              <a:t>Includes </a:t>
            </a:r>
            <a:r>
              <a:rPr b="1" lang="en-US" sz="1670">
                <a:latin typeface="Times New Roman"/>
                <a:ea typeface="Times New Roman"/>
                <a:cs typeface="Times New Roman"/>
                <a:sym typeface="Times New Roman"/>
              </a:rPr>
              <a:t>Batch Normalization</a:t>
            </a:r>
            <a:r>
              <a:rPr lang="en-US" sz="1670">
                <a:latin typeface="Times New Roman"/>
                <a:ea typeface="Times New Roman"/>
                <a:cs typeface="Times New Roman"/>
                <a:sym typeface="Times New Roman"/>
              </a:rPr>
              <a:t> and </a:t>
            </a:r>
            <a:r>
              <a:rPr b="1" lang="en-US" sz="1670">
                <a:latin typeface="Times New Roman"/>
                <a:ea typeface="Times New Roman"/>
                <a:cs typeface="Times New Roman"/>
                <a:sym typeface="Times New Roman"/>
              </a:rPr>
              <a:t>Dropout (0.5)</a:t>
            </a:r>
            <a:r>
              <a:rPr lang="en-US" sz="1670">
                <a:latin typeface="Times New Roman"/>
                <a:ea typeface="Times New Roman"/>
                <a:cs typeface="Times New Roman"/>
                <a:sym typeface="Times New Roman"/>
              </a:rPr>
              <a:t> for regularization and to prevent overfitting.</a:t>
            </a:r>
            <a:endParaRPr sz="1670">
              <a:latin typeface="Times New Roman"/>
              <a:ea typeface="Times New Roman"/>
              <a:cs typeface="Times New Roman"/>
              <a:sym typeface="Times New Roman"/>
            </a:endParaRPr>
          </a:p>
          <a:p>
            <a:pPr indent="-334645" lvl="0" marL="457200" rtl="0" algn="l">
              <a:lnSpc>
                <a:spcPct val="95000"/>
              </a:lnSpc>
              <a:spcBef>
                <a:spcPts val="0"/>
              </a:spcBef>
              <a:spcAft>
                <a:spcPts val="0"/>
              </a:spcAft>
              <a:buSzPts val="1670"/>
              <a:buFont typeface="Times New Roman"/>
              <a:buChar char="●"/>
            </a:pPr>
            <a:r>
              <a:rPr lang="en-US" sz="1670">
                <a:latin typeface="Times New Roman"/>
                <a:ea typeface="Times New Roman"/>
                <a:cs typeface="Times New Roman"/>
                <a:sym typeface="Times New Roman"/>
              </a:rPr>
              <a:t>Final layers: </a:t>
            </a:r>
            <a:r>
              <a:rPr b="1" lang="en-US" sz="1670">
                <a:latin typeface="Times New Roman"/>
                <a:ea typeface="Times New Roman"/>
                <a:cs typeface="Times New Roman"/>
                <a:sym typeface="Times New Roman"/>
              </a:rPr>
              <a:t>Flatten → Dense(128, ReLU) → Dense(1, Sigmoid)</a:t>
            </a:r>
            <a:r>
              <a:rPr lang="en-US" sz="1670">
                <a:latin typeface="Times New Roman"/>
                <a:ea typeface="Times New Roman"/>
                <a:cs typeface="Times New Roman"/>
                <a:sym typeface="Times New Roman"/>
              </a:rPr>
              <a:t> for binary output.</a:t>
            </a:r>
            <a:endParaRPr sz="1670">
              <a:latin typeface="Times New Roman"/>
              <a:ea typeface="Times New Roman"/>
              <a:cs typeface="Times New Roman"/>
              <a:sym typeface="Times New Roman"/>
            </a:endParaRPr>
          </a:p>
          <a:p>
            <a:pPr indent="-334645" lvl="0" marL="457200" rtl="0" algn="l">
              <a:lnSpc>
                <a:spcPct val="95000"/>
              </a:lnSpc>
              <a:spcBef>
                <a:spcPts val="0"/>
              </a:spcBef>
              <a:spcAft>
                <a:spcPts val="0"/>
              </a:spcAft>
              <a:buSzPts val="1670"/>
              <a:buFont typeface="Times New Roman"/>
              <a:buChar char="●"/>
            </a:pPr>
            <a:r>
              <a:rPr lang="en-US" sz="1670">
                <a:latin typeface="Times New Roman"/>
                <a:ea typeface="Times New Roman"/>
                <a:cs typeface="Times New Roman"/>
                <a:sym typeface="Times New Roman"/>
              </a:rPr>
              <a:t>Input shape: </a:t>
            </a:r>
            <a:r>
              <a:rPr b="1" lang="en-US" sz="1670">
                <a:latin typeface="Times New Roman"/>
                <a:ea typeface="Times New Roman"/>
                <a:cs typeface="Times New Roman"/>
                <a:sym typeface="Times New Roman"/>
              </a:rPr>
              <a:t>128×128×1 (grayscale)</a:t>
            </a:r>
            <a:r>
              <a:rPr lang="en-US" sz="1670">
                <a:latin typeface="Times New Roman"/>
                <a:ea typeface="Times New Roman"/>
                <a:cs typeface="Times New Roman"/>
                <a:sym typeface="Times New Roman"/>
              </a:rPr>
              <a:t> images.</a:t>
            </a:r>
            <a:endParaRPr sz="167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US" sz="1670">
                <a:latin typeface="Times New Roman"/>
                <a:ea typeface="Times New Roman"/>
                <a:cs typeface="Times New Roman"/>
                <a:sym typeface="Times New Roman"/>
              </a:rPr>
              <a:t>Training Configuration:</a:t>
            </a:r>
            <a:br>
              <a:rPr b="1" lang="en-US" sz="1670">
                <a:latin typeface="Times New Roman"/>
                <a:ea typeface="Times New Roman"/>
                <a:cs typeface="Times New Roman"/>
                <a:sym typeface="Times New Roman"/>
              </a:rPr>
            </a:br>
            <a:r>
              <a:rPr b="1" lang="en-US" sz="1670">
                <a:latin typeface="Times New Roman"/>
                <a:ea typeface="Times New Roman"/>
                <a:cs typeface="Times New Roman"/>
                <a:sym typeface="Times New Roman"/>
              </a:rPr>
              <a:t>          Optimizer:</a:t>
            </a:r>
            <a:r>
              <a:rPr lang="en-US" sz="1670">
                <a:latin typeface="Times New Roman"/>
                <a:ea typeface="Times New Roman"/>
                <a:cs typeface="Times New Roman"/>
                <a:sym typeface="Times New Roman"/>
              </a:rPr>
              <a:t> Adam | </a:t>
            </a:r>
            <a:r>
              <a:rPr b="1" lang="en-US" sz="1670">
                <a:latin typeface="Times New Roman"/>
                <a:ea typeface="Times New Roman"/>
                <a:cs typeface="Times New Roman"/>
                <a:sym typeface="Times New Roman"/>
              </a:rPr>
              <a:t>Loss Function:</a:t>
            </a:r>
            <a:r>
              <a:rPr lang="en-US" sz="1670">
                <a:latin typeface="Times New Roman"/>
                <a:ea typeface="Times New Roman"/>
                <a:cs typeface="Times New Roman"/>
                <a:sym typeface="Times New Roman"/>
              </a:rPr>
              <a:t> Binary Crossentropy</a:t>
            </a:r>
            <a:endParaRPr sz="1670">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rPr b="1" lang="en-US" sz="1670">
                <a:latin typeface="Times New Roman"/>
                <a:ea typeface="Times New Roman"/>
                <a:cs typeface="Times New Roman"/>
                <a:sym typeface="Times New Roman"/>
              </a:rPr>
              <a:t>Metrics:</a:t>
            </a:r>
            <a:r>
              <a:rPr lang="en-US" sz="1670">
                <a:latin typeface="Times New Roman"/>
                <a:ea typeface="Times New Roman"/>
                <a:cs typeface="Times New Roman"/>
                <a:sym typeface="Times New Roman"/>
              </a:rPr>
              <a:t> Accuracy, Recall, Precision</a:t>
            </a:r>
            <a:endParaRPr sz="1670">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rPr b="1" lang="en-US" sz="1670">
                <a:latin typeface="Times New Roman"/>
                <a:ea typeface="Times New Roman"/>
                <a:cs typeface="Times New Roman"/>
                <a:sym typeface="Times New Roman"/>
              </a:rPr>
              <a:t>Epochs:</a:t>
            </a:r>
            <a:r>
              <a:rPr lang="en-US" sz="1670">
                <a:latin typeface="Times New Roman"/>
                <a:ea typeface="Times New Roman"/>
                <a:cs typeface="Times New Roman"/>
                <a:sym typeface="Times New Roman"/>
              </a:rPr>
              <a:t> 25 | </a:t>
            </a:r>
            <a:r>
              <a:rPr b="1" lang="en-US" sz="1670">
                <a:latin typeface="Times New Roman"/>
                <a:ea typeface="Times New Roman"/>
                <a:cs typeface="Times New Roman"/>
                <a:sym typeface="Times New Roman"/>
              </a:rPr>
              <a:t>Batch Size:</a:t>
            </a:r>
            <a:r>
              <a:rPr lang="en-US" sz="1670">
                <a:latin typeface="Times New Roman"/>
                <a:ea typeface="Times New Roman"/>
                <a:cs typeface="Times New Roman"/>
                <a:sym typeface="Times New Roman"/>
              </a:rPr>
              <a:t> 32</a:t>
            </a:r>
            <a:endParaRPr sz="1670">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rPr b="1" lang="en-US" sz="1670">
                <a:latin typeface="Times New Roman"/>
                <a:ea typeface="Times New Roman"/>
                <a:cs typeface="Times New Roman"/>
                <a:sym typeface="Times New Roman"/>
              </a:rPr>
              <a:t>Callbacks:</a:t>
            </a:r>
            <a:r>
              <a:rPr lang="en-US" sz="1670">
                <a:latin typeface="Times New Roman"/>
                <a:ea typeface="Times New Roman"/>
                <a:cs typeface="Times New Roman"/>
                <a:sym typeface="Times New Roman"/>
              </a:rPr>
              <a:t> EarlyStopping  &amp; Model Checkpoint (best model saving).</a:t>
            </a:r>
            <a:endParaRPr sz="167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US" sz="1670">
                <a:latin typeface="Times New Roman"/>
                <a:ea typeface="Times New Roman"/>
                <a:cs typeface="Times New Roman"/>
                <a:sym typeface="Times New Roman"/>
              </a:rPr>
              <a:t>Performance Summary:</a:t>
            </a:r>
            <a:br>
              <a:rPr b="1" lang="en-US" sz="1670">
                <a:latin typeface="Times New Roman"/>
                <a:ea typeface="Times New Roman"/>
                <a:cs typeface="Times New Roman"/>
                <a:sym typeface="Times New Roman"/>
              </a:rPr>
            </a:br>
            <a:r>
              <a:rPr b="1" lang="en-US" sz="1670">
                <a:latin typeface="Times New Roman"/>
                <a:ea typeface="Times New Roman"/>
                <a:cs typeface="Times New Roman"/>
                <a:sym typeface="Times New Roman"/>
              </a:rPr>
              <a:t>                 </a:t>
            </a:r>
            <a:r>
              <a:rPr lang="en-US" sz="1670">
                <a:latin typeface="Times New Roman"/>
                <a:ea typeface="Times New Roman"/>
                <a:cs typeface="Times New Roman"/>
                <a:sym typeface="Times New Roman"/>
              </a:rPr>
              <a:t>Achieved </a:t>
            </a:r>
            <a:r>
              <a:rPr b="1" lang="en-US" sz="1670">
                <a:latin typeface="Times New Roman"/>
                <a:ea typeface="Times New Roman"/>
                <a:cs typeface="Times New Roman"/>
                <a:sym typeface="Times New Roman"/>
              </a:rPr>
              <a:t>87% a</a:t>
            </a:r>
            <a:r>
              <a:rPr b="1" lang="en-US" sz="1670">
                <a:latin typeface="Times New Roman"/>
                <a:ea typeface="Times New Roman"/>
                <a:cs typeface="Times New Roman"/>
                <a:sym typeface="Times New Roman"/>
              </a:rPr>
              <a:t>ccuracy</a:t>
            </a:r>
            <a:r>
              <a:rPr lang="en-US" sz="1670">
                <a:latin typeface="Times New Roman"/>
                <a:ea typeface="Times New Roman"/>
                <a:cs typeface="Times New Roman"/>
                <a:sym typeface="Times New Roman"/>
              </a:rPr>
              <a:t> on validation data.</a:t>
            </a:r>
            <a:endParaRPr sz="1670">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rPr b="1" lang="en-US" sz="1670">
                <a:latin typeface="Times New Roman"/>
                <a:ea typeface="Times New Roman"/>
                <a:cs typeface="Times New Roman"/>
                <a:sym typeface="Times New Roman"/>
              </a:rPr>
              <a:t>High recall</a:t>
            </a:r>
            <a:r>
              <a:rPr lang="en-US" sz="1670">
                <a:latin typeface="Times New Roman"/>
                <a:ea typeface="Times New Roman"/>
                <a:cs typeface="Times New Roman"/>
                <a:sym typeface="Times New Roman"/>
              </a:rPr>
              <a:t> indicating strong pneumonia detection ability.</a:t>
            </a:r>
            <a:endParaRPr sz="1670">
              <a:latin typeface="Times New Roman"/>
              <a:ea typeface="Times New Roman"/>
              <a:cs typeface="Times New Roman"/>
              <a:sym typeface="Times New Roman"/>
            </a:endParaRPr>
          </a:p>
          <a:p>
            <a:pPr indent="0" lvl="0" marL="914400" rtl="0" algn="l">
              <a:lnSpc>
                <a:spcPct val="95000"/>
              </a:lnSpc>
              <a:spcBef>
                <a:spcPts val="1200"/>
              </a:spcBef>
              <a:spcAft>
                <a:spcPts val="0"/>
              </a:spcAft>
              <a:buNone/>
            </a:pPr>
            <a:r>
              <a:rPr lang="en-US" sz="1670">
                <a:latin typeface="Times New Roman"/>
                <a:ea typeface="Times New Roman"/>
                <a:cs typeface="Times New Roman"/>
                <a:sym typeface="Times New Roman"/>
              </a:rPr>
              <a:t>Model saved as </a:t>
            </a:r>
            <a:r>
              <a:rPr b="1" lang="en-US" sz="1670">
                <a:latin typeface="Times New Roman"/>
                <a:ea typeface="Times New Roman"/>
                <a:cs typeface="Times New Roman"/>
                <a:sym typeface="Times New Roman"/>
              </a:rPr>
              <a:t>cnn_baseline.h5</a:t>
            </a:r>
            <a:r>
              <a:rPr lang="en-US" sz="1670">
                <a:latin typeface="Times New Roman"/>
                <a:ea typeface="Times New Roman"/>
                <a:cs typeface="Times New Roman"/>
                <a:sym typeface="Times New Roman"/>
              </a:rPr>
              <a:t> for further comparison and tuning.</a:t>
            </a:r>
            <a:br>
              <a:rPr lang="en-US" sz="1670">
                <a:latin typeface="Times New Roman"/>
                <a:ea typeface="Times New Roman"/>
                <a:cs typeface="Times New Roman"/>
                <a:sym typeface="Times New Roman"/>
              </a:rPr>
            </a:br>
            <a:endParaRPr sz="1670">
              <a:latin typeface="Times New Roman"/>
              <a:ea typeface="Times New Roman"/>
              <a:cs typeface="Times New Roman"/>
              <a:sym typeface="Times New Roman"/>
            </a:endParaRPr>
          </a:p>
          <a:p>
            <a:pPr indent="0" lvl="0" marL="0" rtl="0" algn="l">
              <a:lnSpc>
                <a:spcPct val="70000"/>
              </a:lnSpc>
              <a:spcBef>
                <a:spcPts val="1200"/>
              </a:spcBef>
              <a:spcAft>
                <a:spcPts val="0"/>
              </a:spcAft>
              <a:buSzPts val="770"/>
              <a:buNone/>
            </a:pPr>
            <a:r>
              <a:t/>
            </a:r>
            <a:endParaRPr sz="2860">
              <a:latin typeface="Times New Roman"/>
              <a:ea typeface="Times New Roman"/>
              <a:cs typeface="Times New Roman"/>
              <a:sym typeface="Times New Roman"/>
            </a:endParaRPr>
          </a:p>
        </p:txBody>
      </p:sp>
      <p:sp>
        <p:nvSpPr>
          <p:cNvPr id="262" name="Google Shape;262;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4"/>
          <p:cNvSpPr txBox="1"/>
          <p:nvPr>
            <p:ph type="title"/>
          </p:nvPr>
        </p:nvSpPr>
        <p:spPr>
          <a:xfrm>
            <a:off x="517889" y="4883544"/>
            <a:ext cx="3876086" cy="15569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Kaggle IDs and Github Links</a:t>
            </a:r>
            <a:endParaRPr/>
          </a:p>
        </p:txBody>
      </p:sp>
      <p:sp>
        <p:nvSpPr>
          <p:cNvPr id="98" name="Google Shape;98;p14"/>
          <p:cNvSpPr/>
          <p:nvPr/>
        </p:nvSpPr>
        <p:spPr>
          <a:xfrm>
            <a:off x="0" y="0"/>
            <a:ext cx="12192000" cy="8658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4"/>
          <p:cNvSpPr/>
          <p:nvPr/>
        </p:nvSpPr>
        <p:spPr>
          <a:xfrm>
            <a:off x="517889" y="0"/>
            <a:ext cx="11231745" cy="458818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14"/>
          <p:cNvSpPr/>
          <p:nvPr/>
        </p:nvSpPr>
        <p:spPr>
          <a:xfrm flipH="1" rot="5400000">
            <a:off x="4001107" y="5661132"/>
            <a:ext cx="1463040" cy="457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14"/>
          <p:cNvSpPr txBox="1"/>
          <p:nvPr>
            <p:ph idx="1" type="body"/>
          </p:nvPr>
        </p:nvSpPr>
        <p:spPr>
          <a:xfrm>
            <a:off x="5162719" y="4724612"/>
            <a:ext cx="6586915" cy="205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Arial"/>
              <a:buChar char="•"/>
            </a:pPr>
            <a:r>
              <a:rPr lang="en-US" sz="1400">
                <a:latin typeface="Times New Roman"/>
                <a:ea typeface="Times New Roman"/>
                <a:cs typeface="Times New Roman"/>
                <a:sym typeface="Times New Roman"/>
              </a:rPr>
              <a:t>Sathwik Sriperambhuduri(Kaggle ID: 12752384)</a:t>
            </a:r>
            <a:endParaRPr/>
          </a:p>
          <a:p>
            <a:pPr indent="0" lvl="0" marL="0" rtl="0" algn="l">
              <a:lnSpc>
                <a:spcPct val="90000"/>
              </a:lnSpc>
              <a:spcBef>
                <a:spcPts val="1000"/>
              </a:spcBef>
              <a:spcAft>
                <a:spcPts val="0"/>
              </a:spcAft>
              <a:buClr>
                <a:schemeClr val="dk1"/>
              </a:buClr>
              <a:buSzPts val="1400"/>
              <a:buFont typeface="Arial"/>
              <a:buChar char="•"/>
            </a:pPr>
            <a:r>
              <a:rPr lang="en-US" sz="1400">
                <a:latin typeface="Times New Roman"/>
                <a:ea typeface="Times New Roman"/>
                <a:cs typeface="Times New Roman"/>
                <a:sym typeface="Times New Roman"/>
              </a:rPr>
              <a:t>Divya Yalla (Kaggle ID: 19775604)</a:t>
            </a:r>
            <a:endParaRPr/>
          </a:p>
          <a:p>
            <a:pPr indent="0" lvl="0" marL="0" rtl="0" algn="l">
              <a:lnSpc>
                <a:spcPct val="90000"/>
              </a:lnSpc>
              <a:spcBef>
                <a:spcPts val="1000"/>
              </a:spcBef>
              <a:spcAft>
                <a:spcPts val="0"/>
              </a:spcAft>
              <a:buClr>
                <a:schemeClr val="dk1"/>
              </a:buClr>
              <a:buSzPts val="1400"/>
              <a:buFont typeface="Arial"/>
              <a:buChar char="•"/>
            </a:pPr>
            <a:r>
              <a:rPr lang="en-US" sz="1400">
                <a:latin typeface="Times New Roman"/>
                <a:ea typeface="Times New Roman"/>
                <a:cs typeface="Times New Roman"/>
                <a:sym typeface="Times New Roman"/>
              </a:rPr>
              <a:t>Kaushik Chinthala ( Kaggle ID: 19102354)</a:t>
            </a:r>
            <a:endParaRPr/>
          </a:p>
          <a:p>
            <a:pPr indent="0" lvl="0" marL="0" rtl="0" algn="l">
              <a:lnSpc>
                <a:spcPct val="90000"/>
              </a:lnSpc>
              <a:spcBef>
                <a:spcPts val="1000"/>
              </a:spcBef>
              <a:spcAft>
                <a:spcPts val="0"/>
              </a:spcAft>
              <a:buClr>
                <a:schemeClr val="dk1"/>
              </a:buClr>
              <a:buSzPts val="1400"/>
              <a:buNone/>
            </a:pPr>
            <a:r>
              <a:t/>
            </a:r>
            <a:endParaRPr sz="1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400"/>
              <a:buFont typeface="Arial"/>
              <a:buChar char="•"/>
            </a:pPr>
            <a:r>
              <a:rPr lang="en-US" sz="1400">
                <a:latin typeface="Times New Roman"/>
                <a:ea typeface="Times New Roman"/>
                <a:cs typeface="Times New Roman"/>
                <a:sym typeface="Times New Roman"/>
              </a:rPr>
              <a:t>GitHub Link: </a:t>
            </a:r>
            <a:r>
              <a:rPr lang="en-US" sz="1400" u="sng">
                <a:solidFill>
                  <a:schemeClr val="hlink"/>
                </a:solidFill>
                <a:latin typeface="Times New Roman"/>
                <a:ea typeface="Times New Roman"/>
                <a:cs typeface="Times New Roman"/>
                <a:sym typeface="Times New Roman"/>
                <a:hlinkClick r:id="rId3"/>
              </a:rPr>
              <a:t>https://github.com/Sathwik-Sriperambhuduri/DS606-Chest-X-Ray</a:t>
            </a:r>
            <a:endParaRPr sz="1400">
              <a:latin typeface="Times New Roman"/>
              <a:ea typeface="Times New Roman"/>
              <a:cs typeface="Times New Roman"/>
              <a:sym typeface="Times New Roman"/>
            </a:endParaRPr>
          </a:p>
        </p:txBody>
      </p:sp>
      <p:sp>
        <p:nvSpPr>
          <p:cNvPr id="102" name="Google Shape;102;p14"/>
          <p:cNvSpPr txBox="1"/>
          <p:nvPr>
            <p:ph idx="12" type="sldNum"/>
          </p:nvPr>
        </p:nvSpPr>
        <p:spPr>
          <a:xfrm>
            <a:off x="8610600" y="649224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888888"/>
                </a:solidFill>
                <a:latin typeface="Calibri"/>
                <a:ea typeface="Calibri"/>
                <a:cs typeface="Calibri"/>
                <a:sym typeface="Calibri"/>
              </a:rPr>
              <a:t>‹#›</a:t>
            </a:fld>
            <a:endParaRPr>
              <a:solidFill>
                <a:srgbClr val="888888"/>
              </a:solidFill>
              <a:latin typeface="Calibri"/>
              <a:ea typeface="Calibri"/>
              <a:cs typeface="Calibri"/>
              <a:sym typeface="Calibri"/>
            </a:endParaRPr>
          </a:p>
        </p:txBody>
      </p:sp>
      <p:pic>
        <p:nvPicPr>
          <p:cNvPr id="103" name="Google Shape;103;p14" title="WhatsApp Image 2025-10-22 at 12.48.37_cd01f682.jpg"/>
          <p:cNvPicPr preferRelativeResize="0"/>
          <p:nvPr/>
        </p:nvPicPr>
        <p:blipFill>
          <a:blip r:embed="rId4">
            <a:alphaModFix/>
          </a:blip>
          <a:stretch>
            <a:fillRect/>
          </a:stretch>
        </p:blipFill>
        <p:spPr>
          <a:xfrm>
            <a:off x="267900" y="99225"/>
            <a:ext cx="11481724" cy="4513000"/>
          </a:xfrm>
          <a:prstGeom prst="rect">
            <a:avLst/>
          </a:prstGeom>
          <a:solidFill>
            <a:schemeClr val="lt1"/>
          </a:solidFill>
          <a:ln>
            <a:noFill/>
          </a:ln>
          <a:effectLst>
            <a:outerShdw blurRad="139700" rotWithShape="0" algn="t" dir="5400000" dist="127000">
              <a:srgbClr val="000000">
                <a:alpha val="149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Training and Validation Performance</a:t>
            </a:r>
            <a:endParaRPr>
              <a:latin typeface="Times New Roman"/>
              <a:ea typeface="Times New Roman"/>
              <a:cs typeface="Times New Roman"/>
              <a:sym typeface="Times New Roman"/>
            </a:endParaRPr>
          </a:p>
        </p:txBody>
      </p:sp>
      <p:sp>
        <p:nvSpPr>
          <p:cNvPr id="269" name="Google Shape;269;p32"/>
          <p:cNvSpPr txBox="1"/>
          <p:nvPr>
            <p:ph idx="1" type="body"/>
          </p:nvPr>
        </p:nvSpPr>
        <p:spPr>
          <a:xfrm>
            <a:off x="5259127" y="2005139"/>
            <a:ext cx="752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0" name="Google Shape;270;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1" name="Google Shape;271;p32"/>
          <p:cNvPicPr preferRelativeResize="0"/>
          <p:nvPr/>
        </p:nvPicPr>
        <p:blipFill>
          <a:blip r:embed="rId3">
            <a:alphaModFix/>
          </a:blip>
          <a:stretch>
            <a:fillRect/>
          </a:stretch>
        </p:blipFill>
        <p:spPr>
          <a:xfrm>
            <a:off x="5223650" y="1870325"/>
            <a:ext cx="6799234" cy="4276771"/>
          </a:xfrm>
          <a:prstGeom prst="rect">
            <a:avLst/>
          </a:prstGeom>
          <a:noFill/>
          <a:ln>
            <a:noFill/>
          </a:ln>
        </p:spPr>
      </p:pic>
      <p:sp>
        <p:nvSpPr>
          <p:cNvPr id="272" name="Google Shape;272;p32"/>
          <p:cNvSpPr txBox="1"/>
          <p:nvPr/>
        </p:nvSpPr>
        <p:spPr>
          <a:xfrm>
            <a:off x="151875" y="2005150"/>
            <a:ext cx="4604100" cy="4276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Training accuracy steadily increased, reaching </a:t>
            </a:r>
            <a:r>
              <a:rPr b="1" lang="en-US" sz="1700">
                <a:solidFill>
                  <a:schemeClr val="dk1"/>
                </a:solidFill>
                <a:latin typeface="Times New Roman"/>
                <a:ea typeface="Times New Roman"/>
                <a:cs typeface="Times New Roman"/>
                <a:sym typeface="Times New Roman"/>
              </a:rPr>
              <a:t>≈95%</a:t>
            </a:r>
            <a:r>
              <a:rPr lang="en-US" sz="1700">
                <a:solidFill>
                  <a:schemeClr val="dk1"/>
                </a:solidFill>
                <a:latin typeface="Times New Roman"/>
                <a:ea typeface="Times New Roman"/>
                <a:cs typeface="Times New Roman"/>
                <a:sym typeface="Times New Roman"/>
              </a:rPr>
              <a:t>.</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Validation accuracy stabilized around </a:t>
            </a:r>
            <a:r>
              <a:rPr b="1" lang="en-US" sz="1700">
                <a:solidFill>
                  <a:schemeClr val="dk1"/>
                </a:solidFill>
                <a:latin typeface="Times New Roman"/>
                <a:ea typeface="Times New Roman"/>
                <a:cs typeface="Times New Roman"/>
                <a:sym typeface="Times New Roman"/>
              </a:rPr>
              <a:t>93–94%</a:t>
            </a:r>
            <a:r>
              <a:rPr lang="en-US" sz="1700">
                <a:solidFill>
                  <a:schemeClr val="dk1"/>
                </a:solidFill>
                <a:latin typeface="Times New Roman"/>
                <a:ea typeface="Times New Roman"/>
                <a:cs typeface="Times New Roman"/>
                <a:sym typeface="Times New Roman"/>
              </a:rPr>
              <a:t>, showing strong generalization.</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Training and validation loss both decreased, indicating effective convergence.</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latin typeface="Times New Roman"/>
                <a:ea typeface="Times New Roman"/>
                <a:cs typeface="Times New Roman"/>
                <a:sym typeface="Times New Roman"/>
              </a:rPr>
              <a:t>Slight fluctuation in validation loss suggests </a:t>
            </a:r>
            <a:r>
              <a:rPr b="1" lang="en-US" sz="1700">
                <a:solidFill>
                  <a:schemeClr val="dk1"/>
                </a:solidFill>
                <a:latin typeface="Times New Roman"/>
                <a:ea typeface="Times New Roman"/>
                <a:cs typeface="Times New Roman"/>
                <a:sym typeface="Times New Roman"/>
              </a:rPr>
              <a:t>minor overfitting</a:t>
            </a:r>
            <a:r>
              <a:rPr lang="en-US" sz="1700">
                <a:solidFill>
                  <a:schemeClr val="dk1"/>
                </a:solidFill>
                <a:latin typeface="Times New Roman"/>
                <a:ea typeface="Times New Roman"/>
                <a:cs typeface="Times New Roman"/>
                <a:sym typeface="Times New Roman"/>
              </a:rPr>
              <a:t>, controlled by </a:t>
            </a:r>
            <a:r>
              <a:rPr b="1" lang="en-US" sz="1700">
                <a:solidFill>
                  <a:schemeClr val="dk1"/>
                </a:solidFill>
                <a:latin typeface="Times New Roman"/>
                <a:ea typeface="Times New Roman"/>
                <a:cs typeface="Times New Roman"/>
                <a:sym typeface="Times New Roman"/>
              </a:rPr>
              <a:t>early stopping</a:t>
            </a:r>
            <a:r>
              <a:rPr lang="en-US" sz="1700">
                <a:solidFill>
                  <a:schemeClr val="dk1"/>
                </a:solidFill>
                <a:latin typeface="Times New Roman"/>
                <a:ea typeface="Times New Roman"/>
                <a:cs typeface="Times New Roman"/>
                <a:sym typeface="Times New Roman"/>
              </a:rPr>
              <a:t>.</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lang="en-US" sz="3200">
                <a:latin typeface="Times New Roman"/>
                <a:ea typeface="Times New Roman"/>
                <a:cs typeface="Times New Roman"/>
                <a:sym typeface="Times New Roman"/>
              </a:rPr>
              <a:t>Model Evaluation – ResNet50</a:t>
            </a:r>
            <a:endParaRPr sz="5900">
              <a:latin typeface="Times New Roman"/>
              <a:ea typeface="Times New Roman"/>
              <a:cs typeface="Times New Roman"/>
              <a:sym typeface="Times New Roman"/>
            </a:endParaRPr>
          </a:p>
        </p:txBody>
      </p:sp>
      <p:sp>
        <p:nvSpPr>
          <p:cNvPr id="279" name="Google Shape;279;p33"/>
          <p:cNvSpPr txBox="1"/>
          <p:nvPr>
            <p:ph idx="1" type="body"/>
          </p:nvPr>
        </p:nvSpPr>
        <p:spPr>
          <a:xfrm>
            <a:off x="838200" y="1825625"/>
            <a:ext cx="10515600" cy="51576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1100"/>
              <a:buFont typeface="Arial"/>
              <a:buNone/>
            </a:pPr>
            <a:r>
              <a:rPr b="1" lang="en-US" sz="1600">
                <a:latin typeface="Times New Roman"/>
                <a:ea typeface="Times New Roman"/>
                <a:cs typeface="Times New Roman"/>
                <a:sym typeface="Times New Roman"/>
              </a:rPr>
              <a:t>Architecture:</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lang="en-US" sz="1600">
                <a:latin typeface="Times New Roman"/>
                <a:ea typeface="Times New Roman"/>
                <a:cs typeface="Times New Roman"/>
                <a:sym typeface="Times New Roman"/>
              </a:rPr>
              <a:t>Deep 50-layer CNN with </a:t>
            </a:r>
            <a:r>
              <a:rPr b="1" lang="en-US" sz="1600">
                <a:latin typeface="Times New Roman"/>
                <a:ea typeface="Times New Roman"/>
                <a:cs typeface="Times New Roman"/>
                <a:sym typeface="Times New Roman"/>
              </a:rPr>
              <a:t>residual skip connections</a:t>
            </a:r>
            <a:r>
              <a:rPr lang="en-US" sz="1600">
                <a:latin typeface="Times New Roman"/>
                <a:ea typeface="Times New Roman"/>
                <a:cs typeface="Times New Roman"/>
                <a:sym typeface="Times New Roman"/>
              </a:rPr>
              <a:t> to overcome the vanishing gradient problem.</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lang="en-US" sz="1600">
                <a:latin typeface="Times New Roman"/>
                <a:ea typeface="Times New Roman"/>
                <a:cs typeface="Times New Roman"/>
                <a:sym typeface="Times New Roman"/>
              </a:rPr>
              <a:t>Pretrained on </a:t>
            </a:r>
            <a:r>
              <a:rPr b="1" lang="en-US" sz="1600">
                <a:latin typeface="Times New Roman"/>
                <a:ea typeface="Times New Roman"/>
                <a:cs typeface="Times New Roman"/>
                <a:sym typeface="Times New Roman"/>
              </a:rPr>
              <a:t>ImageNet</a:t>
            </a:r>
            <a:r>
              <a:rPr lang="en-US" sz="1600">
                <a:latin typeface="Times New Roman"/>
                <a:ea typeface="Times New Roman"/>
                <a:cs typeface="Times New Roman"/>
                <a:sym typeface="Times New Roman"/>
              </a:rPr>
              <a:t>, then fine-tuned for chest X-ray classification.</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Layers frozen for low-level features; custom dense layers added for binary output (Normal vs Pneumonia).</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Performance Metrics:</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b="1" lang="en-US" sz="1600">
                <a:latin typeface="Times New Roman"/>
                <a:ea typeface="Times New Roman"/>
                <a:cs typeface="Times New Roman"/>
                <a:sym typeface="Times New Roman"/>
              </a:rPr>
              <a:t>Accuracy:</a:t>
            </a:r>
            <a:r>
              <a:rPr lang="en-US" sz="1600">
                <a:latin typeface="Times New Roman"/>
                <a:ea typeface="Times New Roman"/>
                <a:cs typeface="Times New Roman"/>
                <a:sym typeface="Times New Roman"/>
              </a:rPr>
              <a:t> 78.84%  </a:t>
            </a:r>
            <a:r>
              <a:rPr b="1" lang="en-US" sz="1600">
                <a:latin typeface="Times New Roman"/>
                <a:ea typeface="Times New Roman"/>
                <a:cs typeface="Times New Roman"/>
                <a:sym typeface="Times New Roman"/>
              </a:rPr>
              <a:t>Precision:</a:t>
            </a:r>
            <a:r>
              <a:rPr lang="en-US" sz="1600">
                <a:latin typeface="Times New Roman"/>
                <a:ea typeface="Times New Roman"/>
                <a:cs typeface="Times New Roman"/>
                <a:sym typeface="Times New Roman"/>
              </a:rPr>
              <a:t> 71.2%</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b="1" lang="en-US" sz="1600">
                <a:latin typeface="Times New Roman"/>
                <a:ea typeface="Times New Roman"/>
                <a:cs typeface="Times New Roman"/>
                <a:sym typeface="Times New Roman"/>
              </a:rPr>
              <a:t>Recall:</a:t>
            </a:r>
            <a:r>
              <a:rPr lang="en-US" sz="1600">
                <a:latin typeface="Times New Roman"/>
                <a:ea typeface="Times New Roman"/>
                <a:cs typeface="Times New Roman"/>
                <a:sym typeface="Times New Roman"/>
              </a:rPr>
              <a:t> 98.1%  </a:t>
            </a:r>
            <a:r>
              <a:rPr b="1" lang="en-US" sz="1600">
                <a:latin typeface="Times New Roman"/>
                <a:ea typeface="Times New Roman"/>
                <a:cs typeface="Times New Roman"/>
                <a:sym typeface="Times New Roman"/>
              </a:rPr>
              <a:t>F1-Score:</a:t>
            </a:r>
            <a:r>
              <a:rPr lang="en-US" sz="1600">
                <a:latin typeface="Times New Roman"/>
                <a:ea typeface="Times New Roman"/>
                <a:cs typeface="Times New Roman"/>
                <a:sym typeface="Times New Roman"/>
              </a:rPr>
              <a:t> 0.94</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b="1" lang="en-US" sz="1600">
                <a:latin typeface="Times New Roman"/>
                <a:ea typeface="Times New Roman"/>
                <a:cs typeface="Times New Roman"/>
                <a:sym typeface="Times New Roman"/>
              </a:rPr>
              <a:t>Validation Loss:</a:t>
            </a:r>
            <a:r>
              <a:rPr lang="en-US" sz="1600">
                <a:latin typeface="Times New Roman"/>
                <a:ea typeface="Times New Roman"/>
                <a:cs typeface="Times New Roman"/>
                <a:sym typeface="Times New Roman"/>
              </a:rPr>
              <a:t> 0.21</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Observations:</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US" sz="1600">
                <a:latin typeface="Times New Roman"/>
                <a:ea typeface="Times New Roman"/>
                <a:cs typeface="Times New Roman"/>
                <a:sym typeface="Times New Roman"/>
              </a:rPr>
              <a:t>Best-performing model across all metrics.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Excellent generalization and balanced precision-recall.</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Slightly heavier computation due to network depth</a:t>
            </a:r>
            <a:endParaRPr sz="1600">
              <a:latin typeface="Times New Roman"/>
              <a:ea typeface="Times New Roman"/>
              <a:cs typeface="Times New Roman"/>
              <a:sym typeface="Times New Roman"/>
            </a:endParaRPr>
          </a:p>
          <a:p>
            <a:pPr indent="0" lvl="0" marL="0" rtl="0" algn="l">
              <a:lnSpc>
                <a:spcPct val="70000"/>
              </a:lnSpc>
              <a:spcBef>
                <a:spcPts val="1200"/>
              </a:spcBef>
              <a:spcAft>
                <a:spcPts val="0"/>
              </a:spcAft>
              <a:buSzPts val="935"/>
              <a:buNone/>
            </a:pPr>
            <a:r>
              <a:t/>
            </a:r>
            <a:endParaRPr b="1" sz="2045">
              <a:latin typeface="Times New Roman"/>
              <a:ea typeface="Times New Roman"/>
              <a:cs typeface="Times New Roman"/>
              <a:sym typeface="Times New Roman"/>
            </a:endParaRPr>
          </a:p>
        </p:txBody>
      </p:sp>
      <p:sp>
        <p:nvSpPr>
          <p:cNvPr id="280" name="Google Shape;280;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Model Evaluation – DenseNet121</a:t>
            </a:r>
            <a:endParaRPr sz="3600">
              <a:latin typeface="Times New Roman"/>
              <a:ea typeface="Times New Roman"/>
              <a:cs typeface="Times New Roman"/>
              <a:sym typeface="Times New Roman"/>
            </a:endParaRPr>
          </a:p>
        </p:txBody>
      </p:sp>
      <p:sp>
        <p:nvSpPr>
          <p:cNvPr id="287" name="Google Shape;287;p34"/>
          <p:cNvSpPr txBox="1"/>
          <p:nvPr>
            <p:ph idx="1" type="body"/>
          </p:nvPr>
        </p:nvSpPr>
        <p:spPr>
          <a:xfrm>
            <a:off x="838200" y="1825625"/>
            <a:ext cx="10515600" cy="46395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935"/>
              <a:buFont typeface="Arial"/>
              <a:buNone/>
            </a:pPr>
            <a:r>
              <a:rPr b="1" lang="en-US" sz="1635">
                <a:latin typeface="Times New Roman"/>
                <a:ea typeface="Times New Roman"/>
                <a:cs typeface="Times New Roman"/>
                <a:sym typeface="Times New Roman"/>
              </a:rPr>
              <a:t>Architecture:</a:t>
            </a:r>
            <a:endParaRPr b="1" sz="1635">
              <a:latin typeface="Times New Roman"/>
              <a:ea typeface="Times New Roman"/>
              <a:cs typeface="Times New Roman"/>
              <a:sym typeface="Times New Roman"/>
            </a:endParaRPr>
          </a:p>
          <a:p>
            <a:pPr indent="-332422" lvl="0" marL="457200" rtl="0" algn="l">
              <a:lnSpc>
                <a:spcPct val="95000"/>
              </a:lnSpc>
              <a:spcBef>
                <a:spcPts val="1200"/>
              </a:spcBef>
              <a:spcAft>
                <a:spcPts val="0"/>
              </a:spcAft>
              <a:buSzPts val="1635"/>
              <a:buChar char="●"/>
            </a:pPr>
            <a:r>
              <a:rPr lang="en-US" sz="1635">
                <a:latin typeface="Times New Roman"/>
                <a:ea typeface="Times New Roman"/>
                <a:cs typeface="Times New Roman"/>
                <a:sym typeface="Times New Roman"/>
              </a:rPr>
              <a:t>121-layer CNN with </a:t>
            </a:r>
            <a:r>
              <a:rPr b="1" lang="en-US" sz="1635">
                <a:latin typeface="Times New Roman"/>
                <a:ea typeface="Times New Roman"/>
                <a:cs typeface="Times New Roman"/>
                <a:sym typeface="Times New Roman"/>
              </a:rPr>
              <a:t>dense connectivity</a:t>
            </a:r>
            <a:r>
              <a:rPr lang="en-US" sz="1635">
                <a:latin typeface="Times New Roman"/>
                <a:ea typeface="Times New Roman"/>
                <a:cs typeface="Times New Roman"/>
                <a:sym typeface="Times New Roman"/>
              </a:rPr>
              <a:t>, where each layer receives input from all previous layers.</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Char char="●"/>
            </a:pPr>
            <a:r>
              <a:rPr lang="en-US" sz="1635">
                <a:latin typeface="Times New Roman"/>
                <a:ea typeface="Times New Roman"/>
                <a:cs typeface="Times New Roman"/>
                <a:sym typeface="Times New Roman"/>
              </a:rPr>
              <a:t>Promotes </a:t>
            </a:r>
            <a:r>
              <a:rPr b="1" lang="en-US" sz="1635">
                <a:latin typeface="Times New Roman"/>
                <a:ea typeface="Times New Roman"/>
                <a:cs typeface="Times New Roman"/>
                <a:sym typeface="Times New Roman"/>
              </a:rPr>
              <a:t>feature reuse</a:t>
            </a:r>
            <a:r>
              <a:rPr lang="en-US" sz="1635">
                <a:latin typeface="Times New Roman"/>
                <a:ea typeface="Times New Roman"/>
                <a:cs typeface="Times New Roman"/>
                <a:sym typeface="Times New Roman"/>
              </a:rPr>
              <a:t>, stronger gradient flow, and compact representation.</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Char char="●"/>
            </a:pPr>
            <a:r>
              <a:rPr lang="en-US" sz="1635">
                <a:latin typeface="Times New Roman"/>
                <a:ea typeface="Times New Roman"/>
                <a:cs typeface="Times New Roman"/>
                <a:sym typeface="Times New Roman"/>
              </a:rPr>
              <a:t>Pretrained on </a:t>
            </a:r>
            <a:r>
              <a:rPr b="1" lang="en-US" sz="1635">
                <a:latin typeface="Times New Roman"/>
                <a:ea typeface="Times New Roman"/>
                <a:cs typeface="Times New Roman"/>
                <a:sym typeface="Times New Roman"/>
              </a:rPr>
              <a:t>ImageNet</a:t>
            </a:r>
            <a:r>
              <a:rPr lang="en-US" sz="1635">
                <a:latin typeface="Times New Roman"/>
                <a:ea typeface="Times New Roman"/>
                <a:cs typeface="Times New Roman"/>
                <a:sym typeface="Times New Roman"/>
              </a:rPr>
              <a:t>, fine-tuned for binary classification.</a:t>
            </a:r>
            <a:br>
              <a:rPr lang="en-US" sz="1635">
                <a:latin typeface="Times New Roman"/>
                <a:ea typeface="Times New Roman"/>
                <a:cs typeface="Times New Roman"/>
                <a:sym typeface="Times New Roman"/>
              </a:rPr>
            </a:br>
            <a:endParaRPr sz="1635">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935"/>
              <a:buFont typeface="Arial"/>
              <a:buNone/>
            </a:pPr>
            <a:r>
              <a:rPr b="1" lang="en-US" sz="1635">
                <a:latin typeface="Times New Roman"/>
                <a:ea typeface="Times New Roman"/>
                <a:cs typeface="Times New Roman"/>
                <a:sym typeface="Times New Roman"/>
              </a:rPr>
              <a:t>Performance Metrics:</a:t>
            </a:r>
            <a:endParaRPr b="1" sz="1635">
              <a:latin typeface="Times New Roman"/>
              <a:ea typeface="Times New Roman"/>
              <a:cs typeface="Times New Roman"/>
              <a:sym typeface="Times New Roman"/>
            </a:endParaRPr>
          </a:p>
          <a:p>
            <a:pPr indent="-332422" lvl="0" marL="457200" rtl="0" algn="l">
              <a:lnSpc>
                <a:spcPct val="95000"/>
              </a:lnSpc>
              <a:spcBef>
                <a:spcPts val="1200"/>
              </a:spcBef>
              <a:spcAft>
                <a:spcPts val="0"/>
              </a:spcAft>
              <a:buSzPts val="1635"/>
              <a:buChar char="●"/>
            </a:pPr>
            <a:r>
              <a:rPr b="1" lang="en-US" sz="1635">
                <a:latin typeface="Times New Roman"/>
                <a:ea typeface="Times New Roman"/>
                <a:cs typeface="Times New Roman"/>
                <a:sym typeface="Times New Roman"/>
              </a:rPr>
              <a:t>Accuracy:</a:t>
            </a:r>
            <a:r>
              <a:rPr lang="en-US" sz="1635">
                <a:latin typeface="Times New Roman"/>
                <a:ea typeface="Times New Roman"/>
                <a:cs typeface="Times New Roman"/>
                <a:sym typeface="Times New Roman"/>
              </a:rPr>
              <a:t> 88.02%  </a:t>
            </a:r>
            <a:r>
              <a:rPr b="1" lang="en-US" sz="1635">
                <a:latin typeface="Times New Roman"/>
                <a:ea typeface="Times New Roman"/>
                <a:cs typeface="Times New Roman"/>
                <a:sym typeface="Times New Roman"/>
              </a:rPr>
              <a:t>Precision:</a:t>
            </a:r>
            <a:r>
              <a:rPr lang="en-US" sz="1635">
                <a:latin typeface="Times New Roman"/>
                <a:ea typeface="Times New Roman"/>
                <a:cs typeface="Times New Roman"/>
                <a:sym typeface="Times New Roman"/>
              </a:rPr>
              <a:t> 85.14%</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Char char="●"/>
            </a:pPr>
            <a:r>
              <a:rPr b="1" lang="en-US" sz="1635">
                <a:latin typeface="Times New Roman"/>
                <a:ea typeface="Times New Roman"/>
                <a:cs typeface="Times New Roman"/>
                <a:sym typeface="Times New Roman"/>
              </a:rPr>
              <a:t>Recall:</a:t>
            </a:r>
            <a:r>
              <a:rPr lang="en-US" sz="1635">
                <a:latin typeface="Times New Roman"/>
                <a:ea typeface="Times New Roman"/>
                <a:cs typeface="Times New Roman"/>
                <a:sym typeface="Times New Roman"/>
              </a:rPr>
              <a:t> 97.96%  </a:t>
            </a:r>
            <a:r>
              <a:rPr b="1" lang="en-US" sz="1635">
                <a:latin typeface="Times New Roman"/>
                <a:ea typeface="Times New Roman"/>
                <a:cs typeface="Times New Roman"/>
                <a:sym typeface="Times New Roman"/>
              </a:rPr>
              <a:t>F1-Score:</a:t>
            </a:r>
            <a:r>
              <a:rPr lang="en-US" sz="1635">
                <a:latin typeface="Times New Roman"/>
                <a:ea typeface="Times New Roman"/>
                <a:cs typeface="Times New Roman"/>
                <a:sym typeface="Times New Roman"/>
              </a:rPr>
              <a:t> 0.93</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Char char="●"/>
            </a:pPr>
            <a:r>
              <a:rPr b="1" lang="en-US" sz="1635">
                <a:latin typeface="Times New Roman"/>
                <a:ea typeface="Times New Roman"/>
                <a:cs typeface="Times New Roman"/>
                <a:sym typeface="Times New Roman"/>
              </a:rPr>
              <a:t>Validation Loss:0.</a:t>
            </a:r>
            <a:r>
              <a:rPr lang="en-US" sz="1635">
                <a:latin typeface="Times New Roman"/>
                <a:ea typeface="Times New Roman"/>
                <a:cs typeface="Times New Roman"/>
                <a:sym typeface="Times New Roman"/>
              </a:rPr>
              <a:t>2</a:t>
            </a:r>
            <a:r>
              <a:rPr lang="en-US" sz="1635">
                <a:latin typeface="Times New Roman"/>
                <a:ea typeface="Times New Roman"/>
                <a:cs typeface="Times New Roman"/>
                <a:sym typeface="Times New Roman"/>
              </a:rPr>
              <a:t>4</a:t>
            </a:r>
            <a:br>
              <a:rPr lang="en-US" sz="1635">
                <a:latin typeface="Times New Roman"/>
                <a:ea typeface="Times New Roman"/>
                <a:cs typeface="Times New Roman"/>
                <a:sym typeface="Times New Roman"/>
              </a:rPr>
            </a:br>
            <a:endParaRPr sz="1635">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935"/>
              <a:buFont typeface="Arial"/>
              <a:buNone/>
            </a:pPr>
            <a:r>
              <a:rPr b="1" lang="en-US" sz="1635">
                <a:latin typeface="Times New Roman"/>
                <a:ea typeface="Times New Roman"/>
                <a:cs typeface="Times New Roman"/>
                <a:sym typeface="Times New Roman"/>
              </a:rPr>
              <a:t>Observations:</a:t>
            </a:r>
            <a:endParaRPr b="1" sz="1635">
              <a:latin typeface="Times New Roman"/>
              <a:ea typeface="Times New Roman"/>
              <a:cs typeface="Times New Roman"/>
              <a:sym typeface="Times New Roman"/>
            </a:endParaRPr>
          </a:p>
          <a:p>
            <a:pPr indent="-332422" lvl="0" marL="457200" rtl="0" algn="l">
              <a:lnSpc>
                <a:spcPct val="95000"/>
              </a:lnSpc>
              <a:spcBef>
                <a:spcPts val="1200"/>
              </a:spcBef>
              <a:spcAft>
                <a:spcPts val="0"/>
              </a:spcAft>
              <a:buSzPts val="1635"/>
              <a:buFont typeface="Times New Roman"/>
              <a:buChar char="●"/>
            </a:pPr>
            <a:r>
              <a:rPr lang="en-US" sz="1635">
                <a:latin typeface="Times New Roman"/>
                <a:ea typeface="Times New Roman"/>
                <a:cs typeface="Times New Roman"/>
                <a:sym typeface="Times New Roman"/>
              </a:rPr>
              <a:t>High recall — effective in detecting pneumonia cases.</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Font typeface="Times New Roman"/>
              <a:buChar char="●"/>
            </a:pPr>
            <a:r>
              <a:rPr lang="en-US" sz="1635">
                <a:latin typeface="Times New Roman"/>
                <a:ea typeface="Times New Roman"/>
                <a:cs typeface="Times New Roman"/>
                <a:sym typeface="Times New Roman"/>
              </a:rPr>
              <a:t>Compact model with fewer parameters than ResNet50.</a:t>
            </a:r>
            <a:endParaRPr sz="1635">
              <a:latin typeface="Times New Roman"/>
              <a:ea typeface="Times New Roman"/>
              <a:cs typeface="Times New Roman"/>
              <a:sym typeface="Times New Roman"/>
            </a:endParaRPr>
          </a:p>
          <a:p>
            <a:pPr indent="-332422" lvl="0" marL="457200" rtl="0" algn="l">
              <a:lnSpc>
                <a:spcPct val="95000"/>
              </a:lnSpc>
              <a:spcBef>
                <a:spcPts val="0"/>
              </a:spcBef>
              <a:spcAft>
                <a:spcPts val="0"/>
              </a:spcAft>
              <a:buSzPts val="1635"/>
              <a:buFont typeface="Times New Roman"/>
              <a:buChar char="●"/>
            </a:pPr>
            <a:r>
              <a:rPr lang="en-US" sz="1635">
                <a:latin typeface="Times New Roman"/>
                <a:ea typeface="Times New Roman"/>
                <a:cs typeface="Times New Roman"/>
                <a:sym typeface="Times New Roman"/>
              </a:rPr>
              <a:t>Slightly slower due to multiple inter-layer connections.</a:t>
            </a:r>
            <a:endParaRPr sz="1635">
              <a:latin typeface="Times New Roman"/>
              <a:ea typeface="Times New Roman"/>
              <a:cs typeface="Times New Roman"/>
              <a:sym typeface="Times New Roman"/>
            </a:endParaRPr>
          </a:p>
          <a:p>
            <a:pPr indent="0" lvl="0" marL="0" rtl="0" algn="l">
              <a:lnSpc>
                <a:spcPct val="70000"/>
              </a:lnSpc>
              <a:spcBef>
                <a:spcPts val="1200"/>
              </a:spcBef>
              <a:spcAft>
                <a:spcPts val="0"/>
              </a:spcAft>
              <a:buSzPts val="935"/>
              <a:buNone/>
            </a:pPr>
            <a:r>
              <a:t/>
            </a:r>
            <a:endParaRPr sz="3080">
              <a:latin typeface="Times New Roman"/>
              <a:ea typeface="Times New Roman"/>
              <a:cs typeface="Times New Roman"/>
              <a:sym typeface="Times New Roman"/>
            </a:endParaRPr>
          </a:p>
        </p:txBody>
      </p:sp>
      <p:sp>
        <p:nvSpPr>
          <p:cNvPr id="288" name="Google Shape;288;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900">
                <a:latin typeface="Times New Roman"/>
                <a:ea typeface="Times New Roman"/>
                <a:cs typeface="Times New Roman"/>
                <a:sym typeface="Times New Roman"/>
              </a:rPr>
              <a:t> Model Evaluation – EfficientNetB0</a:t>
            </a:r>
            <a:endParaRPr sz="3900">
              <a:latin typeface="Times New Roman"/>
              <a:ea typeface="Times New Roman"/>
              <a:cs typeface="Times New Roman"/>
              <a:sym typeface="Times New Roman"/>
            </a:endParaRPr>
          </a:p>
        </p:txBody>
      </p:sp>
      <p:sp>
        <p:nvSpPr>
          <p:cNvPr id="295" name="Google Shape;295;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1100"/>
              <a:buFont typeface="Arial"/>
              <a:buNone/>
            </a:pPr>
            <a:r>
              <a:rPr b="1" lang="en-US" sz="1600">
                <a:latin typeface="Times New Roman"/>
                <a:ea typeface="Times New Roman"/>
                <a:cs typeface="Times New Roman"/>
                <a:sym typeface="Times New Roman"/>
              </a:rPr>
              <a:t>Architecture:</a:t>
            </a:r>
            <a:endParaRPr b="1" sz="1600">
              <a:latin typeface="Times New Roman"/>
              <a:ea typeface="Times New Roman"/>
              <a:cs typeface="Times New Roman"/>
              <a:sym typeface="Times New Roman"/>
            </a:endParaRPr>
          </a:p>
          <a:p>
            <a:pPr indent="-330200" lvl="0" marL="457200" rtl="0" algn="l">
              <a:lnSpc>
                <a:spcPct val="95000"/>
              </a:lnSpc>
              <a:spcBef>
                <a:spcPts val="1200"/>
              </a:spcBef>
              <a:spcAft>
                <a:spcPts val="0"/>
              </a:spcAft>
              <a:buSzPts val="1600"/>
              <a:buChar char="●"/>
            </a:pPr>
            <a:r>
              <a:rPr lang="en-US" sz="1600">
                <a:latin typeface="Times New Roman"/>
                <a:ea typeface="Times New Roman"/>
                <a:cs typeface="Times New Roman"/>
                <a:sym typeface="Times New Roman"/>
              </a:rPr>
              <a:t>Lightweight CNN using </a:t>
            </a:r>
            <a:r>
              <a:rPr b="1" lang="en-US" sz="1600">
                <a:latin typeface="Times New Roman"/>
                <a:ea typeface="Times New Roman"/>
                <a:cs typeface="Times New Roman"/>
                <a:sym typeface="Times New Roman"/>
              </a:rPr>
              <a:t>compound scaling</a:t>
            </a:r>
            <a:r>
              <a:rPr lang="en-US" sz="1600">
                <a:latin typeface="Times New Roman"/>
                <a:ea typeface="Times New Roman"/>
                <a:cs typeface="Times New Roman"/>
                <a:sym typeface="Times New Roman"/>
              </a:rPr>
              <a:t> to balance model </a:t>
            </a:r>
            <a:r>
              <a:rPr b="1" lang="en-US" sz="1600">
                <a:latin typeface="Times New Roman"/>
                <a:ea typeface="Times New Roman"/>
                <a:cs typeface="Times New Roman"/>
                <a:sym typeface="Times New Roman"/>
              </a:rPr>
              <a:t>depth, width, and input resolution</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Char char="●"/>
            </a:pPr>
            <a:r>
              <a:rPr lang="en-US" sz="1600">
                <a:latin typeface="Times New Roman"/>
                <a:ea typeface="Times New Roman"/>
                <a:cs typeface="Times New Roman"/>
                <a:sym typeface="Times New Roman"/>
              </a:rPr>
              <a:t>Built with </a:t>
            </a:r>
            <a:r>
              <a:rPr b="1" lang="en-US" sz="1600">
                <a:latin typeface="Times New Roman"/>
                <a:ea typeface="Times New Roman"/>
                <a:cs typeface="Times New Roman"/>
                <a:sym typeface="Times New Roman"/>
              </a:rPr>
              <a:t>MBConv layers</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Swish activation</a:t>
            </a:r>
            <a:r>
              <a:rPr lang="en-US" sz="1600">
                <a:latin typeface="Times New Roman"/>
                <a:ea typeface="Times New Roman"/>
                <a:cs typeface="Times New Roman"/>
                <a:sym typeface="Times New Roman"/>
              </a:rPr>
              <a:t> for efficiency and smoother optimization.</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Pretrained on ImageNet and fine-tuned for chest X-rays.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Performance Metrics:</a:t>
            </a:r>
            <a:endParaRPr b="1" sz="1600">
              <a:latin typeface="Times New Roman"/>
              <a:ea typeface="Times New Roman"/>
              <a:cs typeface="Times New Roman"/>
              <a:sym typeface="Times New Roman"/>
            </a:endParaRPr>
          </a:p>
          <a:p>
            <a:pPr indent="-330200" lvl="0" marL="457200" rtl="0" algn="l">
              <a:lnSpc>
                <a:spcPct val="95000"/>
              </a:lnSpc>
              <a:spcBef>
                <a:spcPts val="1200"/>
              </a:spcBef>
              <a:spcAft>
                <a:spcPts val="0"/>
              </a:spcAft>
              <a:buSzPts val="1600"/>
              <a:buChar char="●"/>
            </a:pPr>
            <a:r>
              <a:rPr b="1" lang="en-US" sz="1600">
                <a:latin typeface="Times New Roman"/>
                <a:ea typeface="Times New Roman"/>
                <a:cs typeface="Times New Roman"/>
                <a:sym typeface="Times New Roman"/>
              </a:rPr>
              <a:t>Accuracy:</a:t>
            </a:r>
            <a:r>
              <a:rPr lang="en-US" sz="1600">
                <a:latin typeface="Times New Roman"/>
                <a:ea typeface="Times New Roman"/>
                <a:cs typeface="Times New Roman"/>
                <a:sym typeface="Times New Roman"/>
              </a:rPr>
              <a:t> 62.5%  </a:t>
            </a:r>
            <a:r>
              <a:rPr b="1" lang="en-US" sz="1600">
                <a:latin typeface="Times New Roman"/>
                <a:ea typeface="Times New Roman"/>
                <a:cs typeface="Times New Roman"/>
                <a:sym typeface="Times New Roman"/>
              </a:rPr>
              <a:t>Precision:</a:t>
            </a:r>
            <a:r>
              <a:rPr lang="en-US" sz="1600">
                <a:latin typeface="Times New Roman"/>
                <a:ea typeface="Times New Roman"/>
                <a:cs typeface="Times New Roman"/>
                <a:sym typeface="Times New Roman"/>
              </a:rPr>
              <a:t> 62.5%</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Char char="●"/>
            </a:pPr>
            <a:r>
              <a:rPr b="1" lang="en-US" sz="1600">
                <a:latin typeface="Times New Roman"/>
                <a:ea typeface="Times New Roman"/>
                <a:cs typeface="Times New Roman"/>
                <a:sym typeface="Times New Roman"/>
              </a:rPr>
              <a:t>Recall:</a:t>
            </a:r>
            <a:r>
              <a:rPr lang="en-US" sz="1600">
                <a:latin typeface="Times New Roman"/>
                <a:ea typeface="Times New Roman"/>
                <a:cs typeface="Times New Roman"/>
                <a:sym typeface="Times New Roman"/>
              </a:rPr>
              <a:t> 10.000%  </a:t>
            </a:r>
            <a:r>
              <a:rPr b="1" lang="en-US" sz="1600">
                <a:latin typeface="Times New Roman"/>
                <a:ea typeface="Times New Roman"/>
                <a:cs typeface="Times New Roman"/>
                <a:sym typeface="Times New Roman"/>
              </a:rPr>
              <a:t>F1-Score:</a:t>
            </a:r>
            <a:r>
              <a:rPr lang="en-US" sz="1600">
                <a:latin typeface="Times New Roman"/>
                <a:ea typeface="Times New Roman"/>
                <a:cs typeface="Times New Roman"/>
                <a:sym typeface="Times New Roman"/>
              </a:rPr>
              <a:t> 0.90</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Char char="●"/>
            </a:pPr>
            <a:r>
              <a:rPr b="1" lang="en-US" sz="1600">
                <a:latin typeface="Times New Roman"/>
                <a:ea typeface="Times New Roman"/>
                <a:cs typeface="Times New Roman"/>
                <a:sym typeface="Times New Roman"/>
              </a:rPr>
              <a:t>Validation Loss:</a:t>
            </a:r>
            <a:r>
              <a:rPr lang="en-US" sz="1600">
                <a:latin typeface="Times New Roman"/>
                <a:ea typeface="Times New Roman"/>
                <a:cs typeface="Times New Roman"/>
                <a:sym typeface="Times New Roman"/>
              </a:rPr>
              <a:t> 0.28</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rPr b="1" lang="en-US" sz="1600">
                <a:latin typeface="Times New Roman"/>
                <a:ea typeface="Times New Roman"/>
                <a:cs typeface="Times New Roman"/>
                <a:sym typeface="Times New Roman"/>
              </a:rPr>
              <a:t>Observations:</a:t>
            </a:r>
            <a:endParaRPr b="1" sz="1600">
              <a:latin typeface="Times New Roman"/>
              <a:ea typeface="Times New Roman"/>
              <a:cs typeface="Times New Roman"/>
              <a:sym typeface="Times New Roman"/>
            </a:endParaRPr>
          </a:p>
          <a:p>
            <a:pPr indent="-330200" lvl="0" marL="457200" rtl="0" algn="l">
              <a:lnSpc>
                <a:spcPct val="95000"/>
              </a:lnSpc>
              <a:spcBef>
                <a:spcPts val="1200"/>
              </a:spcBef>
              <a:spcAft>
                <a:spcPts val="0"/>
              </a:spcAft>
              <a:buSzPts val="1600"/>
              <a:buFont typeface="Times New Roman"/>
              <a:buChar char="●"/>
            </a:pPr>
            <a:r>
              <a:rPr lang="en-US" sz="1600">
                <a:latin typeface="Times New Roman"/>
                <a:ea typeface="Times New Roman"/>
                <a:cs typeface="Times New Roman"/>
                <a:sym typeface="Times New Roman"/>
              </a:rPr>
              <a:t>Fastest model with lowest computational cost.</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Slightly lower accuracy due to smaller capacity.</a:t>
            </a:r>
            <a:endParaRPr sz="1600">
              <a:latin typeface="Times New Roman"/>
              <a:ea typeface="Times New Roman"/>
              <a:cs typeface="Times New Roman"/>
              <a:sym typeface="Times New Roman"/>
            </a:endParaRPr>
          </a:p>
          <a:p>
            <a:pPr indent="-330200" lvl="0" marL="457200" rtl="0" algn="l">
              <a:lnSpc>
                <a:spcPct val="9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Highly efficient — ideal for real-time or mobile health applications.</a:t>
            </a:r>
            <a:endParaRPr sz="1600">
              <a:latin typeface="Times New Roman"/>
              <a:ea typeface="Times New Roman"/>
              <a:cs typeface="Times New Roman"/>
              <a:sym typeface="Times New Roman"/>
            </a:endParaRPr>
          </a:p>
          <a:p>
            <a:pPr indent="0" lvl="0" marL="0" rtl="0" algn="l">
              <a:lnSpc>
                <a:spcPct val="70000"/>
              </a:lnSpc>
              <a:spcBef>
                <a:spcPts val="1200"/>
              </a:spcBef>
              <a:spcAft>
                <a:spcPts val="0"/>
              </a:spcAft>
              <a:buNone/>
            </a:pPr>
            <a:r>
              <a:t/>
            </a:r>
            <a:endParaRPr sz="3300">
              <a:latin typeface="Times New Roman"/>
              <a:ea typeface="Times New Roman"/>
              <a:cs typeface="Times New Roman"/>
              <a:sym typeface="Times New Roman"/>
            </a:endParaRPr>
          </a:p>
        </p:txBody>
      </p:sp>
      <p:sp>
        <p:nvSpPr>
          <p:cNvPr id="296" name="Google Shape;296;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endParaRPr/>
          </a:p>
        </p:txBody>
      </p:sp>
      <p:sp>
        <p:nvSpPr>
          <p:cNvPr id="302" name="Google Shape;30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Shamshad, F., Khan, S., Zamir, S. W., Khan, M. H., Hayat, M., Khan, F. S., &amp; Shah, M. (2023). Transformers in medical imaging: A comprehensive survey. Medical Image Analysis, 87, 102840. </a:t>
            </a:r>
            <a:r>
              <a:rPr lang="en-US" u="sng">
                <a:solidFill>
                  <a:schemeClr val="hlink"/>
                </a:solidFill>
                <a:latin typeface="Times New Roman"/>
                <a:ea typeface="Times New Roman"/>
                <a:cs typeface="Times New Roman"/>
                <a:sym typeface="Times New Roman"/>
                <a:hlinkClick r:id="rId3"/>
              </a:rPr>
              <a:t>https://doi.org/10.1016/j.media.2023.102840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Shorten, C., &amp; Khoshgoftaar, T. M. (2019). A survey on image data augmentation for deep learning. Journal of Big Data, 6(1), 60. </a:t>
            </a:r>
            <a:r>
              <a:rPr lang="en-US" u="sng">
                <a:solidFill>
                  <a:schemeClr val="hlink"/>
                </a:solidFill>
                <a:latin typeface="Times New Roman"/>
                <a:ea typeface="Times New Roman"/>
                <a:cs typeface="Times New Roman"/>
                <a:sym typeface="Times New Roman"/>
                <a:hlinkClick r:id="rId4"/>
              </a:rPr>
              <a:t>https://doi.org/10.1186/s40537-019-0197-0</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Tan, M., &amp; Le, Q. V. (2019). EfficientNet: Rethinking model scaling for convolutional neural networks. Proceedings of the 36th International Conference on Machine Learning (ICML), 6105–6114. </a:t>
            </a:r>
            <a:r>
              <a:rPr lang="en-US" u="sng">
                <a:solidFill>
                  <a:schemeClr val="hlink"/>
                </a:solidFill>
                <a:latin typeface="Times New Roman"/>
                <a:ea typeface="Times New Roman"/>
                <a:cs typeface="Times New Roman"/>
                <a:sym typeface="Times New Roman"/>
                <a:hlinkClick r:id="rId5"/>
              </a:rPr>
              <a:t>http://proceedings.mlr.press/v97/tan19a.html</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He, K., Zhang, X., Ren, S., &amp; Sun, J. (2016). Deep residual learning for image recognition. Proceedings of the IEEE Conference on Computer Vision and Pattern Recognition (CVPR), 770–778. </a:t>
            </a:r>
            <a:r>
              <a:rPr lang="en-US" u="sng">
                <a:solidFill>
                  <a:schemeClr val="hlink"/>
                </a:solidFill>
                <a:latin typeface="Times New Roman"/>
                <a:ea typeface="Times New Roman"/>
                <a:cs typeface="Times New Roman"/>
                <a:sym typeface="Times New Roman"/>
                <a:hlinkClick r:id="rId6"/>
              </a:rPr>
              <a:t>https://doi.org/10.1109/CVPR.2016.90</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Rajpurkar, P., Irvin, J., Zhu, K., Yang, B., Mehta, H., Duan, T., Ding, D., Bagul, A., Langlotz, C., Shpanskaya, K., Lungren, M. P., &amp; Ng, A. Y. (2017). CheXNet: Radiologist-level pneumonia detection on chest X-rays with deep learning. arXiv preprint arXiv:1711.05225. </a:t>
            </a:r>
            <a:r>
              <a:rPr lang="en-US" u="sng">
                <a:solidFill>
                  <a:schemeClr val="hlink"/>
                </a:solidFill>
                <a:latin typeface="Times New Roman"/>
                <a:ea typeface="Times New Roman"/>
                <a:cs typeface="Times New Roman"/>
                <a:sym typeface="Times New Roman"/>
                <a:hlinkClick r:id="rId7"/>
              </a:rPr>
              <a:t>https://arxiv.org/abs/1711.05225</a:t>
            </a:r>
            <a:r>
              <a:rPr lang="en-US">
                <a:latin typeface="Times New Roman"/>
                <a:ea typeface="Times New Roman"/>
                <a:cs typeface="Times New Roman"/>
                <a:sym typeface="Times New Roman"/>
              </a:rPr>
              <a: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Litjens, G., Kooi, T., Bejnordi, B. E., Setio, A. A. A., Ciompi, F., Ghafoorian, M., van der Laak, J. A. W. M., van Ginneken, B., &amp; Sánchez, C. I. (2017). A survey on deep learning in medical image analysis. Medical Image Analysis, 42, 60–88. </a:t>
            </a:r>
            <a:r>
              <a:rPr lang="en-US" u="sng">
                <a:solidFill>
                  <a:schemeClr val="hlink"/>
                </a:solidFill>
                <a:latin typeface="Times New Roman"/>
                <a:ea typeface="Times New Roman"/>
                <a:cs typeface="Times New Roman"/>
                <a:sym typeface="Times New Roman"/>
                <a:hlinkClick r:id="rId8"/>
              </a:rPr>
              <a:t>https://doi.org/10.1016/j.media.2017.07.005</a:t>
            </a:r>
            <a:r>
              <a:rPr lang="en-US">
                <a:latin typeface="Times New Roman"/>
                <a:ea typeface="Times New Roman"/>
                <a:cs typeface="Times New Roman"/>
                <a:sym typeface="Times New Roman"/>
              </a:rPr>
              <a:t> </a:t>
            </a:r>
            <a:endParaRPr/>
          </a:p>
        </p:txBody>
      </p:sp>
      <p:sp>
        <p:nvSpPr>
          <p:cNvPr id="303" name="Google Shape;3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838200" y="365125"/>
            <a:ext cx="10515600" cy="65980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Project Timeline</a:t>
            </a:r>
            <a:endParaRPr/>
          </a:p>
        </p:txBody>
      </p:sp>
      <p:graphicFrame>
        <p:nvGraphicFramePr>
          <p:cNvPr id="309" name="Google Shape;309;p37"/>
          <p:cNvGraphicFramePr/>
          <p:nvPr/>
        </p:nvGraphicFramePr>
        <p:xfrm>
          <a:off x="1160206" y="1302181"/>
          <a:ext cx="3000000" cy="3000000"/>
        </p:xfrm>
        <a:graphic>
          <a:graphicData uri="http://schemas.openxmlformats.org/drawingml/2006/table">
            <a:tbl>
              <a:tblPr bandRow="1" firstCol="1" firstRow="1">
                <a:noFill/>
                <a:tableStyleId>{D91E83A7-5561-4CAE-BBCE-659135CED6C2}</a:tableStyleId>
              </a:tblPr>
              <a:tblGrid>
                <a:gridCol w="1965100"/>
                <a:gridCol w="2527025"/>
                <a:gridCol w="5399125"/>
              </a:tblGrid>
              <a:tr h="189425">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Phase</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Weeks / Dates</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Planned Tasks</a:t>
                      </a:r>
                      <a:endParaRPr sz="900" u="none" cap="none" strike="noStrike">
                        <a:latin typeface="Times New Roman"/>
                        <a:ea typeface="Times New Roman"/>
                        <a:cs typeface="Times New Roman"/>
                        <a:sym typeface="Times New Roman"/>
                      </a:endParaRPr>
                    </a:p>
                  </a:txBody>
                  <a:tcPr marT="7425" marB="7425" marR="7425" marL="7425" anchor="ctr"/>
                </a:tc>
              </a:tr>
              <a:tr h="1919225">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PHASE 2 – EDA &amp; Model Construction</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Weeks 5–9 (09/24 → 10/22)</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5 (09/24): Re-split dataset, perform EDA (class distribution, image samples).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6 (10/01): Preprocessing + traditional ML baseline (SVM/Random Forest).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7 (10/08): Implement CNN baseline.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8 (10/15): Extend to transfer learning (ResNet, EfficientNet, DenseNet).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9 (10/22): Summarize results and deliver P2 Presentation.</a:t>
                      </a:r>
                      <a:endParaRPr sz="900" u="none" cap="none" strike="noStrike">
                        <a:latin typeface="Times New Roman"/>
                        <a:ea typeface="Times New Roman"/>
                        <a:cs typeface="Times New Roman"/>
                        <a:sym typeface="Times New Roman"/>
                      </a:endParaRPr>
                    </a:p>
                  </a:txBody>
                  <a:tcPr marT="7425" marB="7425" marR="7425" marL="7425" anchor="ctr"/>
                </a:tc>
              </a:tr>
              <a:tr h="1633950">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PHASE 3 – Model Execution &amp; Interpretation</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Weeks 10–15 (10/29 → 12/10)</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10 (10/29): Hyperparameter tuning, compare CNNs.</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11 (11/05): Implement Vision Transformer baseline.</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12 (11/12): Generate Grad-CAM visualizations, error analysis.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13 (11/19): Ensemble models, robustness testing.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14 (11/26): No class – Thanksgiving break.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Week 15 (12/03): Finalize models, compile results, draft presentation/report.</a:t>
                      </a:r>
                      <a:endParaRPr sz="900" u="none" cap="none" strike="noStrike">
                        <a:latin typeface="Times New Roman"/>
                        <a:ea typeface="Times New Roman"/>
                        <a:cs typeface="Times New Roman"/>
                        <a:sym typeface="Times New Roman"/>
                      </a:endParaRPr>
                    </a:p>
                  </a:txBody>
                  <a:tcPr marT="7425" marB="7425" marR="7425" marL="7425" anchor="ctr"/>
                </a:tc>
              </a:tr>
              <a:tr h="1208500">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Final Deliverables</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Week 16 (12/10)</a:t>
                      </a:r>
                      <a:endParaRPr sz="900" u="none" cap="none" strike="noStrike">
                        <a:latin typeface="Times New Roman"/>
                        <a:ea typeface="Times New Roman"/>
                        <a:cs typeface="Times New Roman"/>
                        <a:sym typeface="Times New Roman"/>
                      </a:endParaRPr>
                    </a:p>
                  </a:txBody>
                  <a:tcPr marT="7425" marB="7425" marR="7425" marL="7425" anchor="ctr"/>
                </a:tc>
                <a:tc>
                  <a:txBody>
                    <a:bodyPr/>
                    <a:lstStyle/>
                    <a:p>
                      <a:pPr indent="0" lvl="0" marL="0" marR="0" rtl="0" algn="l">
                        <a:lnSpc>
                          <a:spcPct val="115000"/>
                        </a:lnSpc>
                        <a:spcBef>
                          <a:spcPts val="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Deliver Final Presentation (P3). </a:t>
                      </a:r>
                      <a:endParaRPr/>
                    </a:p>
                    <a:p>
                      <a:pPr indent="0" lvl="0" marL="0" marR="0" rtl="0" algn="l">
                        <a:lnSpc>
                          <a:spcPct val="115000"/>
                        </a:lnSpc>
                        <a:spcBef>
                          <a:spcPts val="800"/>
                        </a:spcBef>
                        <a:spcAft>
                          <a:spcPts val="0"/>
                        </a:spcAft>
                        <a:buClr>
                          <a:schemeClr val="dk1"/>
                        </a:buClr>
                        <a:buSzPts val="900"/>
                        <a:buFont typeface="Times New Roman"/>
                        <a:buNone/>
                      </a:pPr>
                      <a:r>
                        <a:rPr lang="en-US" sz="900" u="none" cap="none" strike="noStrike">
                          <a:latin typeface="Times New Roman"/>
                          <a:ea typeface="Times New Roman"/>
                          <a:cs typeface="Times New Roman"/>
                          <a:sym typeface="Times New Roman"/>
                        </a:rPr>
                        <a:t>- Submit final project report and GitHub repository.</a:t>
                      </a:r>
                      <a:endParaRPr sz="900" u="none" cap="none" strike="noStrike">
                        <a:latin typeface="Times New Roman"/>
                        <a:ea typeface="Times New Roman"/>
                        <a:cs typeface="Times New Roman"/>
                        <a:sym typeface="Times New Roman"/>
                      </a:endParaRPr>
                    </a:p>
                  </a:txBody>
                  <a:tcPr marT="7425" marB="7425" marR="7425" marL="7425" anchor="ctr"/>
                </a:tc>
              </a:tr>
            </a:tbl>
          </a:graphicData>
        </a:graphic>
      </p:graphicFrame>
      <p:sp>
        <p:nvSpPr>
          <p:cNvPr id="310" name="Google Shape;3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995516" y="250855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7000"/>
              <a:buFont typeface="Times New Roman"/>
              <a:buNone/>
            </a:pPr>
            <a:r>
              <a:rPr lang="en-US" sz="7000">
                <a:latin typeface="Times New Roman"/>
                <a:ea typeface="Times New Roman"/>
                <a:cs typeface="Times New Roman"/>
                <a:sym typeface="Times New Roman"/>
              </a:rPr>
              <a:t>Questions?</a:t>
            </a:r>
            <a:endParaRPr/>
          </a:p>
        </p:txBody>
      </p:sp>
      <p:sp>
        <p:nvSpPr>
          <p:cNvPr id="316" name="Google Shape;3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074174"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7000"/>
              <a:buFont typeface="Times New Roman"/>
              <a:buNone/>
            </a:pPr>
            <a:r>
              <a:rPr lang="en-US" sz="7000">
                <a:latin typeface="Times New Roman"/>
                <a:ea typeface="Times New Roman"/>
                <a:cs typeface="Times New Roman"/>
                <a:sym typeface="Times New Roman"/>
              </a:rPr>
              <a:t>Thank You</a:t>
            </a:r>
            <a:endParaRPr/>
          </a:p>
        </p:txBody>
      </p:sp>
      <p:sp>
        <p:nvSpPr>
          <p:cNvPr id="322" name="Google Shape;3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6967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Introduction</a:t>
            </a:r>
            <a:endParaRPr/>
          </a:p>
        </p:txBody>
      </p:sp>
      <p:sp>
        <p:nvSpPr>
          <p:cNvPr id="109" name="Google Shape;109;p15"/>
          <p:cNvSpPr txBox="1"/>
          <p:nvPr>
            <p:ph idx="1" type="body"/>
          </p:nvPr>
        </p:nvSpPr>
        <p:spPr>
          <a:xfrm>
            <a:off x="838200" y="1288026"/>
            <a:ext cx="10515600" cy="511507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What is it about?</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Automated pneumonia detection in pediatric cases using deep learning-based machine learning models with chest X-ray images. To aid clinicians in identifying suspected pneumonia, the automated classification tool strives to not replace but assist human interpretation. (Litjens et al., 2017).</a:t>
            </a:r>
            <a:endParaRPr/>
          </a:p>
          <a:p>
            <a:pPr indent="-117475" lvl="0" marL="22860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Why chosen?</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Pneumonia is one of the foremost causes of morbidity and mortality in children &lt; 5 years globally (Rajpurkar et al., 2017).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Chest X-rays remain the standard diagnostic workup, but reading and interpreting chest X-rays is somewhat slow and varies significantly from radiologist to radiologist.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Automated AI detection systems will help to improve triaging of patients with pneumonia and ultimately improve speediness, consistency and access in resource limited settings.</a:t>
            </a:r>
            <a:endParaRPr/>
          </a:p>
          <a:p>
            <a:pPr indent="-117475" lvl="0" marL="228600" rtl="0" algn="just">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Research Question / Hypothesis</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RQ: Is it possible to use modern CNN architectures and transfer learning algorithms in order to achieve reliable pneumonia detection from pediatric chest radiography ?</a:t>
            </a:r>
            <a:endParaRPr/>
          </a:p>
          <a:p>
            <a:pPr indent="-228600" lvl="0" marL="228600" rtl="0" algn="just">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Hypothesis:  CNNs with transfer learning (ResNet, EfficientNet, DenseNet) will have enough sensitivity and specificity relative to other methods (i.e. human readers).Running exploratory tests with Vision Transformers detection models would provide further improvements.</a:t>
            </a:r>
            <a:endParaRPr>
              <a:latin typeface="Times New Roman"/>
              <a:ea typeface="Times New Roman"/>
              <a:cs typeface="Times New Roman"/>
              <a:sym typeface="Times New Roman"/>
            </a:endParaRPr>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sp>
        <p:nvSpPr>
          <p:cNvPr id="116" name="Google Shape;116;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Goal:</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Develop a deep learning model to automatically detect pneumonia in pediatric chest X-ray images, assisting doctors in early and accurate diagnosis.</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Problem Statement:</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Pneumonia is one of the leading causes of death among children under five. Manual diagnosis from X-rays is time-consuming and can vary between radiologists.</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Approach:</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Use Convolutional Neural Networks (CNNs) with transfer learning (ResNet50, DenseNet121, EfficientNet-B0) to classify X-rays as </a:t>
            </a:r>
            <a:r>
              <a:rPr b="1" lang="en-US" sz="2000">
                <a:latin typeface="Times New Roman"/>
                <a:ea typeface="Times New Roman"/>
                <a:cs typeface="Times New Roman"/>
                <a:sym typeface="Times New Roman"/>
              </a:rPr>
              <a:t>Normal</a:t>
            </a:r>
            <a:r>
              <a:rPr lang="en-US" sz="2000">
                <a:latin typeface="Times New Roman"/>
                <a:ea typeface="Times New Roman"/>
                <a:cs typeface="Times New Roman"/>
                <a:sym typeface="Times New Roman"/>
              </a:rPr>
              <a:t> or </a:t>
            </a:r>
            <a:r>
              <a:rPr b="1" lang="en-US" sz="2000">
                <a:latin typeface="Times New Roman"/>
                <a:ea typeface="Times New Roman"/>
                <a:cs typeface="Times New Roman"/>
                <a:sym typeface="Times New Roman"/>
              </a:rPr>
              <a:t>Pneumonia</a:t>
            </a:r>
            <a:r>
              <a:rPr lang="en-US" sz="20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Machine Learning Task:</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Supervised binary classification</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Outcome:</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An automated, explainable AI system for medical image classification improving diagnostic speed, accuracy, and trust through Grad-CAM visualization.</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17" name="Google Shape;117;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Dataset Introduction</a:t>
            </a:r>
            <a:endParaRPr/>
          </a:p>
        </p:txBody>
      </p:sp>
      <p:sp>
        <p:nvSpPr>
          <p:cNvPr id="123" name="Google Shape;12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
        <p:nvSpPr>
          <p:cNvPr id="124" name="Google Shape;124;p17"/>
          <p:cNvSpPr txBox="1"/>
          <p:nvPr>
            <p:ph idx="1" type="body"/>
          </p:nvPr>
        </p:nvSpPr>
        <p:spPr>
          <a:xfrm>
            <a:off x="643475" y="2009825"/>
            <a:ext cx="9999000" cy="4186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Dataset Source:</a:t>
            </a:r>
            <a:r>
              <a:rPr b="0" lang="en-US" sz="2000" u="none" cap="none" strike="noStrike">
                <a:solidFill>
                  <a:schemeClr val="dk1"/>
                </a:solidFill>
                <a:latin typeface="Times New Roman"/>
                <a:ea typeface="Times New Roman"/>
                <a:cs typeface="Times New Roman"/>
                <a:sym typeface="Times New Roman"/>
              </a:rPr>
              <a:t> Kaggle – Chest X-Ray Pneumonia Dataset</a:t>
            </a:r>
            <a:br>
              <a:rPr b="0" lang="en-US" sz="2000" u="none" cap="none" strike="noStrike">
                <a:solidFill>
                  <a:schemeClr val="dk1"/>
                </a:solidFill>
                <a:latin typeface="Times New Roman"/>
                <a:ea typeface="Times New Roman"/>
                <a:cs typeface="Times New Roman"/>
                <a:sym typeface="Times New Roman"/>
              </a:rPr>
            </a:br>
            <a:r>
              <a:rPr b="0" lang="en-US" sz="2000" u="none" cap="none" strike="noStrike">
                <a:solidFill>
                  <a:schemeClr val="dk1"/>
                </a:solidFill>
                <a:latin typeface="Times New Roman"/>
                <a:ea typeface="Times New Roman"/>
                <a:cs typeface="Times New Roman"/>
                <a:sym typeface="Times New Roman"/>
              </a:rPr>
              <a:t> </a:t>
            </a:r>
            <a:r>
              <a:rPr b="0" lang="en-US" sz="2000" u="sng" cap="none" strike="noStrike">
                <a:solidFill>
                  <a:schemeClr val="hlink"/>
                </a:solidFill>
                <a:latin typeface="Times New Roman"/>
                <a:ea typeface="Times New Roman"/>
                <a:cs typeface="Times New Roman"/>
                <a:sym typeface="Times New Roman"/>
                <a:hlinkClick r:id="rId3"/>
              </a:rPr>
              <a:t>https://www.kaggle.com/datasets/paultimothymooney/chest-xray-pneumonia</a:t>
            </a:r>
            <a:endParaRPr b="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Dataset Size:</a:t>
            </a:r>
            <a:r>
              <a:rPr b="0" lang="en-US" sz="2000" u="none" cap="none" strike="noStrike">
                <a:solidFill>
                  <a:schemeClr val="dk1"/>
                </a:solidFill>
                <a:latin typeface="Times New Roman"/>
                <a:ea typeface="Times New Roman"/>
                <a:cs typeface="Times New Roman"/>
                <a:sym typeface="Times New Roman"/>
              </a:rPr>
              <a:t> 5,863 images (JPEG format)</a:t>
            </a:r>
            <a:endParaRPr sz="30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Training: 5,216 images</a:t>
            </a:r>
            <a:endParaRPr sz="26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Validation: 16 images</a:t>
            </a:r>
            <a:endParaRPr sz="26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Test: 624 images</a:t>
            </a:r>
            <a:endParaRPr sz="2600"/>
          </a:p>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Samples / Instances:</a:t>
            </a:r>
            <a:r>
              <a:rPr b="0" lang="en-US" sz="2000" u="none" cap="none" strike="noStrike">
                <a:solidFill>
                  <a:schemeClr val="dk1"/>
                </a:solidFill>
                <a:latin typeface="Times New Roman"/>
                <a:ea typeface="Times New Roman"/>
                <a:cs typeface="Times New Roman"/>
                <a:sym typeface="Times New Roman"/>
              </a:rPr>
              <a:t> Each image = 1 patient case (pediatric, 1–5 years old)</a:t>
            </a:r>
            <a:endParaRPr sz="3000"/>
          </a:p>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Attributes / Features Used:</a:t>
            </a:r>
            <a:endParaRPr b="0" sz="2000" u="none" cap="none" strike="noStrike">
              <a:solidFill>
                <a:schemeClr val="dk1"/>
              </a:solidFill>
              <a:latin typeface="Times New Roman"/>
              <a:ea typeface="Times New Roman"/>
              <a:cs typeface="Times New Roman"/>
              <a:sym typeface="Times New Roman"/>
            </a:endParaRPr>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Pixel intensity values (grayscale, resized to 224×224)</a:t>
            </a:r>
            <a:endParaRPr sz="26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Augmented variations (rotations, flips, brightness, contrast)</a:t>
            </a:r>
            <a:endParaRPr sz="2600"/>
          </a:p>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Task Type:</a:t>
            </a:r>
            <a:r>
              <a:rPr b="0" lang="en-US" sz="2000" u="none" cap="none" strike="noStrike">
                <a:solidFill>
                  <a:schemeClr val="dk1"/>
                </a:solidFill>
                <a:latin typeface="Times New Roman"/>
                <a:ea typeface="Times New Roman"/>
                <a:cs typeface="Times New Roman"/>
                <a:sym typeface="Times New Roman"/>
              </a:rPr>
              <a:t> Binary Classification</a:t>
            </a:r>
            <a:endParaRPr sz="30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Class 0: Normal (Healthy lungs)</a:t>
            </a:r>
            <a:endParaRPr sz="2600"/>
          </a:p>
          <a:p>
            <a:pPr indent="-114300" lvl="1" marL="457200" rtl="0" algn="l">
              <a:lnSpc>
                <a:spcPct val="100000"/>
              </a:lnSpc>
              <a:spcBef>
                <a:spcPts val="0"/>
              </a:spcBef>
              <a:spcAft>
                <a:spcPts val="0"/>
              </a:spcAft>
              <a:buClr>
                <a:schemeClr val="dk1"/>
              </a:buClr>
              <a:buSzPts val="1800"/>
              <a:buFont typeface="Times New Roman"/>
              <a:buChar char="•"/>
            </a:pPr>
            <a:r>
              <a:rPr b="0" lang="en-US" sz="1800" u="none" cap="none" strike="noStrike">
                <a:solidFill>
                  <a:schemeClr val="dk1"/>
                </a:solidFill>
                <a:latin typeface="Times New Roman"/>
                <a:ea typeface="Times New Roman"/>
                <a:cs typeface="Times New Roman"/>
                <a:sym typeface="Times New Roman"/>
              </a:rPr>
              <a:t>Class 1: Pneumonia (Infected lungs)</a:t>
            </a:r>
            <a:endParaRPr sz="2600"/>
          </a:p>
          <a:p>
            <a:pPr indent="0" lvl="0" marL="0" marR="0" rtl="0" algn="l">
              <a:lnSpc>
                <a:spcPct val="100000"/>
              </a:lnSpc>
              <a:spcBef>
                <a:spcPts val="0"/>
              </a:spcBef>
              <a:spcAft>
                <a:spcPts val="0"/>
              </a:spcAft>
              <a:buClr>
                <a:schemeClr val="dk1"/>
              </a:buClr>
              <a:buSzPts val="1800"/>
              <a:buNone/>
            </a:pPr>
            <a:r>
              <a:rPr b="1" lang="en-US" sz="2000" u="none" cap="none" strike="noStrike">
                <a:solidFill>
                  <a:schemeClr val="dk1"/>
                </a:solidFill>
                <a:latin typeface="Times New Roman"/>
                <a:ea typeface="Times New Roman"/>
                <a:cs typeface="Times New Roman"/>
                <a:sym typeface="Times New Roman"/>
              </a:rPr>
              <a:t>Imbalance:</a:t>
            </a:r>
            <a:r>
              <a:rPr b="0" lang="en-US" sz="2000" u="none" cap="none" strike="noStrike">
                <a:solidFill>
                  <a:schemeClr val="dk1"/>
                </a:solidFill>
                <a:latin typeface="Times New Roman"/>
                <a:ea typeface="Times New Roman"/>
                <a:cs typeface="Times New Roman"/>
                <a:sym typeface="Times New Roman"/>
              </a:rPr>
              <a:t> Pneumonia cases = 3× Normal cases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65126"/>
            <a:ext cx="10515600" cy="1080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Literature Review</a:t>
            </a:r>
            <a:endParaRPr/>
          </a:p>
        </p:txBody>
      </p:sp>
      <p:sp>
        <p:nvSpPr>
          <p:cNvPr id="130" name="Google Shape;130;p18"/>
          <p:cNvSpPr txBox="1"/>
          <p:nvPr>
            <p:ph idx="1" type="body"/>
          </p:nvPr>
        </p:nvSpPr>
        <p:spPr>
          <a:xfrm>
            <a:off x="838200" y="1342343"/>
            <a:ext cx="10704870" cy="4758226"/>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Dataset Used by Others:</a:t>
            </a:r>
            <a:endParaRPr sz="1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Kaggle Chest X-Ray Pneumonia dataset (same as ours)</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Key Studies &amp; Methods:</a:t>
            </a:r>
            <a:endParaRPr sz="1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CheXNet (Rajpurkar et al., 2017):</a:t>
            </a:r>
            <a:r>
              <a:rPr lang="en-US" sz="1600">
                <a:latin typeface="Times New Roman"/>
                <a:ea typeface="Times New Roman"/>
                <a:cs typeface="Times New Roman"/>
                <a:sym typeface="Times New Roman"/>
              </a:rPr>
              <a:t> Used DenseNet-121, achieved radiologist-level pneumonia detection accuracy.</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Sharma et al. (2021):</a:t>
            </a:r>
            <a:r>
              <a:rPr lang="en-US" sz="1600">
                <a:latin typeface="Times New Roman"/>
                <a:ea typeface="Times New Roman"/>
                <a:cs typeface="Times New Roman"/>
                <a:sym typeface="Times New Roman"/>
              </a:rPr>
              <a:t> Applied CNN with data augmentation → 93% accuracy.</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Shamshad et al. (2023):</a:t>
            </a:r>
            <a:r>
              <a:rPr lang="en-US" sz="1600">
                <a:latin typeface="Times New Roman"/>
                <a:ea typeface="Times New Roman"/>
                <a:cs typeface="Times New Roman"/>
                <a:sym typeface="Times New Roman"/>
              </a:rPr>
              <a:t> Reviewed Vision Transformers in medical imaging → high accuracy but high compute cost.</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Recent Kaggle Submissions:</a:t>
            </a:r>
            <a:r>
              <a:rPr lang="en-US" sz="1600">
                <a:latin typeface="Times New Roman"/>
                <a:ea typeface="Times New Roman"/>
                <a:cs typeface="Times New Roman"/>
                <a:sym typeface="Times New Roman"/>
              </a:rPr>
              <a:t> Transfer learning (ResNet50, VGG16) with 90–94% accuracy.</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Feature Extraction Used:</a:t>
            </a:r>
            <a:endParaRPr sz="1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CNN-based deep features, sometimes combined with classical HOG/SIFT.</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Image augmentation for balance and generalization.</a:t>
            </a:r>
            <a:endParaRPr/>
          </a:p>
          <a:p>
            <a:pPr indent="0" lvl="0" marL="0" rtl="0" algn="l">
              <a:lnSpc>
                <a:spcPct val="9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Leaderboard Status (Kaggle):</a:t>
            </a:r>
            <a:endParaRPr sz="1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Best public score ≈ 94% accuracy</a:t>
            </a:r>
            <a:endParaRPr/>
          </a:p>
          <a:p>
            <a:pPr indent="-228600" lvl="0" marL="228600" rtl="0" algn="l">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Competition still open – no fixed deadline</a:t>
            </a:r>
            <a:endParaRPr/>
          </a:p>
          <a:p>
            <a:pPr indent="0" lvl="0" marL="0" rtl="0" algn="just">
              <a:lnSpc>
                <a:spcPct val="100000"/>
              </a:lnSpc>
              <a:spcBef>
                <a:spcPts val="0"/>
              </a:spcBef>
              <a:spcAft>
                <a:spcPts val="0"/>
              </a:spcAft>
              <a:buClr>
                <a:schemeClr val="dk1"/>
              </a:buClr>
              <a:buSzPts val="1600"/>
              <a:buNone/>
            </a:pPr>
            <a:r>
              <a:t/>
            </a:r>
            <a:endParaRPr b="0" sz="1600" u="none" cap="none" strike="noStrike">
              <a:solidFill>
                <a:schemeClr val="dk1"/>
              </a:solidFill>
              <a:latin typeface="Times New Roman"/>
              <a:ea typeface="Times New Roman"/>
              <a:cs typeface="Times New Roman"/>
              <a:sym typeface="Times New Roman"/>
            </a:endParaRPr>
          </a:p>
        </p:txBody>
      </p:sp>
      <p:sp>
        <p:nvSpPr>
          <p:cNvPr id="131" name="Google Shape;1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38200" y="365125"/>
            <a:ext cx="10515600" cy="112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Project Differentiation</a:t>
            </a:r>
            <a:endParaRPr/>
          </a:p>
        </p:txBody>
      </p:sp>
      <p:sp>
        <p:nvSpPr>
          <p:cNvPr id="137" name="Google Shape;137;p19"/>
          <p:cNvSpPr txBox="1"/>
          <p:nvPr>
            <p:ph idx="1" type="body"/>
          </p:nvPr>
        </p:nvSpPr>
        <p:spPr>
          <a:xfrm>
            <a:off x="838200" y="1824775"/>
            <a:ext cx="10515600" cy="46293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470"/>
              <a:buNone/>
            </a:pPr>
            <a:r>
              <a:rPr b="1" lang="en-US" sz="1570">
                <a:latin typeface="Times New Roman"/>
                <a:ea typeface="Times New Roman"/>
                <a:cs typeface="Times New Roman"/>
                <a:sym typeface="Times New Roman"/>
              </a:rPr>
              <a:t>Our Model:</a:t>
            </a:r>
            <a:endParaRPr sz="1570">
              <a:latin typeface="Times New Roman"/>
              <a:ea typeface="Times New Roman"/>
              <a:cs typeface="Times New Roman"/>
              <a:sym typeface="Times New Roman"/>
            </a:endParaRPr>
          </a:p>
          <a:p>
            <a:pPr indent="-204978" lvl="0" marL="228600" rtl="0" algn="l">
              <a:lnSpc>
                <a:spcPct val="80000"/>
              </a:lnSpc>
              <a:spcBef>
                <a:spcPts val="1000"/>
              </a:spcBef>
              <a:spcAft>
                <a:spcPts val="0"/>
              </a:spcAft>
              <a:buClr>
                <a:schemeClr val="dk1"/>
              </a:buClr>
              <a:buSzPts val="1570"/>
              <a:buChar char="•"/>
            </a:pPr>
            <a:r>
              <a:rPr b="1" lang="en-US" sz="1570">
                <a:latin typeface="Times New Roman"/>
                <a:ea typeface="Times New Roman"/>
                <a:cs typeface="Times New Roman"/>
                <a:sym typeface="Times New Roman"/>
              </a:rPr>
              <a:t>Baseline:</a:t>
            </a:r>
            <a:r>
              <a:rPr lang="en-US" sz="1570">
                <a:latin typeface="Times New Roman"/>
                <a:ea typeface="Times New Roman"/>
                <a:cs typeface="Times New Roman"/>
                <a:sym typeface="Times New Roman"/>
              </a:rPr>
              <a:t> SVM + HOG features</a:t>
            </a:r>
            <a:endParaRPr sz="2060"/>
          </a:p>
          <a:p>
            <a:pPr indent="-204978" lvl="0" marL="228600" rtl="0" algn="l">
              <a:lnSpc>
                <a:spcPct val="80000"/>
              </a:lnSpc>
              <a:spcBef>
                <a:spcPts val="1000"/>
              </a:spcBef>
              <a:spcAft>
                <a:spcPts val="0"/>
              </a:spcAft>
              <a:buClr>
                <a:schemeClr val="dk1"/>
              </a:buClr>
              <a:buSzPts val="1570"/>
              <a:buChar char="•"/>
            </a:pPr>
            <a:r>
              <a:rPr b="1" lang="en-US" sz="1570">
                <a:latin typeface="Times New Roman"/>
                <a:ea typeface="Times New Roman"/>
                <a:cs typeface="Times New Roman"/>
                <a:sym typeface="Times New Roman"/>
              </a:rPr>
              <a:t>Deep Learning:</a:t>
            </a:r>
            <a:r>
              <a:rPr lang="en-US" sz="1570">
                <a:latin typeface="Times New Roman"/>
                <a:ea typeface="Times New Roman"/>
                <a:cs typeface="Times New Roman"/>
                <a:sym typeface="Times New Roman"/>
              </a:rPr>
              <a:t> DenseNet121, ResNet50, EfficientNet-B0 (transfer learning)</a:t>
            </a:r>
            <a:endParaRPr sz="2060"/>
          </a:p>
          <a:p>
            <a:pPr indent="0" lvl="0" marL="0" rtl="0" algn="l">
              <a:lnSpc>
                <a:spcPct val="80000"/>
              </a:lnSpc>
              <a:spcBef>
                <a:spcPts val="1000"/>
              </a:spcBef>
              <a:spcAft>
                <a:spcPts val="0"/>
              </a:spcAft>
              <a:buClr>
                <a:schemeClr val="dk1"/>
              </a:buClr>
              <a:buSzPts val="1470"/>
              <a:buNone/>
            </a:pPr>
            <a:r>
              <a:rPr b="1" lang="en-US" sz="1570">
                <a:latin typeface="Times New Roman"/>
                <a:ea typeface="Times New Roman"/>
                <a:cs typeface="Times New Roman"/>
                <a:sym typeface="Times New Roman"/>
              </a:rPr>
              <a:t>How We Differ:</a:t>
            </a:r>
            <a:endParaRPr sz="1570">
              <a:latin typeface="Times New Roman"/>
              <a:ea typeface="Times New Roman"/>
              <a:cs typeface="Times New Roman"/>
              <a:sym typeface="Times New Roman"/>
            </a:endParaRPr>
          </a:p>
          <a:p>
            <a:pPr indent="-204978" lvl="1" marL="685800" rtl="0" algn="l">
              <a:lnSpc>
                <a:spcPct val="80000"/>
              </a:lnSpc>
              <a:spcBef>
                <a:spcPts val="500"/>
              </a:spcBef>
              <a:spcAft>
                <a:spcPts val="0"/>
              </a:spcAft>
              <a:buClr>
                <a:schemeClr val="dk1"/>
              </a:buClr>
              <a:buSzPts val="1570"/>
              <a:buChar char="•"/>
            </a:pPr>
            <a:r>
              <a:rPr lang="en-US" sz="1570">
                <a:latin typeface="Times New Roman"/>
                <a:ea typeface="Times New Roman"/>
                <a:cs typeface="Times New Roman"/>
                <a:sym typeface="Times New Roman"/>
              </a:rPr>
              <a:t>Pediatric-focused subset of data (ages 1–5)</a:t>
            </a:r>
            <a:endParaRPr sz="1779"/>
          </a:p>
          <a:p>
            <a:pPr indent="-204978" lvl="1" marL="685800" rtl="0" algn="l">
              <a:lnSpc>
                <a:spcPct val="80000"/>
              </a:lnSpc>
              <a:spcBef>
                <a:spcPts val="500"/>
              </a:spcBef>
              <a:spcAft>
                <a:spcPts val="0"/>
              </a:spcAft>
              <a:buClr>
                <a:schemeClr val="dk1"/>
              </a:buClr>
              <a:buSzPts val="1570"/>
              <a:buChar char="•"/>
            </a:pPr>
            <a:r>
              <a:rPr lang="en-US" sz="1570">
                <a:latin typeface="Times New Roman"/>
                <a:ea typeface="Times New Roman"/>
                <a:cs typeface="Times New Roman"/>
                <a:sym typeface="Times New Roman"/>
              </a:rPr>
              <a:t>Emphasis on </a:t>
            </a:r>
            <a:r>
              <a:rPr b="1" lang="en-US" sz="1570">
                <a:latin typeface="Times New Roman"/>
                <a:ea typeface="Times New Roman"/>
                <a:cs typeface="Times New Roman"/>
                <a:sym typeface="Times New Roman"/>
              </a:rPr>
              <a:t>recall/sensitivity</a:t>
            </a:r>
            <a:r>
              <a:rPr lang="en-US" sz="1570">
                <a:latin typeface="Times New Roman"/>
                <a:ea typeface="Times New Roman"/>
                <a:cs typeface="Times New Roman"/>
                <a:sym typeface="Times New Roman"/>
              </a:rPr>
              <a:t> over raw accuracy</a:t>
            </a:r>
            <a:endParaRPr sz="1779"/>
          </a:p>
          <a:p>
            <a:pPr indent="-204978" lvl="1" marL="685800" rtl="0" algn="l">
              <a:lnSpc>
                <a:spcPct val="80000"/>
              </a:lnSpc>
              <a:spcBef>
                <a:spcPts val="500"/>
              </a:spcBef>
              <a:spcAft>
                <a:spcPts val="0"/>
              </a:spcAft>
              <a:buClr>
                <a:schemeClr val="dk1"/>
              </a:buClr>
              <a:buSzPts val="1570"/>
              <a:buChar char="•"/>
            </a:pPr>
            <a:r>
              <a:rPr lang="en-US" sz="1570">
                <a:latin typeface="Times New Roman"/>
                <a:ea typeface="Times New Roman"/>
                <a:cs typeface="Times New Roman"/>
                <a:sym typeface="Times New Roman"/>
              </a:rPr>
              <a:t>Integrated </a:t>
            </a:r>
            <a:r>
              <a:rPr b="1" lang="en-US" sz="1570">
                <a:latin typeface="Times New Roman"/>
                <a:ea typeface="Times New Roman"/>
                <a:cs typeface="Times New Roman"/>
                <a:sym typeface="Times New Roman"/>
              </a:rPr>
              <a:t>Grad-CAM</a:t>
            </a:r>
            <a:r>
              <a:rPr lang="en-US" sz="1570">
                <a:latin typeface="Times New Roman"/>
                <a:ea typeface="Times New Roman"/>
                <a:cs typeface="Times New Roman"/>
                <a:sym typeface="Times New Roman"/>
              </a:rPr>
              <a:t> for model explainability</a:t>
            </a:r>
            <a:endParaRPr sz="1570">
              <a:latin typeface="Times New Roman"/>
              <a:ea typeface="Times New Roman"/>
              <a:cs typeface="Times New Roman"/>
              <a:sym typeface="Times New Roman"/>
            </a:endParaRPr>
          </a:p>
          <a:p>
            <a:pPr indent="0" lvl="0" marL="685800" rtl="0" algn="l">
              <a:lnSpc>
                <a:spcPct val="80000"/>
              </a:lnSpc>
              <a:spcBef>
                <a:spcPts val="500"/>
              </a:spcBef>
              <a:spcAft>
                <a:spcPts val="0"/>
              </a:spcAft>
              <a:buSzPts val="770"/>
              <a:buNone/>
            </a:pPr>
            <a:r>
              <a:t/>
            </a:r>
            <a:endParaRPr sz="1570">
              <a:latin typeface="Times New Roman"/>
              <a:ea typeface="Times New Roman"/>
              <a:cs typeface="Times New Roman"/>
              <a:sym typeface="Times New Roman"/>
            </a:endParaRPr>
          </a:p>
          <a:p>
            <a:pPr indent="-328295" lvl="0" marL="457200" rtl="0" algn="l">
              <a:lnSpc>
                <a:spcPct val="105000"/>
              </a:lnSpc>
              <a:spcBef>
                <a:spcPts val="1000"/>
              </a:spcBef>
              <a:spcAft>
                <a:spcPts val="0"/>
              </a:spcAft>
              <a:buSzPts val="1570"/>
              <a:buFont typeface="Times New Roman"/>
              <a:buChar char="•"/>
            </a:pPr>
            <a:r>
              <a:rPr lang="en-US" sz="1570">
                <a:latin typeface="Times New Roman"/>
                <a:ea typeface="Times New Roman"/>
                <a:cs typeface="Times New Roman"/>
                <a:sym typeface="Times New Roman"/>
              </a:rPr>
              <a:t>We used 75/15/10 split (Train: 4,996, Val: 220, Test: 624) to ensure balanced and reproducible data separation, keeping the Kaggle test set untouched.</a:t>
            </a:r>
            <a:endParaRPr sz="1570">
              <a:latin typeface="Times New Roman"/>
              <a:ea typeface="Times New Roman"/>
              <a:cs typeface="Times New Roman"/>
              <a:sym typeface="Times New Roman"/>
            </a:endParaRPr>
          </a:p>
          <a:p>
            <a:pPr indent="-328295" lvl="0" marL="457200" rtl="0" algn="l">
              <a:lnSpc>
                <a:spcPct val="105000"/>
              </a:lnSpc>
              <a:spcBef>
                <a:spcPts val="0"/>
              </a:spcBef>
              <a:spcAft>
                <a:spcPts val="0"/>
              </a:spcAft>
              <a:buSzPts val="1570"/>
              <a:buFont typeface="Times New Roman"/>
              <a:buChar char="•"/>
            </a:pPr>
            <a:r>
              <a:rPr lang="en-US" sz="1570">
                <a:latin typeface="Times New Roman"/>
                <a:ea typeface="Times New Roman"/>
                <a:cs typeface="Times New Roman"/>
                <a:sym typeface="Times New Roman"/>
              </a:rPr>
              <a:t>We used a single fixed validation set for tuning and early stopping, with plans to apply 5-fold cross-validation for future robustness.</a:t>
            </a:r>
            <a:endParaRPr sz="157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470"/>
              <a:buNone/>
            </a:pPr>
            <a:r>
              <a:rPr b="1" lang="en-US" sz="1570">
                <a:latin typeface="Times New Roman"/>
                <a:ea typeface="Times New Roman"/>
                <a:cs typeface="Times New Roman"/>
                <a:sym typeface="Times New Roman"/>
              </a:rPr>
              <a:t>Advantages:</a:t>
            </a:r>
            <a:endParaRPr sz="1570">
              <a:latin typeface="Times New Roman"/>
              <a:ea typeface="Times New Roman"/>
              <a:cs typeface="Times New Roman"/>
              <a:sym typeface="Times New Roman"/>
            </a:endParaRPr>
          </a:p>
          <a:p>
            <a:pPr indent="-204978" lvl="0" marL="228600" rtl="0" algn="l">
              <a:lnSpc>
                <a:spcPct val="80000"/>
              </a:lnSpc>
              <a:spcBef>
                <a:spcPts val="1000"/>
              </a:spcBef>
              <a:spcAft>
                <a:spcPts val="0"/>
              </a:spcAft>
              <a:buClr>
                <a:schemeClr val="dk1"/>
              </a:buClr>
              <a:buSzPts val="1570"/>
              <a:buChar char="•"/>
            </a:pPr>
            <a:r>
              <a:rPr lang="en-US" sz="1570">
                <a:latin typeface="Times New Roman"/>
                <a:ea typeface="Times New Roman"/>
                <a:cs typeface="Times New Roman"/>
                <a:sym typeface="Times New Roman"/>
              </a:rPr>
              <a:t>Clinically interpretable predictions</a:t>
            </a:r>
            <a:endParaRPr sz="2060"/>
          </a:p>
          <a:p>
            <a:pPr indent="-204978" lvl="0" marL="228600" rtl="0" algn="l">
              <a:lnSpc>
                <a:spcPct val="80000"/>
              </a:lnSpc>
              <a:spcBef>
                <a:spcPts val="1000"/>
              </a:spcBef>
              <a:spcAft>
                <a:spcPts val="0"/>
              </a:spcAft>
              <a:buClr>
                <a:schemeClr val="dk1"/>
              </a:buClr>
              <a:buSzPts val="1570"/>
              <a:buChar char="•"/>
            </a:pPr>
            <a:r>
              <a:rPr lang="en-US" sz="1570">
                <a:latin typeface="Times New Roman"/>
                <a:ea typeface="Times New Roman"/>
                <a:cs typeface="Times New Roman"/>
                <a:sym typeface="Times New Roman"/>
              </a:rPr>
              <a:t>Handles class imbalance</a:t>
            </a:r>
            <a:endParaRPr sz="2060"/>
          </a:p>
          <a:p>
            <a:pPr indent="-204978" lvl="0" marL="228600" rtl="0" algn="l">
              <a:lnSpc>
                <a:spcPct val="80000"/>
              </a:lnSpc>
              <a:spcBef>
                <a:spcPts val="1000"/>
              </a:spcBef>
              <a:spcAft>
                <a:spcPts val="0"/>
              </a:spcAft>
              <a:buClr>
                <a:schemeClr val="dk1"/>
              </a:buClr>
              <a:buSzPts val="1570"/>
              <a:buChar char="•"/>
            </a:pPr>
            <a:r>
              <a:rPr lang="en-US" sz="1570">
                <a:latin typeface="Times New Roman"/>
                <a:ea typeface="Times New Roman"/>
                <a:cs typeface="Times New Roman"/>
                <a:sym typeface="Times New Roman"/>
              </a:rPr>
              <a:t>Modern, optimized architectures for smaller datasets</a:t>
            </a:r>
            <a:endParaRPr sz="2060"/>
          </a:p>
          <a:p>
            <a:pPr indent="-64135" lvl="0" marL="228600" rtl="0" algn="l">
              <a:lnSpc>
                <a:spcPct val="80000"/>
              </a:lnSpc>
              <a:spcBef>
                <a:spcPts val="1000"/>
              </a:spcBef>
              <a:spcAft>
                <a:spcPts val="0"/>
              </a:spcAft>
              <a:buClr>
                <a:schemeClr val="dk1"/>
              </a:buClr>
              <a:buSzPts val="1960"/>
              <a:buNone/>
            </a:pPr>
            <a:r>
              <a:t/>
            </a:r>
            <a:endParaRPr sz="2060"/>
          </a:p>
        </p:txBody>
      </p:sp>
      <p:sp>
        <p:nvSpPr>
          <p:cNvPr id="138" name="Google Shape;1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838200" y="753533"/>
            <a:ext cx="10515600" cy="13800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Exploratory</a:t>
            </a:r>
            <a:r>
              <a:rPr lang="en-US" sz="2800">
                <a:latin typeface="Times New Roman"/>
                <a:ea typeface="Times New Roman"/>
                <a:cs typeface="Times New Roman"/>
                <a:sym typeface="Times New Roman"/>
              </a:rPr>
              <a:t> Data Analysis (EDA) – Key Findings</a:t>
            </a:r>
            <a:endParaRPr/>
          </a:p>
        </p:txBody>
      </p:sp>
      <p:sp>
        <p:nvSpPr>
          <p:cNvPr id="144" name="Google Shape;1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20"/>
          <p:cNvSpPr txBox="1"/>
          <p:nvPr>
            <p:ph idx="1" type="body"/>
          </p:nvPr>
        </p:nvSpPr>
        <p:spPr>
          <a:xfrm>
            <a:off x="838200" y="2427540"/>
            <a:ext cx="9482700" cy="3478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Class Imbalance:</a:t>
            </a:r>
            <a:endParaRPr b="0" i="0" sz="2000" u="none" cap="none" strike="noStrike">
              <a:solidFill>
                <a:schemeClr val="dk1"/>
              </a:solidFill>
              <a:latin typeface="Times New Roman"/>
              <a:ea typeface="Times New Roman"/>
              <a:cs typeface="Times New Roman"/>
              <a:sym typeface="Times New Roman"/>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Dataset has ~3:1 ratio of Pneumonia vs Normal cases.</a:t>
            </a:r>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Strategy: Used oversampling </a:t>
            </a:r>
            <a:r>
              <a:rPr lang="en-US" sz="2000">
                <a:latin typeface="Times New Roman"/>
                <a:ea typeface="Times New Roman"/>
                <a:cs typeface="Times New Roman"/>
                <a:sym typeface="Times New Roman"/>
              </a:rPr>
              <a:t>and</a:t>
            </a:r>
            <a:r>
              <a:rPr b="0" i="0" lang="en-US" sz="2000" u="none" cap="none" strike="noStrike">
                <a:solidFill>
                  <a:schemeClr val="dk1"/>
                </a:solidFill>
                <a:latin typeface="Times New Roman"/>
                <a:ea typeface="Times New Roman"/>
                <a:cs typeface="Times New Roman"/>
                <a:sym typeface="Times New Roman"/>
              </a:rPr>
              <a:t> class weights during training.</a:t>
            </a:r>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Image Resolution:</a:t>
            </a:r>
            <a:endParaRPr b="0" i="0" sz="2000" u="none" cap="none" strike="noStrike">
              <a:solidFill>
                <a:schemeClr val="dk1"/>
              </a:solidFill>
              <a:latin typeface="Times New Roman"/>
              <a:ea typeface="Times New Roman"/>
              <a:cs typeface="Times New Roman"/>
              <a:sym typeface="Times New Roman"/>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Images have varying sizes → standardized to 224×224 pixels.</a:t>
            </a:r>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Pixel Intensity Distribution:</a:t>
            </a:r>
            <a:endParaRPr b="0" i="0" sz="2000" u="none" cap="none" strike="noStrike">
              <a:solidFill>
                <a:schemeClr val="dk1"/>
              </a:solidFill>
              <a:latin typeface="Times New Roman"/>
              <a:ea typeface="Times New Roman"/>
              <a:cs typeface="Times New Roman"/>
              <a:sym typeface="Times New Roman"/>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Multi-peaked → normalization needed (ImageNet mean/std).</a:t>
            </a:r>
            <a:endParaRPr/>
          </a:p>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Times New Roman"/>
                <a:ea typeface="Times New Roman"/>
                <a:cs typeface="Times New Roman"/>
                <a:sym typeface="Times New Roman"/>
              </a:rPr>
              <a:t>Dataset Cleanliness:</a:t>
            </a:r>
            <a:endParaRPr b="0" i="0" sz="2000" u="none" cap="none" strike="noStrike">
              <a:solidFill>
                <a:schemeClr val="dk1"/>
              </a:solidFill>
              <a:latin typeface="Times New Roman"/>
              <a:ea typeface="Times New Roman"/>
              <a:cs typeface="Times New Roman"/>
              <a:sym typeface="Times New Roman"/>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Missing/invalid images removed.</a:t>
            </a:r>
            <a:endParaRPr/>
          </a:p>
          <a:p>
            <a:pPr indent="-127000" lvl="1" marL="45720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Dataset ready after preprocessing &amp; transformations.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1"/>
          <p:cNvSpPr/>
          <p:nvPr/>
        </p:nvSpPr>
        <p:spPr>
          <a:xfrm>
            <a:off x="19285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21"/>
          <p:cNvSpPr txBox="1"/>
          <p:nvPr>
            <p:ph type="title"/>
          </p:nvPr>
        </p:nvSpPr>
        <p:spPr>
          <a:xfrm>
            <a:off x="589560" y="856180"/>
            <a:ext cx="4560584"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Data Analysis</a:t>
            </a:r>
            <a:endParaRPr/>
          </a:p>
        </p:txBody>
      </p:sp>
      <p:grpSp>
        <p:nvGrpSpPr>
          <p:cNvPr id="152" name="Google Shape;152;p21"/>
          <p:cNvGrpSpPr/>
          <p:nvPr/>
        </p:nvGrpSpPr>
        <p:grpSpPr>
          <a:xfrm>
            <a:off x="0" y="1083484"/>
            <a:ext cx="355196" cy="673460"/>
            <a:chOff x="0" y="823811"/>
            <a:chExt cx="355196" cy="673460"/>
          </a:xfrm>
        </p:grpSpPr>
        <p:sp>
          <p:nvSpPr>
            <p:cNvPr id="153" name="Google Shape;153;p21"/>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21"/>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5" name="Google Shape;155;p21"/>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21"/>
          <p:cNvSpPr/>
          <p:nvPr/>
        </p:nvSpPr>
        <p:spPr>
          <a:xfrm flipH="1">
            <a:off x="10890550" y="0"/>
            <a:ext cx="14943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21"/>
          <p:cNvSpPr/>
          <p:nvPr/>
        </p:nvSpPr>
        <p:spPr>
          <a:xfrm>
            <a:off x="5878660" y="513853"/>
            <a:ext cx="6009300" cy="58347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21"/>
          <p:cNvSpPr txBox="1"/>
          <p:nvPr>
            <p:ph idx="1" type="body"/>
          </p:nvPr>
        </p:nvSpPr>
        <p:spPr>
          <a:xfrm>
            <a:off x="291675" y="2467675"/>
            <a:ext cx="4671000" cy="3478500"/>
          </a:xfrm>
          <a:prstGeom prst="rect">
            <a:avLst/>
          </a:prstGeom>
          <a:noFill/>
          <a:ln>
            <a:noFill/>
          </a:ln>
        </p:spPr>
        <p:txBody>
          <a:bodyPr anchorCtr="0" anchor="ctr" bIns="45700" lIns="91425" spcFirstLastPara="1" rIns="91425" wrap="square" tIns="45700">
            <a:spAutoFit/>
          </a:bodyPr>
          <a:lstStyle/>
          <a:p>
            <a:pPr indent="0" lvl="0" marL="0" rtl="0" algn="just">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Class Distribution (Train/Val/Test)</a:t>
            </a:r>
            <a:endParaRPr/>
          </a:p>
          <a:p>
            <a:pPr indent="0" lvl="0" marL="0" rtl="0" algn="just">
              <a:lnSpc>
                <a:spcPct val="100000"/>
              </a:lnSpc>
              <a:spcBef>
                <a:spcPts val="0"/>
              </a:spcBef>
              <a:spcAft>
                <a:spcPts val="0"/>
              </a:spcAft>
              <a:buClr>
                <a:schemeClr val="dk1"/>
              </a:buClr>
              <a:buSzPts val="2000"/>
              <a:buNone/>
            </a:pPr>
            <a:r>
              <a:t/>
            </a:r>
            <a:endParaRPr b="1" i="0" sz="2000" u="none" cap="none" strike="noStrike">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Class Imbalance:</a:t>
            </a:r>
            <a:r>
              <a:rPr lang="en-US" sz="2000">
                <a:latin typeface="Times New Roman"/>
                <a:ea typeface="Times New Roman"/>
                <a:cs typeface="Times New Roman"/>
                <a:sym typeface="Times New Roman"/>
              </a:rPr>
              <a:t> Approximately 3:1 ratio (Pneumonia vs. Normal) → consider oversampling or class weighting.</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 re-splitted the validation dataset </a:t>
            </a:r>
            <a:r>
              <a:rPr lang="en-US" sz="2000">
                <a:latin typeface="Times New Roman"/>
                <a:ea typeface="Times New Roman"/>
                <a:cs typeface="Times New Roman"/>
                <a:sym typeface="Times New Roman"/>
              </a:rPr>
              <a:t>the Validation set increased from 8 Normal &amp; 8 Pneumonia to 99 Normal &amp; 119 Pneumonia images, improving for model tuning.</a:t>
            </a:r>
            <a:endParaRPr sz="2000">
              <a:latin typeface="Times New Roman"/>
              <a:ea typeface="Times New Roman"/>
              <a:cs typeface="Times New Roman"/>
              <a:sym typeface="Times New Roman"/>
            </a:endParaRPr>
          </a:p>
        </p:txBody>
      </p:sp>
      <p:sp>
        <p:nvSpPr>
          <p:cNvPr id="159" name="Google Shape;1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a:t>‹#›</a:t>
            </a:fld>
            <a:endParaRPr b="1"/>
          </a:p>
        </p:txBody>
      </p:sp>
      <p:sp>
        <p:nvSpPr>
          <p:cNvPr id="160" name="Google Shape;160;p21"/>
          <p:cNvSpPr/>
          <p:nvPr>
            <p:ph idx="2" type="pic"/>
          </p:nvPr>
        </p:nvSpPr>
        <p:spPr>
          <a:xfrm>
            <a:off x="5577350" y="708550"/>
            <a:ext cx="6310800" cy="5647800"/>
          </a:xfrm>
          <a:prstGeom prst="rect">
            <a:avLst/>
          </a:prstGeom>
          <a:noFill/>
          <a:ln>
            <a:noFill/>
          </a:ln>
        </p:spPr>
      </p:sp>
      <p:pic>
        <p:nvPicPr>
          <p:cNvPr id="161" name="Google Shape;161;p21"/>
          <p:cNvPicPr preferRelativeResize="0"/>
          <p:nvPr/>
        </p:nvPicPr>
        <p:blipFill>
          <a:blip r:embed="rId3">
            <a:alphaModFix/>
          </a:blip>
          <a:stretch>
            <a:fillRect/>
          </a:stretch>
        </p:blipFill>
        <p:spPr>
          <a:xfrm>
            <a:off x="5446298" y="162325"/>
            <a:ext cx="6874004" cy="685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