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3" r:id="rId4"/>
    <p:sldId id="261" r:id="rId5"/>
    <p:sldId id="260" r:id="rId6"/>
    <p:sldId id="262" r:id="rId7"/>
    <p:sldId id="259" r:id="rId8"/>
    <p:sldId id="282" r:id="rId9"/>
    <p:sldId id="263" r:id="rId10"/>
    <p:sldId id="289" r:id="rId11"/>
    <p:sldId id="284" r:id="rId12"/>
    <p:sldId id="283" r:id="rId13"/>
    <p:sldId id="290" r:id="rId14"/>
    <p:sldId id="291" r:id="rId15"/>
    <p:sldId id="292" r:id="rId16"/>
    <p:sldId id="272" r:id="rId17"/>
    <p:sldId id="281" r:id="rId18"/>
    <p:sldId id="280" r:id="rId19"/>
    <p:sldId id="279" r:id="rId20"/>
    <p:sldId id="270"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wik pendyala" initials="sp" lastIdx="1" clrIdx="0">
    <p:extLst>
      <p:ext uri="{19B8F6BF-5375-455C-9EA6-DF929625EA0E}">
        <p15:presenceInfo xmlns:p15="http://schemas.microsoft.com/office/powerpoint/2012/main" userId="22010ab3187b9d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BCEF3-35CB-476D-A1FB-D48C7415D894}" v="12" dt="2021-12-06T18:15:49.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84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 pendyala" userId="22010ab3187b9d33" providerId="LiveId" clId="{062F90C9-9FB8-43BE-A9CB-BB0CA626F1BC}"/>
    <pc:docChg chg="custSel addSld delSld modSld sldOrd">
      <pc:chgData name="sathwik pendyala" userId="22010ab3187b9d33" providerId="LiveId" clId="{062F90C9-9FB8-43BE-A9CB-BB0CA626F1BC}" dt="2021-12-06T04:51:25.017" v="223" actId="1076"/>
      <pc:docMkLst>
        <pc:docMk/>
      </pc:docMkLst>
      <pc:sldChg chg="modSp mod">
        <pc:chgData name="sathwik pendyala" userId="22010ab3187b9d33" providerId="LiveId" clId="{062F90C9-9FB8-43BE-A9CB-BB0CA626F1BC}" dt="2021-12-06T04:51:25.017" v="223" actId="1076"/>
        <pc:sldMkLst>
          <pc:docMk/>
          <pc:sldMk cId="1773316036" sldId="256"/>
        </pc:sldMkLst>
        <pc:picChg chg="mod">
          <ac:chgData name="sathwik pendyala" userId="22010ab3187b9d33" providerId="LiveId" clId="{062F90C9-9FB8-43BE-A9CB-BB0CA626F1BC}" dt="2021-12-06T04:51:25.017" v="223" actId="1076"/>
          <ac:picMkLst>
            <pc:docMk/>
            <pc:sldMk cId="1773316036" sldId="256"/>
            <ac:picMk id="4" creationId="{95D490D7-0E43-4A56-B2BF-FD0873E4890F}"/>
          </ac:picMkLst>
        </pc:picChg>
      </pc:sldChg>
      <pc:sldChg chg="modSp mod">
        <pc:chgData name="sathwik pendyala" userId="22010ab3187b9d33" providerId="LiveId" clId="{062F90C9-9FB8-43BE-A9CB-BB0CA626F1BC}" dt="2021-12-06T00:41:02.331" v="42" actId="313"/>
        <pc:sldMkLst>
          <pc:docMk/>
          <pc:sldMk cId="3596601737" sldId="257"/>
        </pc:sldMkLst>
        <pc:spChg chg="mod">
          <ac:chgData name="sathwik pendyala" userId="22010ab3187b9d33" providerId="LiveId" clId="{062F90C9-9FB8-43BE-A9CB-BB0CA626F1BC}" dt="2021-12-06T00:41:02.331" v="42" actId="313"/>
          <ac:spMkLst>
            <pc:docMk/>
            <pc:sldMk cId="3596601737" sldId="257"/>
            <ac:spMk id="3" creationId="{E3BF91CA-8C4B-42A4-B856-41E9D7DD54EF}"/>
          </ac:spMkLst>
        </pc:spChg>
      </pc:sldChg>
      <pc:sldChg chg="modSp mod">
        <pc:chgData name="sathwik pendyala" userId="22010ab3187b9d33" providerId="LiveId" clId="{062F90C9-9FB8-43BE-A9CB-BB0CA626F1BC}" dt="2021-12-06T04:47:44.255" v="222" actId="1076"/>
        <pc:sldMkLst>
          <pc:docMk/>
          <pc:sldMk cId="3304954286" sldId="261"/>
        </pc:sldMkLst>
        <pc:spChg chg="mod">
          <ac:chgData name="sathwik pendyala" userId="22010ab3187b9d33" providerId="LiveId" clId="{062F90C9-9FB8-43BE-A9CB-BB0CA626F1BC}" dt="2021-12-06T04:46:09.027" v="221" actId="14100"/>
          <ac:spMkLst>
            <pc:docMk/>
            <pc:sldMk cId="3304954286" sldId="261"/>
            <ac:spMk id="13" creationId="{4F9E691D-CAEE-4D03-B1C4-FC6955F6EA24}"/>
          </ac:spMkLst>
        </pc:spChg>
        <pc:spChg chg="mod">
          <ac:chgData name="sathwik pendyala" userId="22010ab3187b9d33" providerId="LiveId" clId="{062F90C9-9FB8-43BE-A9CB-BB0CA626F1BC}" dt="2021-12-06T04:45:43.110" v="220" actId="14100"/>
          <ac:spMkLst>
            <pc:docMk/>
            <pc:sldMk cId="3304954286" sldId="261"/>
            <ac:spMk id="14" creationId="{0B837780-FE72-4013-9AEB-FC4CFACDAF2E}"/>
          </ac:spMkLst>
        </pc:spChg>
        <pc:picChg chg="mod">
          <ac:chgData name="sathwik pendyala" userId="22010ab3187b9d33" providerId="LiveId" clId="{062F90C9-9FB8-43BE-A9CB-BB0CA626F1BC}" dt="2021-12-06T04:47:44.255" v="222" actId="1076"/>
          <ac:picMkLst>
            <pc:docMk/>
            <pc:sldMk cId="3304954286" sldId="261"/>
            <ac:picMk id="6" creationId="{C4AF1CAD-62C6-4F4A-A5DD-89E78131E06D}"/>
          </ac:picMkLst>
        </pc:picChg>
      </pc:sldChg>
      <pc:sldChg chg="delSp modSp del">
        <pc:chgData name="sathwik pendyala" userId="22010ab3187b9d33" providerId="LiveId" clId="{062F90C9-9FB8-43BE-A9CB-BB0CA626F1BC}" dt="2021-12-06T00:41:54.005" v="48" actId="47"/>
        <pc:sldMkLst>
          <pc:docMk/>
          <pc:sldMk cId="1107459409" sldId="269"/>
        </pc:sldMkLst>
        <pc:picChg chg="del mod">
          <ac:chgData name="sathwik pendyala" userId="22010ab3187b9d33" providerId="LiveId" clId="{062F90C9-9FB8-43BE-A9CB-BB0CA626F1BC}" dt="2021-12-06T00:41:35.711" v="44" actId="478"/>
          <ac:picMkLst>
            <pc:docMk/>
            <pc:sldMk cId="1107459409" sldId="269"/>
            <ac:picMk id="4098" creationId="{08D3BA9D-2B90-49BA-A543-FA6BE24A3939}"/>
          </ac:picMkLst>
        </pc:picChg>
      </pc:sldChg>
      <pc:sldChg chg="modSp mod">
        <pc:chgData name="sathwik pendyala" userId="22010ab3187b9d33" providerId="LiveId" clId="{062F90C9-9FB8-43BE-A9CB-BB0CA626F1BC}" dt="2021-12-06T01:57:15.419" v="195" actId="14100"/>
        <pc:sldMkLst>
          <pc:docMk/>
          <pc:sldMk cId="47985913" sldId="283"/>
        </pc:sldMkLst>
        <pc:picChg chg="mod">
          <ac:chgData name="sathwik pendyala" userId="22010ab3187b9d33" providerId="LiveId" clId="{062F90C9-9FB8-43BE-A9CB-BB0CA626F1BC}" dt="2021-12-06T01:57:15.419" v="195" actId="14100"/>
          <ac:picMkLst>
            <pc:docMk/>
            <pc:sldMk cId="47985913" sldId="283"/>
            <ac:picMk id="5" creationId="{5C745062-4E7D-435B-922E-7C0C9E6FC34F}"/>
          </ac:picMkLst>
        </pc:picChg>
      </pc:sldChg>
      <pc:sldChg chg="addSp delSp modSp new mod ord">
        <pc:chgData name="sathwik pendyala" userId="22010ab3187b9d33" providerId="LiveId" clId="{062F90C9-9FB8-43BE-A9CB-BB0CA626F1BC}" dt="2021-12-06T00:44:29.741" v="194"/>
        <pc:sldMkLst>
          <pc:docMk/>
          <pc:sldMk cId="1312483715" sldId="288"/>
        </pc:sldMkLst>
        <pc:spChg chg="mod">
          <ac:chgData name="sathwik pendyala" userId="22010ab3187b9d33" providerId="LiveId" clId="{062F90C9-9FB8-43BE-A9CB-BB0CA626F1BC}" dt="2021-12-06T00:44:13.123" v="193" actId="20577"/>
          <ac:spMkLst>
            <pc:docMk/>
            <pc:sldMk cId="1312483715" sldId="288"/>
            <ac:spMk id="2" creationId="{5AE1F975-D697-4C9D-BEDD-B6F0102F244A}"/>
          </ac:spMkLst>
        </pc:spChg>
        <pc:spChg chg="del mod">
          <ac:chgData name="sathwik pendyala" userId="22010ab3187b9d33" providerId="LiveId" clId="{062F90C9-9FB8-43BE-A9CB-BB0CA626F1BC}" dt="2021-12-06T00:43:26.689" v="140" actId="478"/>
          <ac:spMkLst>
            <pc:docMk/>
            <pc:sldMk cId="1312483715" sldId="288"/>
            <ac:spMk id="3" creationId="{8CA48CD3-1A23-425E-BAD4-49538A150646}"/>
          </ac:spMkLst>
        </pc:spChg>
        <pc:spChg chg="add del mod">
          <ac:chgData name="sathwik pendyala" userId="22010ab3187b9d33" providerId="LiveId" clId="{062F90C9-9FB8-43BE-A9CB-BB0CA626F1BC}" dt="2021-12-06T00:43:28.360" v="141" actId="478"/>
          <ac:spMkLst>
            <pc:docMk/>
            <pc:sldMk cId="1312483715" sldId="288"/>
            <ac:spMk id="5" creationId="{C3168E9E-5D00-4D84-B0C8-0F522EE7BE21}"/>
          </ac:spMkLst>
        </pc:spChg>
        <pc:picChg chg="add mod">
          <ac:chgData name="sathwik pendyala" userId="22010ab3187b9d33" providerId="LiveId" clId="{062F90C9-9FB8-43BE-A9CB-BB0CA626F1BC}" dt="2021-12-06T00:44:29.741" v="194"/>
          <ac:picMkLst>
            <pc:docMk/>
            <pc:sldMk cId="1312483715" sldId="288"/>
            <ac:picMk id="6" creationId="{D5807E45-218A-40F7-8D2C-4C62C5636C94}"/>
          </ac:picMkLst>
        </pc:picChg>
      </pc:sldChg>
      <pc:sldChg chg="addSp delSp modSp new mod">
        <pc:chgData name="sathwik pendyala" userId="22010ab3187b9d33" providerId="LiveId" clId="{062F90C9-9FB8-43BE-A9CB-BB0CA626F1BC}" dt="2021-12-06T01:57:50.709" v="219" actId="122"/>
        <pc:sldMkLst>
          <pc:docMk/>
          <pc:sldMk cId="834623519" sldId="289"/>
        </pc:sldMkLst>
        <pc:spChg chg="mod">
          <ac:chgData name="sathwik pendyala" userId="22010ab3187b9d33" providerId="LiveId" clId="{062F90C9-9FB8-43BE-A9CB-BB0CA626F1BC}" dt="2021-12-06T01:57:50.709" v="219" actId="122"/>
          <ac:spMkLst>
            <pc:docMk/>
            <pc:sldMk cId="834623519" sldId="289"/>
            <ac:spMk id="2" creationId="{303149F8-F336-41B0-A925-23405DDFAA72}"/>
          </ac:spMkLst>
        </pc:spChg>
        <pc:spChg chg="del">
          <ac:chgData name="sathwik pendyala" userId="22010ab3187b9d33" providerId="LiveId" clId="{062F90C9-9FB8-43BE-A9CB-BB0CA626F1BC}" dt="2021-12-06T01:57:40.400" v="216" actId="478"/>
          <ac:spMkLst>
            <pc:docMk/>
            <pc:sldMk cId="834623519" sldId="289"/>
            <ac:spMk id="3" creationId="{16ED9157-7C90-4FC2-BF8D-B91F16301B04}"/>
          </ac:spMkLst>
        </pc:spChg>
        <pc:picChg chg="add mod">
          <ac:chgData name="sathwik pendyala" userId="22010ab3187b9d33" providerId="LiveId" clId="{062F90C9-9FB8-43BE-A9CB-BB0CA626F1BC}" dt="2021-12-06T01:57:26.656" v="197"/>
          <ac:picMkLst>
            <pc:docMk/>
            <pc:sldMk cId="834623519" sldId="289"/>
            <ac:picMk id="4" creationId="{250A5C0E-8E4F-428F-95D8-E4F1625868DB}"/>
          </ac:picMkLst>
        </pc:picChg>
      </pc:sldChg>
    </pc:docChg>
  </pc:docChgLst>
  <pc:docChgLst>
    <pc:chgData name="SHYLESH PALA" userId="876f6e160826696b" providerId="LiveId" clId="{AC8BCEF3-35CB-476D-A1FB-D48C7415D894}"/>
    <pc:docChg chg="undo custSel addSld delSld modSld sldOrd">
      <pc:chgData name="SHYLESH PALA" userId="876f6e160826696b" providerId="LiveId" clId="{AC8BCEF3-35CB-476D-A1FB-D48C7415D894}" dt="2021-12-06T18:15:49.323" v="297"/>
      <pc:docMkLst>
        <pc:docMk/>
      </pc:docMkLst>
      <pc:sldChg chg="modSp mod">
        <pc:chgData name="SHYLESH PALA" userId="876f6e160826696b" providerId="LiveId" clId="{AC8BCEF3-35CB-476D-A1FB-D48C7415D894}" dt="2021-12-06T17:11:18.921" v="266" actId="20577"/>
        <pc:sldMkLst>
          <pc:docMk/>
          <pc:sldMk cId="1163928114" sldId="279"/>
        </pc:sldMkLst>
        <pc:spChg chg="mod">
          <ac:chgData name="SHYLESH PALA" userId="876f6e160826696b" providerId="LiveId" clId="{AC8BCEF3-35CB-476D-A1FB-D48C7415D894}" dt="2021-12-06T17:11:18.921" v="266" actId="20577"/>
          <ac:spMkLst>
            <pc:docMk/>
            <pc:sldMk cId="1163928114" sldId="279"/>
            <ac:spMk id="3" creationId="{790FC844-0FB9-4B7A-BF69-0B5F8DCD5DEE}"/>
          </ac:spMkLst>
        </pc:spChg>
      </pc:sldChg>
      <pc:sldChg chg="modSp mod">
        <pc:chgData name="SHYLESH PALA" userId="876f6e160826696b" providerId="LiveId" clId="{AC8BCEF3-35CB-476D-A1FB-D48C7415D894}" dt="2021-12-06T15:53:16.606" v="96" actId="20577"/>
        <pc:sldMkLst>
          <pc:docMk/>
          <pc:sldMk cId="1367087654" sldId="280"/>
        </pc:sldMkLst>
        <pc:spChg chg="mod">
          <ac:chgData name="SHYLESH PALA" userId="876f6e160826696b" providerId="LiveId" clId="{AC8BCEF3-35CB-476D-A1FB-D48C7415D894}" dt="2021-12-06T15:53:16.606" v="96" actId="20577"/>
          <ac:spMkLst>
            <pc:docMk/>
            <pc:sldMk cId="1367087654" sldId="280"/>
            <ac:spMk id="3" creationId="{790FC844-0FB9-4B7A-BF69-0B5F8DCD5DEE}"/>
          </ac:spMkLst>
        </pc:spChg>
      </pc:sldChg>
      <pc:sldChg chg="addSp modSp mod">
        <pc:chgData name="SHYLESH PALA" userId="876f6e160826696b" providerId="LiveId" clId="{AC8BCEF3-35CB-476D-A1FB-D48C7415D894}" dt="2021-12-06T15:39:31.034" v="85" actId="1076"/>
        <pc:sldMkLst>
          <pc:docMk/>
          <pc:sldMk cId="1384269090" sldId="281"/>
        </pc:sldMkLst>
        <pc:spChg chg="mod">
          <ac:chgData name="SHYLESH PALA" userId="876f6e160826696b" providerId="LiveId" clId="{AC8BCEF3-35CB-476D-A1FB-D48C7415D894}" dt="2021-12-06T15:36:16.991" v="3" actId="14100"/>
          <ac:spMkLst>
            <pc:docMk/>
            <pc:sldMk cId="1384269090" sldId="281"/>
            <ac:spMk id="2" creationId="{8E856A00-7393-4916-80C7-EC2C8648049B}"/>
          </ac:spMkLst>
        </pc:spChg>
        <pc:spChg chg="mod">
          <ac:chgData name="SHYLESH PALA" userId="876f6e160826696b" providerId="LiveId" clId="{AC8BCEF3-35CB-476D-A1FB-D48C7415D894}" dt="2021-12-06T15:37:33.636" v="11" actId="1076"/>
          <ac:spMkLst>
            <pc:docMk/>
            <pc:sldMk cId="1384269090" sldId="281"/>
            <ac:spMk id="7" creationId="{7813C0AE-6452-4123-9EB8-487CE1D75FA4}"/>
          </ac:spMkLst>
        </pc:spChg>
        <pc:spChg chg="add mod">
          <ac:chgData name="SHYLESH PALA" userId="876f6e160826696b" providerId="LiveId" clId="{AC8BCEF3-35CB-476D-A1FB-D48C7415D894}" dt="2021-12-06T15:37:15.745" v="7" actId="1076"/>
          <ac:spMkLst>
            <pc:docMk/>
            <pc:sldMk cId="1384269090" sldId="281"/>
            <ac:spMk id="8" creationId="{8B32BD9A-E640-4C52-B77A-3B3F954B7504}"/>
          </ac:spMkLst>
        </pc:spChg>
        <pc:spChg chg="add mod">
          <ac:chgData name="SHYLESH PALA" userId="876f6e160826696b" providerId="LiveId" clId="{AC8BCEF3-35CB-476D-A1FB-D48C7415D894}" dt="2021-12-06T15:38:16.996" v="22" actId="20577"/>
          <ac:spMkLst>
            <pc:docMk/>
            <pc:sldMk cId="1384269090" sldId="281"/>
            <ac:spMk id="9" creationId="{1DAEE0AA-0A1B-43F2-98AA-52118320B40A}"/>
          </ac:spMkLst>
        </pc:spChg>
        <pc:spChg chg="add mod">
          <ac:chgData name="SHYLESH PALA" userId="876f6e160826696b" providerId="LiveId" clId="{AC8BCEF3-35CB-476D-A1FB-D48C7415D894}" dt="2021-12-06T15:39:31.034" v="85" actId="1076"/>
          <ac:spMkLst>
            <pc:docMk/>
            <pc:sldMk cId="1384269090" sldId="281"/>
            <ac:spMk id="10" creationId="{4EBA59D8-321C-4709-B002-289DB1BA0F9E}"/>
          </ac:spMkLst>
        </pc:spChg>
        <pc:graphicFrameChg chg="add mod modGraphic">
          <ac:chgData name="SHYLESH PALA" userId="876f6e160826696b" providerId="LiveId" clId="{AC8BCEF3-35CB-476D-A1FB-D48C7415D894}" dt="2021-12-06T15:39:24.760" v="84" actId="1035"/>
          <ac:graphicFrameMkLst>
            <pc:docMk/>
            <pc:sldMk cId="1384269090" sldId="281"/>
            <ac:graphicFrameMk id="3" creationId="{31E011EC-1202-4ED6-A222-E8E972952302}"/>
          </ac:graphicFrameMkLst>
        </pc:graphicFrameChg>
        <pc:graphicFrameChg chg="mod modGraphic">
          <ac:chgData name="SHYLESH PALA" userId="876f6e160826696b" providerId="LiveId" clId="{AC8BCEF3-35CB-476D-A1FB-D48C7415D894}" dt="2021-12-06T15:39:24.568" v="83" actId="1076"/>
          <ac:graphicFrameMkLst>
            <pc:docMk/>
            <pc:sldMk cId="1384269090" sldId="281"/>
            <ac:graphicFrameMk id="5" creationId="{5250EFB6-8F16-4304-871C-91511C4AED29}"/>
          </ac:graphicFrameMkLst>
        </pc:graphicFrameChg>
      </pc:sldChg>
      <pc:sldChg chg="addSp modSp mod ord">
        <pc:chgData name="SHYLESH PALA" userId="876f6e160826696b" providerId="LiveId" clId="{AC8BCEF3-35CB-476D-A1FB-D48C7415D894}" dt="2021-12-06T17:18:44.098" v="296" actId="1076"/>
        <pc:sldMkLst>
          <pc:docMk/>
          <pc:sldMk cId="3229533229" sldId="284"/>
        </pc:sldMkLst>
        <pc:spChg chg="add mod">
          <ac:chgData name="SHYLESH PALA" userId="876f6e160826696b" providerId="LiveId" clId="{AC8BCEF3-35CB-476D-A1FB-D48C7415D894}" dt="2021-12-06T17:18:44.098" v="296" actId="1076"/>
          <ac:spMkLst>
            <pc:docMk/>
            <pc:sldMk cId="3229533229" sldId="284"/>
            <ac:spMk id="2" creationId="{F2396FF1-EFD1-4413-A0DF-11398B5DF1C5}"/>
          </ac:spMkLst>
        </pc:spChg>
        <pc:spChg chg="add mod">
          <ac:chgData name="SHYLESH PALA" userId="876f6e160826696b" providerId="LiveId" clId="{AC8BCEF3-35CB-476D-A1FB-D48C7415D894}" dt="2021-12-06T17:03:24.645" v="219" actId="1076"/>
          <ac:spMkLst>
            <pc:docMk/>
            <pc:sldMk cId="3229533229" sldId="284"/>
            <ac:spMk id="12" creationId="{9B89D86D-908F-4721-8191-C2577FF28331}"/>
          </ac:spMkLst>
        </pc:spChg>
        <pc:spChg chg="add mod">
          <ac:chgData name="SHYLESH PALA" userId="876f6e160826696b" providerId="LiveId" clId="{AC8BCEF3-35CB-476D-A1FB-D48C7415D894}" dt="2021-12-06T17:03:26.237" v="220" actId="1076"/>
          <ac:spMkLst>
            <pc:docMk/>
            <pc:sldMk cId="3229533229" sldId="284"/>
            <ac:spMk id="13" creationId="{A65B95D1-4A0B-4B48-BD42-880E7BB1B362}"/>
          </ac:spMkLst>
        </pc:spChg>
        <pc:spChg chg="add mod">
          <ac:chgData name="SHYLESH PALA" userId="876f6e160826696b" providerId="LiveId" clId="{AC8BCEF3-35CB-476D-A1FB-D48C7415D894}" dt="2021-12-06T17:03:27.885" v="221" actId="1076"/>
          <ac:spMkLst>
            <pc:docMk/>
            <pc:sldMk cId="3229533229" sldId="284"/>
            <ac:spMk id="14" creationId="{4F4C066F-E7A2-46A1-B0CB-E81DC53D4BA8}"/>
          </ac:spMkLst>
        </pc:spChg>
        <pc:spChg chg="add mod">
          <ac:chgData name="SHYLESH PALA" userId="876f6e160826696b" providerId="LiveId" clId="{AC8BCEF3-35CB-476D-A1FB-D48C7415D894}" dt="2021-12-06T17:03:29.534" v="222" actId="1076"/>
          <ac:spMkLst>
            <pc:docMk/>
            <pc:sldMk cId="3229533229" sldId="284"/>
            <ac:spMk id="16" creationId="{A25BAA29-2335-4DDC-883F-7481219D2477}"/>
          </ac:spMkLst>
        </pc:spChg>
        <pc:spChg chg="add mod">
          <ac:chgData name="SHYLESH PALA" userId="876f6e160826696b" providerId="LiveId" clId="{AC8BCEF3-35CB-476D-A1FB-D48C7415D894}" dt="2021-12-06T17:03:32.647" v="223" actId="1076"/>
          <ac:spMkLst>
            <pc:docMk/>
            <pc:sldMk cId="3229533229" sldId="284"/>
            <ac:spMk id="17" creationId="{9FB9A3DB-6EF2-48A3-ABD7-25137F238BFD}"/>
          </ac:spMkLst>
        </pc:spChg>
        <pc:picChg chg="mod">
          <ac:chgData name="SHYLESH PALA" userId="876f6e160826696b" providerId="LiveId" clId="{AC8BCEF3-35CB-476D-A1FB-D48C7415D894}" dt="2021-12-06T17:03:22.666" v="218" actId="1076"/>
          <ac:picMkLst>
            <pc:docMk/>
            <pc:sldMk cId="3229533229" sldId="284"/>
            <ac:picMk id="5" creationId="{6769E630-5E34-4B14-8087-2BA0D02AD8BF}"/>
          </ac:picMkLst>
        </pc:picChg>
      </pc:sldChg>
      <pc:sldChg chg="del">
        <pc:chgData name="SHYLESH PALA" userId="876f6e160826696b" providerId="LiveId" clId="{AC8BCEF3-35CB-476D-A1FB-D48C7415D894}" dt="2021-12-06T16:27:39.926" v="165" actId="2696"/>
        <pc:sldMkLst>
          <pc:docMk/>
          <pc:sldMk cId="591743402" sldId="285"/>
        </pc:sldMkLst>
      </pc:sldChg>
      <pc:sldChg chg="del">
        <pc:chgData name="SHYLESH PALA" userId="876f6e160826696b" providerId="LiveId" clId="{AC8BCEF3-35CB-476D-A1FB-D48C7415D894}" dt="2021-12-06T16:27:59.805" v="167" actId="2696"/>
        <pc:sldMkLst>
          <pc:docMk/>
          <pc:sldMk cId="792175183" sldId="286"/>
        </pc:sldMkLst>
      </pc:sldChg>
      <pc:sldChg chg="del">
        <pc:chgData name="SHYLESH PALA" userId="876f6e160826696b" providerId="LiveId" clId="{AC8BCEF3-35CB-476D-A1FB-D48C7415D894}" dt="2021-12-06T16:28:11.268" v="168" actId="2696"/>
        <pc:sldMkLst>
          <pc:docMk/>
          <pc:sldMk cId="999995992" sldId="287"/>
        </pc:sldMkLst>
      </pc:sldChg>
      <pc:sldChg chg="add">
        <pc:chgData name="SHYLESH PALA" userId="876f6e160826696b" providerId="LiveId" clId="{AC8BCEF3-35CB-476D-A1FB-D48C7415D894}" dt="2021-12-06T16:26:46.369" v="164"/>
        <pc:sldMkLst>
          <pc:docMk/>
          <pc:sldMk cId="1014564832" sldId="290"/>
        </pc:sldMkLst>
      </pc:sldChg>
      <pc:sldChg chg="addSp modSp add mod">
        <pc:chgData name="SHYLESH PALA" userId="876f6e160826696b" providerId="LiveId" clId="{AC8BCEF3-35CB-476D-A1FB-D48C7415D894}" dt="2021-12-06T17:17:03.602" v="293" actId="1076"/>
        <pc:sldMkLst>
          <pc:docMk/>
          <pc:sldMk cId="3027477096" sldId="291"/>
        </pc:sldMkLst>
        <pc:spChg chg="add mod">
          <ac:chgData name="SHYLESH PALA" userId="876f6e160826696b" providerId="LiveId" clId="{AC8BCEF3-35CB-476D-A1FB-D48C7415D894}" dt="2021-12-06T17:16:42.178" v="280" actId="1076"/>
          <ac:spMkLst>
            <pc:docMk/>
            <pc:sldMk cId="3027477096" sldId="291"/>
            <ac:spMk id="2" creationId="{8571650E-F08F-46B1-B9EF-D2E02D5322B3}"/>
          </ac:spMkLst>
        </pc:spChg>
        <pc:spChg chg="add mod">
          <ac:chgData name="SHYLESH PALA" userId="876f6e160826696b" providerId="LiveId" clId="{AC8BCEF3-35CB-476D-A1FB-D48C7415D894}" dt="2021-12-06T17:17:03.602" v="293" actId="1076"/>
          <ac:spMkLst>
            <pc:docMk/>
            <pc:sldMk cId="3027477096" sldId="291"/>
            <ac:spMk id="4" creationId="{BDB39273-2CCD-428F-B33E-E8E97E5E5B08}"/>
          </ac:spMkLst>
        </pc:spChg>
        <pc:picChg chg="mod">
          <ac:chgData name="SHYLESH PALA" userId="876f6e160826696b" providerId="LiveId" clId="{AC8BCEF3-35CB-476D-A1FB-D48C7415D894}" dt="2021-12-06T17:16:19.089" v="268" actId="1076"/>
          <ac:picMkLst>
            <pc:docMk/>
            <pc:sldMk cId="3027477096" sldId="291"/>
            <ac:picMk id="3" creationId="{9A5253F1-2597-4AAC-89D1-04A4D1905EEF}"/>
          </ac:picMkLst>
        </pc:picChg>
      </pc:sldChg>
      <pc:sldChg chg="add">
        <pc:chgData name="SHYLESH PALA" userId="876f6e160826696b" providerId="LiveId" clId="{AC8BCEF3-35CB-476D-A1FB-D48C7415D894}" dt="2021-12-06T16:28:14.519" v="169"/>
        <pc:sldMkLst>
          <pc:docMk/>
          <pc:sldMk cId="175478678" sldId="292"/>
        </pc:sldMkLst>
      </pc:sldChg>
      <pc:sldChg chg="add">
        <pc:chgData name="SHYLESH PALA" userId="876f6e160826696b" providerId="LiveId" clId="{AC8BCEF3-35CB-476D-A1FB-D48C7415D894}" dt="2021-12-06T18:15:49.323" v="297"/>
        <pc:sldMkLst>
          <pc:docMk/>
          <pc:sldMk cId="108398297" sldId="293"/>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2E41145-F2EC-434E-A792-7C51389F9F02}" type="slidenum">
              <a:rPr lang="en-US" smtClean="0"/>
              <a:t>‹#›</a:t>
            </a:fld>
            <a:endParaRPr lang="en-US"/>
          </a:p>
        </p:txBody>
      </p:sp>
    </p:spTree>
    <p:extLst>
      <p:ext uri="{BB962C8B-B14F-4D97-AF65-F5344CB8AC3E}">
        <p14:creationId xmlns:p14="http://schemas.microsoft.com/office/powerpoint/2010/main" val="366460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72438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262115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3639F-11F7-4952-A27A-619F7F787A8D}"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186476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A3639F-11F7-4952-A27A-619F7F787A8D}" type="datetimeFigureOut">
              <a:rPr lang="en-US" smtClean="0"/>
              <a:t>12/6/2021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2E41145-F2EC-434E-A792-7C51389F9F02}" type="slidenum">
              <a:rPr lang="en-US" smtClean="0"/>
              <a:t>‹#›</a:t>
            </a:fld>
            <a:endParaRPr lang="en-US"/>
          </a:p>
        </p:txBody>
      </p:sp>
    </p:spTree>
    <p:extLst>
      <p:ext uri="{BB962C8B-B14F-4D97-AF65-F5344CB8AC3E}">
        <p14:creationId xmlns:p14="http://schemas.microsoft.com/office/powerpoint/2010/main" val="11471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3639F-11F7-4952-A27A-619F7F787A8D}"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209632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3639F-11F7-4952-A27A-619F7F787A8D}"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1194139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3639F-11F7-4952-A27A-619F7F787A8D}"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2567397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3639F-11F7-4952-A27A-619F7F787A8D}"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11575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3639F-11F7-4952-A27A-619F7F787A8D}"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105786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3639F-11F7-4952-A27A-619F7F787A8D}" type="datetimeFigureOut">
              <a:rPr lang="en-US" smtClean="0"/>
              <a:t>12/6/2021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E41145-F2EC-434E-A792-7C51389F9F02}" type="slidenum">
              <a:rPr lang="en-US" smtClean="0"/>
              <a:t>‹#›</a:t>
            </a:fld>
            <a:endParaRPr lang="en-US"/>
          </a:p>
        </p:txBody>
      </p:sp>
    </p:spTree>
    <p:extLst>
      <p:ext uri="{BB962C8B-B14F-4D97-AF65-F5344CB8AC3E}">
        <p14:creationId xmlns:p14="http://schemas.microsoft.com/office/powerpoint/2010/main" val="3492399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A3639F-11F7-4952-A27A-619F7F787A8D}" type="datetimeFigureOut">
              <a:rPr lang="en-US" smtClean="0"/>
              <a:t>12/6/2021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2E41145-F2EC-434E-A792-7C51389F9F02}" type="slidenum">
              <a:rPr lang="en-US" smtClean="0"/>
              <a:t>‹#›</a:t>
            </a:fld>
            <a:endParaRPr lang="en-US"/>
          </a:p>
        </p:txBody>
      </p:sp>
    </p:spTree>
    <p:extLst>
      <p:ext uri="{BB962C8B-B14F-4D97-AF65-F5344CB8AC3E}">
        <p14:creationId xmlns:p14="http://schemas.microsoft.com/office/powerpoint/2010/main" val="3601118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D490D7-0E43-4A56-B2BF-FD0873E4890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3F14951-245F-424C-8591-A34E8B750F42}"/>
              </a:ext>
            </a:extLst>
          </p:cNvPr>
          <p:cNvSpPr>
            <a:spLocks noGrp="1"/>
          </p:cNvSpPr>
          <p:nvPr>
            <p:ph type="ctrTitle"/>
          </p:nvPr>
        </p:nvSpPr>
        <p:spPr>
          <a:xfrm>
            <a:off x="325120" y="370571"/>
            <a:ext cx="11866880" cy="1076864"/>
          </a:xfrm>
        </p:spPr>
        <p:txBody>
          <a:bodyPr/>
          <a:lstStyle/>
          <a:p>
            <a:r>
              <a:rPr lang="en-US" b="1" dirty="0"/>
              <a:t>Team Rio De Janeiro</a:t>
            </a:r>
          </a:p>
        </p:txBody>
      </p:sp>
      <p:pic>
        <p:nvPicPr>
          <p:cNvPr id="11" name="Picture 10">
            <a:extLst>
              <a:ext uri="{FF2B5EF4-FFF2-40B4-BE49-F238E27FC236}">
                <a16:creationId xmlns:a16="http://schemas.microsoft.com/office/drawing/2014/main" id="{C552BC2D-4A5C-4F43-977C-2E4A27B9D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880" y="4902469"/>
            <a:ext cx="1666240" cy="1666240"/>
          </a:xfrm>
          <a:prstGeom prst="rect">
            <a:avLst/>
          </a:prstGeom>
        </p:spPr>
      </p:pic>
    </p:spTree>
    <p:extLst>
      <p:ext uri="{BB962C8B-B14F-4D97-AF65-F5344CB8AC3E}">
        <p14:creationId xmlns:p14="http://schemas.microsoft.com/office/powerpoint/2010/main" val="177331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9F8-F336-41B0-A925-23405DDFAA72}"/>
              </a:ext>
            </a:extLst>
          </p:cNvPr>
          <p:cNvSpPr>
            <a:spLocks noGrp="1"/>
          </p:cNvSpPr>
          <p:nvPr>
            <p:ph type="title"/>
          </p:nvPr>
        </p:nvSpPr>
        <p:spPr>
          <a:xfrm>
            <a:off x="333002" y="2624328"/>
            <a:ext cx="10058400" cy="1609344"/>
          </a:xfrm>
        </p:spPr>
        <p:txBody>
          <a:bodyPr/>
          <a:lstStyle/>
          <a:p>
            <a:pPr algn="ctr"/>
            <a:r>
              <a:rPr lang="en-US" dirty="0"/>
              <a:t>Data Visualization</a:t>
            </a:r>
          </a:p>
        </p:txBody>
      </p:sp>
      <p:pic>
        <p:nvPicPr>
          <p:cNvPr id="4" name="Picture 3">
            <a:extLst>
              <a:ext uri="{FF2B5EF4-FFF2-40B4-BE49-F238E27FC236}">
                <a16:creationId xmlns:a16="http://schemas.microsoft.com/office/drawing/2014/main" id="{250A5C0E-8E4F-428F-95D8-E4F1625868DB}"/>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8346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Chart, scatter chart&#10;&#10;Description automatically generated">
            <a:extLst>
              <a:ext uri="{FF2B5EF4-FFF2-40B4-BE49-F238E27FC236}">
                <a16:creationId xmlns:a16="http://schemas.microsoft.com/office/drawing/2014/main" id="{6769E630-5E34-4B14-8087-2BA0D02AD8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00" y="745716"/>
            <a:ext cx="9961943" cy="5775587"/>
          </a:xfrm>
          <a:prstGeom prst="rect">
            <a:avLst/>
          </a:prstGeom>
          <a:noFill/>
          <a:ln>
            <a:noFill/>
          </a:ln>
        </p:spPr>
      </p:pic>
      <p:cxnSp>
        <p:nvCxnSpPr>
          <p:cNvPr id="7" name="Straight Arrow Connector 6">
            <a:extLst>
              <a:ext uri="{FF2B5EF4-FFF2-40B4-BE49-F238E27FC236}">
                <a16:creationId xmlns:a16="http://schemas.microsoft.com/office/drawing/2014/main" id="{D85F0F99-E3C9-46DF-8E0E-686DDF203361}"/>
              </a:ext>
            </a:extLst>
          </p:cNvPr>
          <p:cNvCxnSpPr>
            <a:cxnSpLocks/>
            <a:stCxn id="10" idx="1"/>
          </p:cNvCxnSpPr>
          <p:nvPr/>
        </p:nvCxnSpPr>
        <p:spPr>
          <a:xfrm flipH="1" flipV="1">
            <a:off x="9468060" y="4514278"/>
            <a:ext cx="1615576" cy="82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368AE7B-C759-4C6F-9410-ABC86364A96C}"/>
              </a:ext>
            </a:extLst>
          </p:cNvPr>
          <p:cNvSpPr txBox="1"/>
          <p:nvPr/>
        </p:nvSpPr>
        <p:spPr>
          <a:xfrm>
            <a:off x="11083636" y="5043055"/>
            <a:ext cx="110836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Highest Response</a:t>
            </a:r>
          </a:p>
        </p:txBody>
      </p:sp>
      <p:cxnSp>
        <p:nvCxnSpPr>
          <p:cNvPr id="11" name="Straight Arrow Connector 10">
            <a:extLst>
              <a:ext uri="{FF2B5EF4-FFF2-40B4-BE49-F238E27FC236}">
                <a16:creationId xmlns:a16="http://schemas.microsoft.com/office/drawing/2014/main" id="{1FFC8C06-84AD-411F-92D5-A1FD8445D838}"/>
              </a:ext>
            </a:extLst>
          </p:cNvPr>
          <p:cNvCxnSpPr>
            <a:cxnSpLocks/>
            <a:stCxn id="10" idx="1"/>
          </p:cNvCxnSpPr>
          <p:nvPr/>
        </p:nvCxnSpPr>
        <p:spPr>
          <a:xfrm flipH="1" flipV="1">
            <a:off x="9938328" y="4871002"/>
            <a:ext cx="1145308" cy="46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F3263FF-EF5B-4721-8218-4D370D41055F}"/>
              </a:ext>
            </a:extLst>
          </p:cNvPr>
          <p:cNvCxnSpPr>
            <a:cxnSpLocks/>
          </p:cNvCxnSpPr>
          <p:nvPr/>
        </p:nvCxnSpPr>
        <p:spPr>
          <a:xfrm flipV="1">
            <a:off x="1244863" y="4940249"/>
            <a:ext cx="1290519" cy="35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7A155A0-458F-44B5-BCA9-E34D492B0137}"/>
              </a:ext>
            </a:extLst>
          </p:cNvPr>
          <p:cNvCxnSpPr>
            <a:cxnSpLocks/>
          </p:cNvCxnSpPr>
          <p:nvPr/>
        </p:nvCxnSpPr>
        <p:spPr>
          <a:xfrm flipV="1">
            <a:off x="1244863" y="4941915"/>
            <a:ext cx="3253247" cy="35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98E9884-9BDD-48D1-94BA-16289ED66330}"/>
              </a:ext>
            </a:extLst>
          </p:cNvPr>
          <p:cNvSpPr txBox="1"/>
          <p:nvPr/>
        </p:nvSpPr>
        <p:spPr>
          <a:xfrm>
            <a:off x="71845" y="5006262"/>
            <a:ext cx="117301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Least Response</a:t>
            </a:r>
          </a:p>
        </p:txBody>
      </p:sp>
      <p:sp>
        <p:nvSpPr>
          <p:cNvPr id="12" name="TextBox 11">
            <a:extLst>
              <a:ext uri="{FF2B5EF4-FFF2-40B4-BE49-F238E27FC236}">
                <a16:creationId xmlns:a16="http://schemas.microsoft.com/office/drawing/2014/main" id="{9B89D86D-908F-4721-8191-C2577FF28331}"/>
              </a:ext>
            </a:extLst>
          </p:cNvPr>
          <p:cNvSpPr txBox="1"/>
          <p:nvPr/>
        </p:nvSpPr>
        <p:spPr>
          <a:xfrm>
            <a:off x="1550180" y="5982186"/>
            <a:ext cx="16256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 Income</a:t>
            </a:r>
          </a:p>
        </p:txBody>
      </p:sp>
      <p:sp>
        <p:nvSpPr>
          <p:cNvPr id="13" name="TextBox 12">
            <a:extLst>
              <a:ext uri="{FF2B5EF4-FFF2-40B4-BE49-F238E27FC236}">
                <a16:creationId xmlns:a16="http://schemas.microsoft.com/office/drawing/2014/main" id="{A65B95D1-4A0B-4B48-BD42-880E7BB1B362}"/>
              </a:ext>
            </a:extLst>
          </p:cNvPr>
          <p:cNvSpPr txBox="1"/>
          <p:nvPr/>
        </p:nvSpPr>
        <p:spPr>
          <a:xfrm>
            <a:off x="3491364" y="5742952"/>
            <a:ext cx="12469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Lower Middle Income</a:t>
            </a:r>
          </a:p>
        </p:txBody>
      </p:sp>
      <p:sp>
        <p:nvSpPr>
          <p:cNvPr id="14" name="TextBox 13">
            <a:extLst>
              <a:ext uri="{FF2B5EF4-FFF2-40B4-BE49-F238E27FC236}">
                <a16:creationId xmlns:a16="http://schemas.microsoft.com/office/drawing/2014/main" id="{4F4C066F-E7A2-46A1-B0CB-E81DC53D4BA8}"/>
              </a:ext>
            </a:extLst>
          </p:cNvPr>
          <p:cNvSpPr txBox="1"/>
          <p:nvPr/>
        </p:nvSpPr>
        <p:spPr>
          <a:xfrm>
            <a:off x="5378653" y="5810026"/>
            <a:ext cx="124690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Middle Income</a:t>
            </a:r>
          </a:p>
        </p:txBody>
      </p:sp>
      <p:sp>
        <p:nvSpPr>
          <p:cNvPr id="16" name="TextBox 15">
            <a:extLst>
              <a:ext uri="{FF2B5EF4-FFF2-40B4-BE49-F238E27FC236}">
                <a16:creationId xmlns:a16="http://schemas.microsoft.com/office/drawing/2014/main" id="{A25BAA29-2335-4DDC-883F-7481219D2477}"/>
              </a:ext>
            </a:extLst>
          </p:cNvPr>
          <p:cNvSpPr txBox="1"/>
          <p:nvPr/>
        </p:nvSpPr>
        <p:spPr>
          <a:xfrm>
            <a:off x="7416837" y="5742952"/>
            <a:ext cx="12469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Upper Middle Income</a:t>
            </a:r>
          </a:p>
        </p:txBody>
      </p:sp>
      <p:sp>
        <p:nvSpPr>
          <p:cNvPr id="17" name="TextBox 16">
            <a:extLst>
              <a:ext uri="{FF2B5EF4-FFF2-40B4-BE49-F238E27FC236}">
                <a16:creationId xmlns:a16="http://schemas.microsoft.com/office/drawing/2014/main" id="{9FB9A3DB-6EF2-48A3-ABD7-25137F238BFD}"/>
              </a:ext>
            </a:extLst>
          </p:cNvPr>
          <p:cNvSpPr txBox="1"/>
          <p:nvPr/>
        </p:nvSpPr>
        <p:spPr>
          <a:xfrm>
            <a:off x="9314873" y="5982185"/>
            <a:ext cx="124690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High Income</a:t>
            </a:r>
          </a:p>
        </p:txBody>
      </p:sp>
      <p:sp>
        <p:nvSpPr>
          <p:cNvPr id="2" name="TextBox 1">
            <a:extLst>
              <a:ext uri="{FF2B5EF4-FFF2-40B4-BE49-F238E27FC236}">
                <a16:creationId xmlns:a16="http://schemas.microsoft.com/office/drawing/2014/main" id="{F2396FF1-EFD1-4413-A0DF-11398B5DF1C5}"/>
              </a:ext>
            </a:extLst>
          </p:cNvPr>
          <p:cNvSpPr txBox="1"/>
          <p:nvPr/>
        </p:nvSpPr>
        <p:spPr>
          <a:xfrm>
            <a:off x="4133291" y="307269"/>
            <a:ext cx="4288353" cy="646331"/>
          </a:xfrm>
          <a:prstGeom prst="rect">
            <a:avLst/>
          </a:prstGeom>
          <a:noFill/>
        </p:spPr>
        <p:txBody>
          <a:bodyPr wrap="none" rtlCol="0">
            <a:spAutoFit/>
          </a:bodyPr>
          <a:lstStyle/>
          <a:p>
            <a:r>
              <a:rPr lang="en-US" sz="1800" b="1" u="sng" dirty="0">
                <a:effectLst/>
                <a:latin typeface="Arial" panose="020B0604020202020204" pitchFamily="34" charset="0"/>
                <a:ea typeface="Arial" panose="020B0604020202020204" pitchFamily="34" charset="0"/>
              </a:rPr>
              <a:t>Income &amp; Marital Status vs Response</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22953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5C745062-4E7D-435B-922E-7C0C9E6FC3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1636" y="540348"/>
            <a:ext cx="9353389" cy="5906632"/>
          </a:xfrm>
          <a:prstGeom prst="rect">
            <a:avLst/>
          </a:prstGeom>
          <a:noFill/>
          <a:ln>
            <a:noFill/>
          </a:ln>
        </p:spPr>
      </p:pic>
      <p:sp>
        <p:nvSpPr>
          <p:cNvPr id="9" name="TextBox 8">
            <a:extLst>
              <a:ext uri="{FF2B5EF4-FFF2-40B4-BE49-F238E27FC236}">
                <a16:creationId xmlns:a16="http://schemas.microsoft.com/office/drawing/2014/main" id="{403844A1-9CE3-41E3-A23F-E08BAF87EBEB}"/>
              </a:ext>
            </a:extLst>
          </p:cNvPr>
          <p:cNvSpPr txBox="1"/>
          <p:nvPr/>
        </p:nvSpPr>
        <p:spPr>
          <a:xfrm>
            <a:off x="1431636" y="6446981"/>
            <a:ext cx="162560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 Income</a:t>
            </a:r>
          </a:p>
        </p:txBody>
      </p:sp>
      <p:sp>
        <p:nvSpPr>
          <p:cNvPr id="10" name="TextBox 9">
            <a:extLst>
              <a:ext uri="{FF2B5EF4-FFF2-40B4-BE49-F238E27FC236}">
                <a16:creationId xmlns:a16="http://schemas.microsoft.com/office/drawing/2014/main" id="{39D9F8BB-F104-4C83-886E-F3A667590F7E}"/>
              </a:ext>
            </a:extLst>
          </p:cNvPr>
          <p:cNvSpPr txBox="1"/>
          <p:nvPr/>
        </p:nvSpPr>
        <p:spPr>
          <a:xfrm>
            <a:off x="3372819" y="6142301"/>
            <a:ext cx="12469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Lower Middle Income</a:t>
            </a:r>
          </a:p>
        </p:txBody>
      </p:sp>
      <p:sp>
        <p:nvSpPr>
          <p:cNvPr id="11" name="TextBox 10">
            <a:extLst>
              <a:ext uri="{FF2B5EF4-FFF2-40B4-BE49-F238E27FC236}">
                <a16:creationId xmlns:a16="http://schemas.microsoft.com/office/drawing/2014/main" id="{7FAFA912-0C12-4C7C-AE43-6B1BE46A6B8D}"/>
              </a:ext>
            </a:extLst>
          </p:cNvPr>
          <p:cNvSpPr txBox="1"/>
          <p:nvPr/>
        </p:nvSpPr>
        <p:spPr>
          <a:xfrm>
            <a:off x="4935312" y="6370037"/>
            <a:ext cx="124690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Middle Income</a:t>
            </a:r>
          </a:p>
        </p:txBody>
      </p:sp>
      <p:sp>
        <p:nvSpPr>
          <p:cNvPr id="12" name="TextBox 11">
            <a:extLst>
              <a:ext uri="{FF2B5EF4-FFF2-40B4-BE49-F238E27FC236}">
                <a16:creationId xmlns:a16="http://schemas.microsoft.com/office/drawing/2014/main" id="{9A17C3D7-B381-414E-BAD0-027790F696C3}"/>
              </a:ext>
            </a:extLst>
          </p:cNvPr>
          <p:cNvSpPr txBox="1"/>
          <p:nvPr/>
        </p:nvSpPr>
        <p:spPr>
          <a:xfrm>
            <a:off x="6830291" y="6151414"/>
            <a:ext cx="1246909"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Upper Middle Income</a:t>
            </a:r>
          </a:p>
        </p:txBody>
      </p:sp>
      <p:sp>
        <p:nvSpPr>
          <p:cNvPr id="13" name="TextBox 12">
            <a:extLst>
              <a:ext uri="{FF2B5EF4-FFF2-40B4-BE49-F238E27FC236}">
                <a16:creationId xmlns:a16="http://schemas.microsoft.com/office/drawing/2014/main" id="{2F7E4C84-46C7-4C86-8F68-C939F9A4500E}"/>
              </a:ext>
            </a:extLst>
          </p:cNvPr>
          <p:cNvSpPr txBox="1"/>
          <p:nvPr/>
        </p:nvSpPr>
        <p:spPr>
          <a:xfrm>
            <a:off x="8717580" y="6539462"/>
            <a:ext cx="124690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High Income</a:t>
            </a:r>
          </a:p>
        </p:txBody>
      </p:sp>
    </p:spTree>
    <p:extLst>
      <p:ext uri="{BB962C8B-B14F-4D97-AF65-F5344CB8AC3E}">
        <p14:creationId xmlns:p14="http://schemas.microsoft.com/office/powerpoint/2010/main" val="4798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5" name="Picture 4" descr="Chart, scatter chart&#10;&#10;Description automatically generated">
            <a:extLst>
              <a:ext uri="{FF2B5EF4-FFF2-40B4-BE49-F238E27FC236}">
                <a16:creationId xmlns:a16="http://schemas.microsoft.com/office/drawing/2014/main" id="{4C974285-5F6F-45B3-81AB-0B5185CB7E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953" y="419339"/>
            <a:ext cx="9585037" cy="6019322"/>
          </a:xfrm>
          <a:prstGeom prst="rect">
            <a:avLst/>
          </a:prstGeom>
          <a:noFill/>
          <a:ln>
            <a:noFill/>
          </a:ln>
        </p:spPr>
      </p:pic>
      <p:sp>
        <p:nvSpPr>
          <p:cNvPr id="7" name="TextBox 6">
            <a:extLst>
              <a:ext uri="{FF2B5EF4-FFF2-40B4-BE49-F238E27FC236}">
                <a16:creationId xmlns:a16="http://schemas.microsoft.com/office/drawing/2014/main" id="{DA3B07D6-EAAA-4E30-8A88-14F586D7C68A}"/>
              </a:ext>
            </a:extLst>
          </p:cNvPr>
          <p:cNvSpPr txBox="1"/>
          <p:nvPr/>
        </p:nvSpPr>
        <p:spPr>
          <a:xfrm>
            <a:off x="8230669" y="6279730"/>
            <a:ext cx="2215657"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Inherently Loyal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Rockwell" panose="02060603020205020403"/>
              </a:rPr>
              <a:t>         Customers</a:t>
            </a:r>
            <a:endPar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endParaRPr>
          </a:p>
        </p:txBody>
      </p:sp>
      <p:sp>
        <p:nvSpPr>
          <p:cNvPr id="9" name="TextBox 8">
            <a:extLst>
              <a:ext uri="{FF2B5EF4-FFF2-40B4-BE49-F238E27FC236}">
                <a16:creationId xmlns:a16="http://schemas.microsoft.com/office/drawing/2014/main" id="{2BCD1AB1-DB9D-40A4-A6A6-61D6E7B5C1F8}"/>
              </a:ext>
            </a:extLst>
          </p:cNvPr>
          <p:cNvSpPr txBox="1"/>
          <p:nvPr/>
        </p:nvSpPr>
        <p:spPr>
          <a:xfrm>
            <a:off x="1496291" y="6211669"/>
            <a:ext cx="156094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One – Time customers</a:t>
            </a:r>
          </a:p>
        </p:txBody>
      </p:sp>
      <p:sp>
        <p:nvSpPr>
          <p:cNvPr id="10" name="Left Brace 9">
            <a:extLst>
              <a:ext uri="{FF2B5EF4-FFF2-40B4-BE49-F238E27FC236}">
                <a16:creationId xmlns:a16="http://schemas.microsoft.com/office/drawing/2014/main" id="{3AB67C3D-E096-424A-9412-9AF87DC19AFA}"/>
              </a:ext>
            </a:extLst>
          </p:cNvPr>
          <p:cNvSpPr/>
          <p:nvPr/>
        </p:nvSpPr>
        <p:spPr>
          <a:xfrm>
            <a:off x="947464" y="5089237"/>
            <a:ext cx="308682" cy="982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2" name="TextBox 11">
            <a:extLst>
              <a:ext uri="{FF2B5EF4-FFF2-40B4-BE49-F238E27FC236}">
                <a16:creationId xmlns:a16="http://schemas.microsoft.com/office/drawing/2014/main" id="{E116048E-F380-4327-AE57-9AD0E106DEE6}"/>
              </a:ext>
            </a:extLst>
          </p:cNvPr>
          <p:cNvSpPr txBox="1"/>
          <p:nvPr/>
        </p:nvSpPr>
        <p:spPr>
          <a:xfrm>
            <a:off x="-14254" y="5211189"/>
            <a:ext cx="1111804"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Low-Valued Customers</a:t>
            </a:r>
          </a:p>
        </p:txBody>
      </p:sp>
      <p:sp>
        <p:nvSpPr>
          <p:cNvPr id="13" name="Left Brace 12">
            <a:extLst>
              <a:ext uri="{FF2B5EF4-FFF2-40B4-BE49-F238E27FC236}">
                <a16:creationId xmlns:a16="http://schemas.microsoft.com/office/drawing/2014/main" id="{6F17293D-3036-4CE2-9BE5-CF80756D65AF}"/>
              </a:ext>
            </a:extLst>
          </p:cNvPr>
          <p:cNvSpPr/>
          <p:nvPr/>
        </p:nvSpPr>
        <p:spPr>
          <a:xfrm>
            <a:off x="995953" y="786195"/>
            <a:ext cx="186298" cy="42420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14" name="TextBox 13">
            <a:extLst>
              <a:ext uri="{FF2B5EF4-FFF2-40B4-BE49-F238E27FC236}">
                <a16:creationId xmlns:a16="http://schemas.microsoft.com/office/drawing/2014/main" id="{76C1AC4B-E08D-46D9-A7C9-388A2DD88438}"/>
              </a:ext>
            </a:extLst>
          </p:cNvPr>
          <p:cNvSpPr txBox="1"/>
          <p:nvPr/>
        </p:nvSpPr>
        <p:spPr>
          <a:xfrm>
            <a:off x="36549" y="2472605"/>
            <a:ext cx="1111804"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High-Valued Customers</a:t>
            </a:r>
          </a:p>
        </p:txBody>
      </p:sp>
      <p:sp>
        <p:nvSpPr>
          <p:cNvPr id="11" name="TextBox 10">
            <a:extLst>
              <a:ext uri="{FF2B5EF4-FFF2-40B4-BE49-F238E27FC236}">
                <a16:creationId xmlns:a16="http://schemas.microsoft.com/office/drawing/2014/main" id="{69D47A65-2CD9-477D-A3BE-D16B88361A9D}"/>
              </a:ext>
            </a:extLst>
          </p:cNvPr>
          <p:cNvSpPr txBox="1"/>
          <p:nvPr/>
        </p:nvSpPr>
        <p:spPr>
          <a:xfrm>
            <a:off x="8598778" y="786195"/>
            <a:ext cx="1984844"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Premium Loyal</a:t>
            </a:r>
            <a:b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b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a:t>
            </a:r>
            <a:r>
              <a:rPr kumimoji="0" lang="en-US" sz="1400" b="0" i="0" u="none" strike="noStrike" kern="1200" cap="none" spc="0" normalizeH="0" baseline="0" noProof="0" dirty="0">
                <a:ln>
                  <a:noFill/>
                </a:ln>
                <a:solidFill>
                  <a:prstClr val="black"/>
                </a:solidFill>
                <a:effectLst/>
                <a:uLnTx/>
                <a:uFillTx/>
                <a:latin typeface="Rockwell" panose="02060603020205020403"/>
                <a:ea typeface="+mn-ea"/>
                <a:cs typeface="+mn-cs"/>
              </a:rPr>
              <a:t>Customers</a:t>
            </a:r>
          </a:p>
        </p:txBody>
      </p:sp>
      <p:sp>
        <p:nvSpPr>
          <p:cNvPr id="18" name="Left Brace 17">
            <a:extLst>
              <a:ext uri="{FF2B5EF4-FFF2-40B4-BE49-F238E27FC236}">
                <a16:creationId xmlns:a16="http://schemas.microsoft.com/office/drawing/2014/main" id="{44797078-F13E-4D53-8CA4-4D6804940C19}"/>
              </a:ext>
            </a:extLst>
          </p:cNvPr>
          <p:cNvSpPr/>
          <p:nvPr/>
        </p:nvSpPr>
        <p:spPr>
          <a:xfrm rot="5400000" flipH="1">
            <a:off x="8977930" y="302256"/>
            <a:ext cx="454835" cy="22156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20" name="Left Brace 19">
            <a:extLst>
              <a:ext uri="{FF2B5EF4-FFF2-40B4-BE49-F238E27FC236}">
                <a16:creationId xmlns:a16="http://schemas.microsoft.com/office/drawing/2014/main" id="{40CE907E-22CE-4397-93E1-F116734D0DF5}"/>
              </a:ext>
            </a:extLst>
          </p:cNvPr>
          <p:cNvSpPr/>
          <p:nvPr/>
        </p:nvSpPr>
        <p:spPr>
          <a:xfrm rot="5400000" flipH="1">
            <a:off x="8907348" y="5138209"/>
            <a:ext cx="454835" cy="22156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101456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253F1-2597-4AAC-89D1-04A4D1905EEF}"/>
              </a:ext>
            </a:extLst>
          </p:cNvPr>
          <p:cNvPicPr>
            <a:picLocks noChangeAspect="1"/>
          </p:cNvPicPr>
          <p:nvPr/>
        </p:nvPicPr>
        <p:blipFill>
          <a:blip r:embed="rId2"/>
          <a:stretch>
            <a:fillRect/>
          </a:stretch>
        </p:blipFill>
        <p:spPr>
          <a:xfrm>
            <a:off x="273504" y="162560"/>
            <a:ext cx="11217456" cy="5999421"/>
          </a:xfrm>
          <a:prstGeom prst="rect">
            <a:avLst/>
          </a:prstGeom>
        </p:spPr>
      </p:pic>
      <p:sp>
        <p:nvSpPr>
          <p:cNvPr id="29" name="Star: 5 Points 28">
            <a:extLst>
              <a:ext uri="{FF2B5EF4-FFF2-40B4-BE49-F238E27FC236}">
                <a16:creationId xmlns:a16="http://schemas.microsoft.com/office/drawing/2014/main" id="{C773F85F-B184-486E-A938-7F21769A9EF5}"/>
              </a:ext>
            </a:extLst>
          </p:cNvPr>
          <p:cNvSpPr/>
          <p:nvPr/>
        </p:nvSpPr>
        <p:spPr>
          <a:xfrm>
            <a:off x="8656320" y="68072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33E54BE0-3007-43C8-B45E-D62316D45255}"/>
              </a:ext>
            </a:extLst>
          </p:cNvPr>
          <p:cNvSpPr/>
          <p:nvPr/>
        </p:nvSpPr>
        <p:spPr>
          <a:xfrm>
            <a:off x="7477760" y="110744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ar: 5 Points 30">
            <a:extLst>
              <a:ext uri="{FF2B5EF4-FFF2-40B4-BE49-F238E27FC236}">
                <a16:creationId xmlns:a16="http://schemas.microsoft.com/office/drawing/2014/main" id="{4492DE13-E37A-43A2-98F4-56388C953616}"/>
              </a:ext>
            </a:extLst>
          </p:cNvPr>
          <p:cNvSpPr/>
          <p:nvPr/>
        </p:nvSpPr>
        <p:spPr>
          <a:xfrm>
            <a:off x="6756400" y="158496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5 Points 32">
            <a:extLst>
              <a:ext uri="{FF2B5EF4-FFF2-40B4-BE49-F238E27FC236}">
                <a16:creationId xmlns:a16="http://schemas.microsoft.com/office/drawing/2014/main" id="{109B4241-673F-415E-879E-4113A4953E85}"/>
              </a:ext>
            </a:extLst>
          </p:cNvPr>
          <p:cNvSpPr/>
          <p:nvPr/>
        </p:nvSpPr>
        <p:spPr>
          <a:xfrm>
            <a:off x="6339840" y="204216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tar: 5 Points 33">
            <a:extLst>
              <a:ext uri="{FF2B5EF4-FFF2-40B4-BE49-F238E27FC236}">
                <a16:creationId xmlns:a16="http://schemas.microsoft.com/office/drawing/2014/main" id="{8EAC60BF-3B6C-421A-B9E0-8D362B95823C}"/>
              </a:ext>
            </a:extLst>
          </p:cNvPr>
          <p:cNvSpPr/>
          <p:nvPr/>
        </p:nvSpPr>
        <p:spPr>
          <a:xfrm>
            <a:off x="3474720" y="69088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tar: 5 Points 34">
            <a:extLst>
              <a:ext uri="{FF2B5EF4-FFF2-40B4-BE49-F238E27FC236}">
                <a16:creationId xmlns:a16="http://schemas.microsoft.com/office/drawing/2014/main" id="{DFA11134-70C4-42E8-9F20-D46F970FE5CC}"/>
              </a:ext>
            </a:extLst>
          </p:cNvPr>
          <p:cNvSpPr/>
          <p:nvPr/>
        </p:nvSpPr>
        <p:spPr>
          <a:xfrm>
            <a:off x="2225040" y="110744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5 Points 35">
            <a:extLst>
              <a:ext uri="{FF2B5EF4-FFF2-40B4-BE49-F238E27FC236}">
                <a16:creationId xmlns:a16="http://schemas.microsoft.com/office/drawing/2014/main" id="{75181874-6B06-4B6E-90C7-3F50C8A9EBA4}"/>
              </a:ext>
            </a:extLst>
          </p:cNvPr>
          <p:cNvSpPr/>
          <p:nvPr/>
        </p:nvSpPr>
        <p:spPr>
          <a:xfrm>
            <a:off x="1605280" y="158496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r: 5 Points 36">
            <a:extLst>
              <a:ext uri="{FF2B5EF4-FFF2-40B4-BE49-F238E27FC236}">
                <a16:creationId xmlns:a16="http://schemas.microsoft.com/office/drawing/2014/main" id="{5AB5DF06-E087-4DD0-B688-F362298F350F}"/>
              </a:ext>
            </a:extLst>
          </p:cNvPr>
          <p:cNvSpPr/>
          <p:nvPr/>
        </p:nvSpPr>
        <p:spPr>
          <a:xfrm>
            <a:off x="1849120" y="2042160"/>
            <a:ext cx="243840" cy="16256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71650E-F08F-46B1-B9EF-D2E02D5322B3}"/>
              </a:ext>
            </a:extLst>
          </p:cNvPr>
          <p:cNvSpPr txBox="1"/>
          <p:nvPr/>
        </p:nvSpPr>
        <p:spPr>
          <a:xfrm>
            <a:off x="6258631" y="81002"/>
            <a:ext cx="1239378" cy="369332"/>
          </a:xfrm>
          <a:prstGeom prst="rect">
            <a:avLst/>
          </a:prstGeom>
          <a:noFill/>
        </p:spPr>
        <p:txBody>
          <a:bodyPr wrap="none" rtlCol="0">
            <a:spAutoFit/>
          </a:bodyPr>
          <a:lstStyle/>
          <a:p>
            <a:r>
              <a:rPr lang="en-US" b="1" dirty="0"/>
              <a:t>Structure</a:t>
            </a:r>
          </a:p>
        </p:txBody>
      </p:sp>
      <p:sp>
        <p:nvSpPr>
          <p:cNvPr id="4" name="TextBox 3">
            <a:extLst>
              <a:ext uri="{FF2B5EF4-FFF2-40B4-BE49-F238E27FC236}">
                <a16:creationId xmlns:a16="http://schemas.microsoft.com/office/drawing/2014/main" id="{BDB39273-2CCD-428F-B33E-E8E97E5E5B08}"/>
              </a:ext>
            </a:extLst>
          </p:cNvPr>
          <p:cNvSpPr txBox="1"/>
          <p:nvPr/>
        </p:nvSpPr>
        <p:spPr>
          <a:xfrm>
            <a:off x="4082472" y="81002"/>
            <a:ext cx="1377300" cy="369332"/>
          </a:xfrm>
          <a:prstGeom prst="rect">
            <a:avLst/>
          </a:prstGeom>
          <a:noFill/>
        </p:spPr>
        <p:txBody>
          <a:bodyPr wrap="none" rtlCol="0">
            <a:spAutoFit/>
          </a:bodyPr>
          <a:lstStyle/>
          <a:p>
            <a:r>
              <a:rPr lang="en-US" b="1" dirty="0"/>
              <a:t>Campaign</a:t>
            </a:r>
          </a:p>
        </p:txBody>
      </p:sp>
    </p:spTree>
    <p:extLst>
      <p:ext uri="{BB962C8B-B14F-4D97-AF65-F5344CB8AC3E}">
        <p14:creationId xmlns:p14="http://schemas.microsoft.com/office/powerpoint/2010/main" val="302747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57460A-996C-41EE-B982-EF18786B00FE}"/>
              </a:ext>
            </a:extLst>
          </p:cNvPr>
          <p:cNvPicPr>
            <a:picLocks noChangeAspect="1"/>
          </p:cNvPicPr>
          <p:nvPr/>
        </p:nvPicPr>
        <p:blipFill>
          <a:blip r:embed="rId2"/>
          <a:stretch>
            <a:fillRect/>
          </a:stretch>
        </p:blipFill>
        <p:spPr>
          <a:xfrm>
            <a:off x="2153918" y="709809"/>
            <a:ext cx="8605519" cy="5935964"/>
          </a:xfrm>
          <a:prstGeom prst="rect">
            <a:avLst/>
          </a:prstGeom>
        </p:spPr>
      </p:pic>
      <p:cxnSp>
        <p:nvCxnSpPr>
          <p:cNvPr id="6" name="Straight Arrow Connector 5">
            <a:extLst>
              <a:ext uri="{FF2B5EF4-FFF2-40B4-BE49-F238E27FC236}">
                <a16:creationId xmlns:a16="http://schemas.microsoft.com/office/drawing/2014/main" id="{3A8FBE3C-1A92-4027-A035-6DAB508DA8F5}"/>
              </a:ext>
            </a:extLst>
          </p:cNvPr>
          <p:cNvCxnSpPr>
            <a:cxnSpLocks/>
          </p:cNvCxnSpPr>
          <p:nvPr/>
        </p:nvCxnSpPr>
        <p:spPr>
          <a:xfrm flipH="1" flipV="1">
            <a:off x="5407569" y="3362365"/>
            <a:ext cx="1049110" cy="31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F323E8-A260-4118-A316-AD40F7E49E3A}"/>
              </a:ext>
            </a:extLst>
          </p:cNvPr>
          <p:cNvSpPr txBox="1"/>
          <p:nvPr/>
        </p:nvSpPr>
        <p:spPr>
          <a:xfrm>
            <a:off x="6456677" y="3414489"/>
            <a:ext cx="2646681"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Rockwell" panose="02060603020205020403"/>
                <a:ea typeface="+mn-ea"/>
                <a:cs typeface="+mn-cs"/>
              </a:rPr>
              <a:t>None of the countries did well in Cmp2</a:t>
            </a:r>
          </a:p>
        </p:txBody>
      </p:sp>
      <p:pic>
        <p:nvPicPr>
          <p:cNvPr id="8" name="Picture 7">
            <a:extLst>
              <a:ext uri="{FF2B5EF4-FFF2-40B4-BE49-F238E27FC236}">
                <a16:creationId xmlns:a16="http://schemas.microsoft.com/office/drawing/2014/main" id="{3DDAFE6F-DCE2-425C-ABEB-F388AA9E55C7}"/>
              </a:ext>
            </a:extLst>
          </p:cNvPr>
          <p:cNvPicPr>
            <a:picLocks noChangeAspect="1"/>
          </p:cNvPicPr>
          <p:nvPr/>
        </p:nvPicPr>
        <p:blipFill>
          <a:blip r:embed="rId3"/>
          <a:stretch>
            <a:fillRect/>
          </a:stretch>
        </p:blipFill>
        <p:spPr>
          <a:xfrm>
            <a:off x="10868152" y="188933"/>
            <a:ext cx="993734" cy="993734"/>
          </a:xfrm>
          <a:prstGeom prst="rect">
            <a:avLst/>
          </a:prstGeom>
        </p:spPr>
      </p:pic>
      <p:sp>
        <p:nvSpPr>
          <p:cNvPr id="9" name="TextBox 8">
            <a:extLst>
              <a:ext uri="{FF2B5EF4-FFF2-40B4-BE49-F238E27FC236}">
                <a16:creationId xmlns:a16="http://schemas.microsoft.com/office/drawing/2014/main" id="{0167A971-4E45-47AE-A680-BB64BEABB02C}"/>
              </a:ext>
            </a:extLst>
          </p:cNvPr>
          <p:cNvSpPr txBox="1"/>
          <p:nvPr/>
        </p:nvSpPr>
        <p:spPr>
          <a:xfrm>
            <a:off x="3108960" y="394382"/>
            <a:ext cx="5637872" cy="461665"/>
          </a:xfrm>
          <a:prstGeom prst="rect">
            <a:avLst/>
          </a:prstGeom>
          <a:noFill/>
        </p:spPr>
        <p:txBody>
          <a:bodyPr wrap="square" rtlCol="0">
            <a:spAutoFit/>
          </a:bodyPr>
          <a:lstStyle/>
          <a:p>
            <a:r>
              <a:rPr lang="en-US" dirty="0"/>
              <a:t>                         </a:t>
            </a:r>
            <a:r>
              <a:rPr lang="en-US" sz="2400" dirty="0">
                <a:solidFill>
                  <a:schemeClr val="tx2">
                    <a:lumMod val="75000"/>
                  </a:schemeClr>
                </a:solidFill>
              </a:rPr>
              <a:t>Geographical Segmentation </a:t>
            </a:r>
          </a:p>
        </p:txBody>
      </p:sp>
    </p:spTree>
    <p:extLst>
      <p:ext uri="{BB962C8B-B14F-4D97-AF65-F5344CB8AC3E}">
        <p14:creationId xmlns:p14="http://schemas.microsoft.com/office/powerpoint/2010/main" val="17547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a:xfrm>
            <a:off x="1000320" y="484632"/>
            <a:ext cx="10127928" cy="1609344"/>
          </a:xfrm>
        </p:spPr>
        <p:txBody>
          <a:bodyPr/>
          <a:lstStyle/>
          <a:p>
            <a:r>
              <a:rPr lang="en-US" dirty="0"/>
              <a:t>modelling</a:t>
            </a:r>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
        <p:nvSpPr>
          <p:cNvPr id="5" name="Google Shape;133;p19">
            <a:extLst>
              <a:ext uri="{FF2B5EF4-FFF2-40B4-BE49-F238E27FC236}">
                <a16:creationId xmlns:a16="http://schemas.microsoft.com/office/drawing/2014/main" id="{EEA54427-AC87-43F3-ADBD-31677145E37D}"/>
              </a:ext>
            </a:extLst>
          </p:cNvPr>
          <p:cNvSpPr txBox="1"/>
          <p:nvPr/>
        </p:nvSpPr>
        <p:spPr>
          <a:xfrm>
            <a:off x="1000321" y="1805977"/>
            <a:ext cx="10127928" cy="135797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583" b="1" dirty="0">
                <a:solidFill>
                  <a:schemeClr val="dk2"/>
                </a:solidFill>
                <a:latin typeface="Calibri"/>
                <a:ea typeface="Calibri"/>
                <a:cs typeface="Calibri"/>
                <a:sym typeface="Calibri"/>
              </a:rPr>
              <a:t>Target Variable:</a:t>
            </a:r>
            <a:r>
              <a:rPr lang="en" sz="1883" b="1" dirty="0">
                <a:solidFill>
                  <a:schemeClr val="dk2"/>
                </a:solidFill>
                <a:latin typeface="Calibri"/>
                <a:ea typeface="Calibri"/>
                <a:cs typeface="Calibri"/>
                <a:sym typeface="Calibri"/>
              </a:rPr>
              <a:t> </a:t>
            </a:r>
            <a:r>
              <a:rPr lang="en" sz="1600" dirty="0">
                <a:solidFill>
                  <a:schemeClr val="dk1"/>
                </a:solidFill>
                <a:latin typeface="Calibri"/>
                <a:ea typeface="Calibri"/>
                <a:cs typeface="Calibri"/>
                <a:sym typeface="Calibri"/>
              </a:rPr>
              <a:t>Response</a:t>
            </a:r>
            <a:endParaRPr sz="1600" dirty="0">
              <a:solidFill>
                <a:schemeClr val="dk1"/>
              </a:solidFill>
              <a:latin typeface="Calibri"/>
              <a:ea typeface="Calibri"/>
              <a:cs typeface="Calibri"/>
              <a:sym typeface="Calibri"/>
            </a:endParaRPr>
          </a:p>
          <a:p>
            <a:pPr marL="0" lvl="0" indent="0" algn="just" rtl="0">
              <a:lnSpc>
                <a:spcPct val="150000"/>
              </a:lnSpc>
              <a:spcBef>
                <a:spcPts val="0"/>
              </a:spcBef>
              <a:spcAft>
                <a:spcPts val="0"/>
              </a:spcAft>
              <a:buNone/>
            </a:pPr>
            <a:r>
              <a:rPr lang="en" sz="1583" b="1" dirty="0">
                <a:solidFill>
                  <a:schemeClr val="dk2"/>
                </a:solidFill>
                <a:latin typeface="Calibri"/>
                <a:ea typeface="Calibri"/>
                <a:cs typeface="Calibri"/>
                <a:sym typeface="Calibri"/>
              </a:rPr>
              <a:t>Data Split:</a:t>
            </a:r>
            <a:r>
              <a:rPr lang="en" sz="1600" dirty="0">
                <a:solidFill>
                  <a:schemeClr val="dk1"/>
                </a:solidFill>
                <a:latin typeface="Calibri"/>
                <a:ea typeface="Calibri"/>
                <a:cs typeface="Calibri"/>
                <a:sym typeface="Calibri"/>
              </a:rPr>
              <a:t> 60% Training, 20% validation, 20% Test</a:t>
            </a:r>
            <a:endParaRPr sz="1600" dirty="0">
              <a:solidFill>
                <a:schemeClr val="dk1"/>
              </a:solidFill>
              <a:latin typeface="Calibri"/>
              <a:ea typeface="Calibri"/>
              <a:cs typeface="Calibri"/>
              <a:sym typeface="Calibri"/>
            </a:endParaRPr>
          </a:p>
          <a:p>
            <a:pPr marL="0" lvl="0" indent="0" algn="just" rtl="0">
              <a:lnSpc>
                <a:spcPct val="150000"/>
              </a:lnSpc>
              <a:spcBef>
                <a:spcPts val="0"/>
              </a:spcBef>
              <a:spcAft>
                <a:spcPts val="0"/>
              </a:spcAft>
              <a:buNone/>
            </a:pPr>
            <a:r>
              <a:rPr lang="en" sz="1583" b="1" dirty="0">
                <a:solidFill>
                  <a:schemeClr val="dk2"/>
                </a:solidFill>
                <a:latin typeface="Calibri"/>
                <a:ea typeface="Calibri"/>
                <a:cs typeface="Calibri"/>
                <a:sym typeface="Calibri"/>
              </a:rPr>
              <a:t>Predictor Variables:</a:t>
            </a:r>
            <a:r>
              <a:rPr lang="en" sz="1600" dirty="0">
                <a:solidFill>
                  <a:schemeClr val="dk1"/>
                </a:solidFill>
                <a:latin typeface="Calibri"/>
                <a:ea typeface="Calibri"/>
                <a:cs typeface="Calibri"/>
                <a:sym typeface="Calibri"/>
              </a:rPr>
              <a:t> 17 continuous variables, 1 ordinal and 2 nominal variables.</a:t>
            </a:r>
            <a:endParaRPr sz="1600" dirty="0">
              <a:solidFill>
                <a:schemeClr val="dk1"/>
              </a:solidFill>
              <a:latin typeface="Calibri"/>
              <a:ea typeface="Calibri"/>
              <a:cs typeface="Calibri"/>
              <a:sym typeface="Calibri"/>
            </a:endParaRPr>
          </a:p>
        </p:txBody>
      </p:sp>
      <p:pic>
        <p:nvPicPr>
          <p:cNvPr id="6" name="Content Placeholder 5" descr="Text&#10;&#10;Description automatically generated">
            <a:extLst>
              <a:ext uri="{FF2B5EF4-FFF2-40B4-BE49-F238E27FC236}">
                <a16:creationId xmlns:a16="http://schemas.microsoft.com/office/drawing/2014/main" id="{A75A7273-8BC2-4EE5-8BA4-F86A5D2A23AA}"/>
              </a:ext>
            </a:extLst>
          </p:cNvPr>
          <p:cNvPicPr>
            <a:picLocks noGrp="1" noChangeAspect="1"/>
          </p:cNvPicPr>
          <p:nvPr>
            <p:ph idx="1"/>
          </p:nvPr>
        </p:nvPicPr>
        <p:blipFill>
          <a:blip r:embed="rId3"/>
          <a:stretch>
            <a:fillRect/>
          </a:stretch>
        </p:blipFill>
        <p:spPr>
          <a:xfrm>
            <a:off x="1069848" y="3694054"/>
            <a:ext cx="5818151" cy="1800743"/>
          </a:xfrm>
          <a:prstGeom prst="rect">
            <a:avLst/>
          </a:prstGeom>
        </p:spPr>
      </p:pic>
      <p:sp>
        <p:nvSpPr>
          <p:cNvPr id="7" name="TextBox 6">
            <a:extLst>
              <a:ext uri="{FF2B5EF4-FFF2-40B4-BE49-F238E27FC236}">
                <a16:creationId xmlns:a16="http://schemas.microsoft.com/office/drawing/2014/main" id="{E0711434-18C0-4772-82A3-6EE6F19DDAF5}"/>
              </a:ext>
            </a:extLst>
          </p:cNvPr>
          <p:cNvSpPr txBox="1"/>
          <p:nvPr/>
        </p:nvSpPr>
        <p:spPr>
          <a:xfrm>
            <a:off x="1069848" y="3163947"/>
            <a:ext cx="8646807" cy="461665"/>
          </a:xfrm>
          <a:prstGeom prst="rect">
            <a:avLst/>
          </a:prstGeom>
          <a:noFill/>
        </p:spPr>
        <p:txBody>
          <a:bodyPr wrap="square" rtlCol="0">
            <a:spAutoFit/>
          </a:bodyPr>
          <a:lstStyle/>
          <a:p>
            <a:r>
              <a:rPr lang="en-US" sz="2400" dirty="0"/>
              <a:t>Logistic Regression</a:t>
            </a:r>
          </a:p>
        </p:txBody>
      </p:sp>
      <p:sp>
        <p:nvSpPr>
          <p:cNvPr id="8" name="Google Shape;139;p20">
            <a:extLst>
              <a:ext uri="{FF2B5EF4-FFF2-40B4-BE49-F238E27FC236}">
                <a16:creationId xmlns:a16="http://schemas.microsoft.com/office/drawing/2014/main" id="{E5AFEAB5-1FE6-4210-B5E6-F7541F7FFBD7}"/>
              </a:ext>
            </a:extLst>
          </p:cNvPr>
          <p:cNvSpPr/>
          <p:nvPr/>
        </p:nvSpPr>
        <p:spPr>
          <a:xfrm>
            <a:off x="6887999" y="3890911"/>
            <a:ext cx="5227782" cy="1609343"/>
          </a:xfrm>
          <a:prstGeom prst="rect">
            <a:avLst/>
          </a:prstGeom>
          <a:solidFill>
            <a:srgbClr val="F3F3F3"/>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600" dirty="0"/>
              <a:t>Significant Columns: </a:t>
            </a:r>
            <a:r>
              <a:rPr lang="en-US" sz="1600" dirty="0">
                <a:solidFill>
                  <a:schemeClr val="accent2">
                    <a:lumMod val="60000"/>
                    <a:lumOff val="40000"/>
                  </a:schemeClr>
                </a:solidFill>
              </a:rPr>
              <a:t>CompleteAcceptedCmp, Recency, Mnt Wines, </a:t>
            </a:r>
            <a:r>
              <a:rPr lang="en-US" sz="1600" dirty="0" err="1">
                <a:solidFill>
                  <a:schemeClr val="accent2">
                    <a:lumMod val="60000"/>
                    <a:lumOff val="40000"/>
                  </a:schemeClr>
                </a:solidFill>
              </a:rPr>
              <a:t>mnt</a:t>
            </a:r>
            <a:r>
              <a:rPr lang="en-US" sz="1600" dirty="0">
                <a:solidFill>
                  <a:schemeClr val="accent2">
                    <a:lumMod val="60000"/>
                    <a:lumOff val="40000"/>
                  </a:schemeClr>
                </a:solidFill>
              </a:rPr>
              <a:t> MeatProducts, Customer Relationship with company, Marital Status,Education status, No of Catalog Purchases </a:t>
            </a:r>
            <a:endParaRPr sz="1600" dirty="0">
              <a:solidFill>
                <a:schemeClr val="accent2">
                  <a:lumMod val="60000"/>
                  <a:lumOff val="40000"/>
                </a:schemeClr>
              </a:solidFill>
            </a:endParaRPr>
          </a:p>
        </p:txBody>
      </p:sp>
      <p:sp>
        <p:nvSpPr>
          <p:cNvPr id="9" name="TextBox 8">
            <a:extLst>
              <a:ext uri="{FF2B5EF4-FFF2-40B4-BE49-F238E27FC236}">
                <a16:creationId xmlns:a16="http://schemas.microsoft.com/office/drawing/2014/main" id="{58DD4FF6-F9C2-4588-90B4-66AF95524BE5}"/>
              </a:ext>
            </a:extLst>
          </p:cNvPr>
          <p:cNvSpPr txBox="1"/>
          <p:nvPr/>
        </p:nvSpPr>
        <p:spPr>
          <a:xfrm>
            <a:off x="1145309" y="5828145"/>
            <a:ext cx="9873673" cy="646331"/>
          </a:xfrm>
          <a:prstGeom prst="rect">
            <a:avLst/>
          </a:prstGeom>
          <a:noFill/>
        </p:spPr>
        <p:txBody>
          <a:bodyPr wrap="square" rtlCol="0">
            <a:spAutoFit/>
          </a:bodyPr>
          <a:lstStyle/>
          <a:p>
            <a:r>
              <a:rPr lang="en-US" dirty="0"/>
              <a:t>Variable Optimization: </a:t>
            </a:r>
            <a:r>
              <a:rPr lang="en-US" sz="1800" dirty="0">
                <a:effectLst/>
                <a:latin typeface="Calibri" panose="020F0502020204030204" pitchFamily="34" charset="0"/>
                <a:ea typeface="Calibri" panose="020F0502020204030204" pitchFamily="34" charset="0"/>
              </a:rPr>
              <a:t>Based on a p-value, we removed all predictors that were insignificant, with a threshold p-value&lt;=0.15. We came down to 12 significant variables.</a:t>
            </a:r>
            <a:endParaRPr lang="en-US" dirty="0"/>
          </a:p>
        </p:txBody>
      </p:sp>
    </p:spTree>
    <p:extLst>
      <p:ext uri="{BB962C8B-B14F-4D97-AF65-F5344CB8AC3E}">
        <p14:creationId xmlns:p14="http://schemas.microsoft.com/office/powerpoint/2010/main" val="148976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a:xfrm>
            <a:off x="1069848" y="484632"/>
            <a:ext cx="10058400" cy="1466716"/>
          </a:xfrm>
        </p:spPr>
        <p:txBody>
          <a:bodyPr/>
          <a:lstStyle/>
          <a:p>
            <a:r>
              <a:rPr lang="en-US" dirty="0"/>
              <a:t>MODEL COMPARISON </a:t>
            </a:r>
          </a:p>
        </p:txBody>
      </p:sp>
      <p:graphicFrame>
        <p:nvGraphicFramePr>
          <p:cNvPr id="5" name="Content Placeholder 4">
            <a:extLst>
              <a:ext uri="{FF2B5EF4-FFF2-40B4-BE49-F238E27FC236}">
                <a16:creationId xmlns:a16="http://schemas.microsoft.com/office/drawing/2014/main" id="{5250EFB6-8F16-4304-871C-91511C4AED29}"/>
              </a:ext>
            </a:extLst>
          </p:cNvPr>
          <p:cNvGraphicFramePr>
            <a:graphicFrameLocks noGrp="1"/>
          </p:cNvGraphicFramePr>
          <p:nvPr>
            <p:ph idx="1"/>
            <p:extLst>
              <p:ext uri="{D42A27DB-BD31-4B8C-83A1-F6EECF244321}">
                <p14:modId xmlns:p14="http://schemas.microsoft.com/office/powerpoint/2010/main" val="1638747661"/>
              </p:ext>
            </p:extLst>
          </p:nvPr>
        </p:nvGraphicFramePr>
        <p:xfrm>
          <a:off x="3327302" y="4390306"/>
          <a:ext cx="8559537" cy="2384980"/>
        </p:xfrm>
        <a:graphic>
          <a:graphicData uri="http://schemas.openxmlformats.org/drawingml/2006/table">
            <a:tbl>
              <a:tblPr firstRow="1" firstCol="1" bandRow="1">
                <a:tableStyleId>{5C22544A-7EE6-4342-B048-85BDC9FD1C3A}</a:tableStyleId>
              </a:tblPr>
              <a:tblGrid>
                <a:gridCol w="907719">
                  <a:extLst>
                    <a:ext uri="{9D8B030D-6E8A-4147-A177-3AD203B41FA5}">
                      <a16:colId xmlns:a16="http://schemas.microsoft.com/office/drawing/2014/main" val="2677744115"/>
                    </a:ext>
                  </a:extLst>
                </a:gridCol>
                <a:gridCol w="2301716">
                  <a:extLst>
                    <a:ext uri="{9D8B030D-6E8A-4147-A177-3AD203B41FA5}">
                      <a16:colId xmlns:a16="http://schemas.microsoft.com/office/drawing/2014/main" val="3151954772"/>
                    </a:ext>
                  </a:extLst>
                </a:gridCol>
                <a:gridCol w="1761058">
                  <a:extLst>
                    <a:ext uri="{9D8B030D-6E8A-4147-A177-3AD203B41FA5}">
                      <a16:colId xmlns:a16="http://schemas.microsoft.com/office/drawing/2014/main" val="2773938278"/>
                    </a:ext>
                  </a:extLst>
                </a:gridCol>
                <a:gridCol w="1894915">
                  <a:extLst>
                    <a:ext uri="{9D8B030D-6E8A-4147-A177-3AD203B41FA5}">
                      <a16:colId xmlns:a16="http://schemas.microsoft.com/office/drawing/2014/main" val="1032580319"/>
                    </a:ext>
                  </a:extLst>
                </a:gridCol>
                <a:gridCol w="1694129">
                  <a:extLst>
                    <a:ext uri="{9D8B030D-6E8A-4147-A177-3AD203B41FA5}">
                      <a16:colId xmlns:a16="http://schemas.microsoft.com/office/drawing/2014/main" val="3704010154"/>
                    </a:ext>
                  </a:extLst>
                </a:gridCol>
              </a:tblGrid>
              <a:tr h="592831">
                <a:tc>
                  <a:txBody>
                    <a:bodyPr/>
                    <a:lstStyle/>
                    <a:p>
                      <a:pPr marL="0" marR="0" algn="ctr">
                        <a:lnSpc>
                          <a:spcPct val="107000"/>
                        </a:lnSpc>
                        <a:spcBef>
                          <a:spcPts val="0"/>
                        </a:spcBef>
                        <a:spcAft>
                          <a:spcPts val="0"/>
                        </a:spcAft>
                      </a:pPr>
                      <a:r>
                        <a:rPr lang="en-US" sz="1200" dirty="0">
                          <a:effectLst/>
                        </a:rPr>
                        <a:t>Rank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Misclassification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Total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593032"/>
                  </a:ext>
                </a:extLst>
              </a:tr>
              <a:tr h="288938">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Logistic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9752526"/>
                  </a:ext>
                </a:extLst>
              </a:tr>
              <a:tr h="288938">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SVM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273886"/>
                  </a:ext>
                </a:extLst>
              </a:tr>
              <a:tr h="347459">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Neural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89.74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0.2774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9342430"/>
                  </a:ext>
                </a:extLst>
              </a:tr>
              <a:tr h="288938">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Bootstrap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6835615"/>
                  </a:ext>
                </a:extLst>
              </a:tr>
              <a:tr h="288938">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Partition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3421"/>
                  </a:ext>
                </a:extLst>
              </a:tr>
              <a:tr h="288938">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 Nearest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032068"/>
                  </a:ext>
                </a:extLst>
              </a:tr>
            </a:tbl>
          </a:graphicData>
        </a:graphic>
      </p:graphicFrame>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
        <p:nvSpPr>
          <p:cNvPr id="6" name="Rectangle 1">
            <a:extLst>
              <a:ext uri="{FF2B5EF4-FFF2-40B4-BE49-F238E27FC236}">
                <a16:creationId xmlns:a16="http://schemas.microsoft.com/office/drawing/2014/main" id="{DAA80750-ECEC-4D69-819F-AD7ED6732DCD}"/>
              </a:ext>
            </a:extLst>
          </p:cNvPr>
          <p:cNvSpPr>
            <a:spLocks noChangeArrowheads="1"/>
          </p:cNvSpPr>
          <p:nvPr/>
        </p:nvSpPr>
        <p:spPr bwMode="auto">
          <a:xfrm>
            <a:off x="-4417963" y="-65988"/>
            <a:ext cx="22599451" cy="57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7813C0AE-6452-4123-9EB8-487CE1D75FA4}"/>
              </a:ext>
            </a:extLst>
          </p:cNvPr>
          <p:cNvSpPr txBox="1"/>
          <p:nvPr/>
        </p:nvSpPr>
        <p:spPr>
          <a:xfrm>
            <a:off x="548640" y="4896040"/>
            <a:ext cx="1625600" cy="1477328"/>
          </a:xfrm>
          <a:prstGeom prst="rect">
            <a:avLst/>
          </a:prstGeom>
          <a:noFill/>
        </p:spPr>
        <p:txBody>
          <a:bodyPr wrap="square" rtlCol="0">
            <a:spAutoFit/>
          </a:bodyPr>
          <a:lstStyle/>
          <a:p>
            <a:r>
              <a:rPr lang="en-US" dirty="0"/>
              <a:t>Ranking Table based on 12 significant predictors:</a:t>
            </a:r>
          </a:p>
        </p:txBody>
      </p:sp>
      <p:graphicFrame>
        <p:nvGraphicFramePr>
          <p:cNvPr id="3" name="Table 2">
            <a:extLst>
              <a:ext uri="{FF2B5EF4-FFF2-40B4-BE49-F238E27FC236}">
                <a16:creationId xmlns:a16="http://schemas.microsoft.com/office/drawing/2014/main" id="{31E011EC-1202-4ED6-A222-E8E972952302}"/>
              </a:ext>
            </a:extLst>
          </p:cNvPr>
          <p:cNvGraphicFramePr>
            <a:graphicFrameLocks noGrp="1"/>
          </p:cNvGraphicFramePr>
          <p:nvPr>
            <p:extLst>
              <p:ext uri="{D42A27DB-BD31-4B8C-83A1-F6EECF244321}">
                <p14:modId xmlns:p14="http://schemas.microsoft.com/office/powerpoint/2010/main" val="1594243847"/>
              </p:ext>
            </p:extLst>
          </p:nvPr>
        </p:nvGraphicFramePr>
        <p:xfrm>
          <a:off x="3327301" y="2081302"/>
          <a:ext cx="8559536" cy="2094458"/>
        </p:xfrm>
        <a:graphic>
          <a:graphicData uri="http://schemas.openxmlformats.org/drawingml/2006/table">
            <a:tbl>
              <a:tblPr firstRow="1" firstCol="1" bandRow="1">
                <a:tableStyleId>{5C22544A-7EE6-4342-B048-85BDC9FD1C3A}</a:tableStyleId>
              </a:tblPr>
              <a:tblGrid>
                <a:gridCol w="907719">
                  <a:extLst>
                    <a:ext uri="{9D8B030D-6E8A-4147-A177-3AD203B41FA5}">
                      <a16:colId xmlns:a16="http://schemas.microsoft.com/office/drawing/2014/main" val="438579214"/>
                    </a:ext>
                  </a:extLst>
                </a:gridCol>
                <a:gridCol w="2301716">
                  <a:extLst>
                    <a:ext uri="{9D8B030D-6E8A-4147-A177-3AD203B41FA5}">
                      <a16:colId xmlns:a16="http://schemas.microsoft.com/office/drawing/2014/main" val="3023478391"/>
                    </a:ext>
                  </a:extLst>
                </a:gridCol>
                <a:gridCol w="1761058">
                  <a:extLst>
                    <a:ext uri="{9D8B030D-6E8A-4147-A177-3AD203B41FA5}">
                      <a16:colId xmlns:a16="http://schemas.microsoft.com/office/drawing/2014/main" val="2288319771"/>
                    </a:ext>
                  </a:extLst>
                </a:gridCol>
                <a:gridCol w="1894914">
                  <a:extLst>
                    <a:ext uri="{9D8B030D-6E8A-4147-A177-3AD203B41FA5}">
                      <a16:colId xmlns:a16="http://schemas.microsoft.com/office/drawing/2014/main" val="2449953946"/>
                    </a:ext>
                  </a:extLst>
                </a:gridCol>
                <a:gridCol w="1694129">
                  <a:extLst>
                    <a:ext uri="{9D8B030D-6E8A-4147-A177-3AD203B41FA5}">
                      <a16:colId xmlns:a16="http://schemas.microsoft.com/office/drawing/2014/main" val="4124659039"/>
                    </a:ext>
                  </a:extLst>
                </a:gridCol>
              </a:tblGrid>
              <a:tr h="461777">
                <a:tc>
                  <a:txBody>
                    <a:bodyPr/>
                    <a:lstStyle/>
                    <a:p>
                      <a:pPr marL="0" marR="0">
                        <a:lnSpc>
                          <a:spcPct val="107000"/>
                        </a:lnSpc>
                        <a:spcBef>
                          <a:spcPts val="0"/>
                        </a:spcBef>
                        <a:spcAft>
                          <a:spcPts val="0"/>
                        </a:spcAft>
                      </a:pPr>
                      <a:r>
                        <a:rPr lang="en-US" sz="1100">
                          <a:effectLst/>
                        </a:rPr>
                        <a:t>Rank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Model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Misclassification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Total Accuracy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2225021"/>
                  </a:ext>
                </a:extLst>
              </a:tr>
              <a:tr h="225064">
                <a:tc>
                  <a:txBody>
                    <a:bodyPr/>
                    <a:lstStyle/>
                    <a:p>
                      <a:pPr marL="0" marR="0">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Logistic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035086"/>
                  </a:ext>
                </a:extLst>
              </a:tr>
              <a:tr h="225064">
                <a:tc>
                  <a:txBody>
                    <a:bodyPr/>
                    <a:lstStyle/>
                    <a:p>
                      <a:pPr marL="0" marR="0">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Neural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0.2755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29566"/>
                  </a:ext>
                </a:extLst>
              </a:tr>
              <a:tr h="270648">
                <a:tc>
                  <a:txBody>
                    <a:bodyPr/>
                    <a:lstStyle/>
                    <a:p>
                      <a:pPr marL="0" marR="0">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Partition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0.2940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4019937"/>
                  </a:ext>
                </a:extLst>
              </a:tr>
              <a:tr h="225064">
                <a:tc>
                  <a:txBody>
                    <a:bodyPr/>
                    <a:lstStyle/>
                    <a:p>
                      <a:pPr marL="0" marR="0">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SVM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88.84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0.2848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8990786"/>
                  </a:ext>
                </a:extLst>
              </a:tr>
              <a:tr h="225064">
                <a:tc>
                  <a:txBody>
                    <a:bodyPr/>
                    <a:lstStyle/>
                    <a:p>
                      <a:pPr marL="0" marR="0">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Bootstrap Forest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88.84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0.2857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619192"/>
                  </a:ext>
                </a:extLst>
              </a:tr>
              <a:tr h="461777">
                <a:tc>
                  <a:txBody>
                    <a:bodyPr/>
                    <a:lstStyle/>
                    <a:p>
                      <a:pPr marL="0" marR="0">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K Nearest Neighbors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12.05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87.95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0964501"/>
                  </a:ext>
                </a:extLst>
              </a:tr>
            </a:tbl>
          </a:graphicData>
        </a:graphic>
      </p:graphicFrame>
      <p:sp>
        <p:nvSpPr>
          <p:cNvPr id="8" name="Rectangle 1">
            <a:extLst>
              <a:ext uri="{FF2B5EF4-FFF2-40B4-BE49-F238E27FC236}">
                <a16:creationId xmlns:a16="http://schemas.microsoft.com/office/drawing/2014/main" id="{8B32BD9A-E640-4C52-B77A-3B3F954B7504}"/>
              </a:ext>
            </a:extLst>
          </p:cNvPr>
          <p:cNvSpPr>
            <a:spLocks noChangeArrowheads="1"/>
          </p:cNvSpPr>
          <p:nvPr/>
        </p:nvSpPr>
        <p:spPr bwMode="auto">
          <a:xfrm>
            <a:off x="5547360" y="3429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1DAEE0AA-0A1B-43F2-98AA-52118320B40A}"/>
              </a:ext>
            </a:extLst>
          </p:cNvPr>
          <p:cNvSpPr txBox="1"/>
          <p:nvPr/>
        </p:nvSpPr>
        <p:spPr>
          <a:xfrm>
            <a:off x="518160" y="2698432"/>
            <a:ext cx="1625600" cy="1200329"/>
          </a:xfrm>
          <a:prstGeom prst="rect">
            <a:avLst/>
          </a:prstGeom>
          <a:noFill/>
        </p:spPr>
        <p:txBody>
          <a:bodyPr wrap="square" rtlCol="0">
            <a:spAutoFit/>
          </a:bodyPr>
          <a:lstStyle/>
          <a:p>
            <a:r>
              <a:rPr lang="en-US" dirty="0"/>
              <a:t>Ranking Table based on all predictors:</a:t>
            </a:r>
          </a:p>
        </p:txBody>
      </p:sp>
      <p:sp>
        <p:nvSpPr>
          <p:cNvPr id="10" name="TextBox 9">
            <a:extLst>
              <a:ext uri="{FF2B5EF4-FFF2-40B4-BE49-F238E27FC236}">
                <a16:creationId xmlns:a16="http://schemas.microsoft.com/office/drawing/2014/main" id="{4EBA59D8-321C-4709-B002-289DB1BA0F9E}"/>
              </a:ext>
            </a:extLst>
          </p:cNvPr>
          <p:cNvSpPr txBox="1"/>
          <p:nvPr/>
        </p:nvSpPr>
        <p:spPr>
          <a:xfrm>
            <a:off x="7916222" y="1607076"/>
            <a:ext cx="4031938" cy="369332"/>
          </a:xfrm>
          <a:prstGeom prst="rect">
            <a:avLst/>
          </a:prstGeom>
          <a:noFill/>
        </p:spPr>
        <p:txBody>
          <a:bodyPr wrap="none" rtlCol="0">
            <a:spAutoFit/>
          </a:bodyPr>
          <a:lstStyle/>
          <a:p>
            <a:r>
              <a:rPr lang="en-US" dirty="0"/>
              <a:t>Ranking tables are based on Test set</a:t>
            </a:r>
          </a:p>
        </p:txBody>
      </p:sp>
    </p:spTree>
    <p:extLst>
      <p:ext uri="{BB962C8B-B14F-4D97-AF65-F5344CB8AC3E}">
        <p14:creationId xmlns:p14="http://schemas.microsoft.com/office/powerpoint/2010/main" val="138426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a:xfrm>
            <a:off x="478813" y="484632"/>
            <a:ext cx="10649435" cy="1609344"/>
          </a:xfrm>
        </p:spPr>
        <p:txBody>
          <a:bodyPr/>
          <a:lstStyle/>
          <a:p>
            <a:r>
              <a:rPr lang="en-US" dirty="0"/>
              <a:t>Findings</a:t>
            </a:r>
          </a:p>
        </p:txBody>
      </p:sp>
      <p:sp>
        <p:nvSpPr>
          <p:cNvPr id="3" name="Content Placeholder 2">
            <a:extLst>
              <a:ext uri="{FF2B5EF4-FFF2-40B4-BE49-F238E27FC236}">
                <a16:creationId xmlns:a16="http://schemas.microsoft.com/office/drawing/2014/main" id="{790FC844-0FB9-4B7A-BF69-0B5F8DCD5DEE}"/>
              </a:ext>
            </a:extLst>
          </p:cNvPr>
          <p:cNvSpPr>
            <a:spLocks noGrp="1"/>
          </p:cNvSpPr>
          <p:nvPr>
            <p:ph idx="1"/>
          </p:nvPr>
        </p:nvSpPr>
        <p:spPr>
          <a:xfrm>
            <a:off x="478813" y="2093976"/>
            <a:ext cx="10389339" cy="4050792"/>
          </a:xfrm>
        </p:spPr>
        <p:txBody>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Consumers who accepted more campaign offers in past campaigns are more inclined to accept the next campaign's offer.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Customers who have recently purchased a product are more inclined to accept the upcoming campaign  offer.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Clients who invest more on wines and meat products are more likely to accept the next campaign offer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Customers with an annual income of more than $75,000 are more likely to accept the offer, with single status being the most important factor.</a:t>
            </a:r>
          </a:p>
          <a:p>
            <a:pPr marL="0"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36708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90FC844-0FB9-4B7A-BF69-0B5F8DCD5DEE}"/>
              </a:ext>
            </a:extLst>
          </p:cNvPr>
          <p:cNvSpPr>
            <a:spLocks noGrp="1"/>
          </p:cNvSpPr>
          <p:nvPr>
            <p:ph idx="1"/>
          </p:nvPr>
        </p:nvSpPr>
        <p:spPr>
          <a:xfrm>
            <a:off x="1069848" y="2121408"/>
            <a:ext cx="10058400" cy="3956119"/>
          </a:xfrm>
        </p:spPr>
        <p:txBody>
          <a:bodyPr/>
          <a:lstStyle/>
          <a:p>
            <a:pPr marL="0" indent="0">
              <a:buNone/>
            </a:pPr>
            <a:r>
              <a:rPr lang="en-US" dirty="0"/>
              <a:t>For our Business Partner</a:t>
            </a:r>
          </a:p>
          <a:p>
            <a:r>
              <a:rPr lang="en-US" sz="2400" dirty="0">
                <a:latin typeface="Calibri" panose="020F0502020204030204" pitchFamily="34" charset="0"/>
                <a:ea typeface="Calibri" panose="020F0502020204030204" pitchFamily="34" charset="0"/>
              </a:rPr>
              <a:t>T</a:t>
            </a:r>
            <a:r>
              <a:rPr lang="en-US" sz="2400" dirty="0">
                <a:effectLst/>
                <a:latin typeface="Calibri" panose="020F0502020204030204" pitchFamily="34" charset="0"/>
                <a:ea typeface="Calibri" panose="020F0502020204030204" pitchFamily="34" charset="0"/>
              </a:rPr>
              <a:t>he Company should provide additional promotions and deals on wine and meat goods.</a:t>
            </a:r>
          </a:p>
          <a:p>
            <a:r>
              <a:rPr lang="en-US" sz="2400" dirty="0">
                <a:effectLst/>
                <a:latin typeface="Calibri" panose="020F0502020204030204" pitchFamily="34" charset="0"/>
                <a:ea typeface="Calibri" panose="020F0502020204030204" pitchFamily="34" charset="0"/>
                <a:cs typeface="Calibri" panose="020F0502020204030204" pitchFamily="34" charset="0"/>
              </a:rPr>
              <a:t>Customers in the above middle</a:t>
            </a:r>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a:effectLst/>
                <a:latin typeface="Calibri" panose="020F0502020204030204" pitchFamily="34" charset="0"/>
                <a:ea typeface="Calibri" panose="020F0502020204030204" pitchFamily="34" charset="0"/>
                <a:cs typeface="Calibri" panose="020F0502020204030204" pitchFamily="34" charset="0"/>
              </a:rPr>
              <a:t>income category who are unmarried should be targeted them to enhance sales and reduce marketing campaign costs.</a:t>
            </a:r>
          </a:p>
          <a:p>
            <a:r>
              <a:rPr lang="en-US" sz="2400" dirty="0">
                <a:effectLst/>
                <a:latin typeface="Calibri" panose="020F0502020204030204" pitchFamily="34" charset="0"/>
                <a:ea typeface="Calibri" panose="020F0502020204030204" pitchFamily="34" charset="0"/>
                <a:cs typeface="Calibri" panose="020F0502020204030204" pitchFamily="34" charset="0"/>
              </a:rPr>
              <a:t>Offering Lucrative offers to customers who have not accepted offers in previous campaigns. </a:t>
            </a:r>
          </a:p>
          <a:p>
            <a:r>
              <a:rPr lang="en-US" sz="2400" dirty="0">
                <a:latin typeface="Calibri" panose="020F0502020204030204" pitchFamily="34" charset="0"/>
                <a:ea typeface="Calibri" panose="020F0502020204030204" pitchFamily="34" charset="0"/>
                <a:cs typeface="Calibri" panose="020F0502020204030204" pitchFamily="34" charset="0"/>
              </a:rPr>
              <a:t>M</a:t>
            </a:r>
            <a:r>
              <a:rPr lang="en-US" sz="2400" dirty="0">
                <a:effectLst/>
                <a:latin typeface="Calibri" panose="020F0502020204030204" pitchFamily="34" charset="0"/>
                <a:ea typeface="Calibri" panose="020F0502020204030204" pitchFamily="34" charset="0"/>
                <a:cs typeface="Calibri" panose="020F0502020204030204" pitchFamily="34" charset="0"/>
              </a:rPr>
              <a:t>iddle and High-Income customers get more Digital advertisements in the next marketing campaign to enhance sales.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16392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DFD6-D483-4013-A031-03B5E1232FA5}"/>
              </a:ext>
            </a:extLst>
          </p:cNvPr>
          <p:cNvSpPr>
            <a:spLocks noGrp="1"/>
          </p:cNvSpPr>
          <p:nvPr>
            <p:ph type="title"/>
          </p:nvPr>
        </p:nvSpPr>
        <p:spPr>
          <a:xfrm>
            <a:off x="838200" y="365125"/>
            <a:ext cx="10515600" cy="1199515"/>
          </a:xfrm>
        </p:spPr>
        <p:txBody>
          <a:bodyPr/>
          <a:lstStyle/>
          <a:p>
            <a:r>
              <a:rPr lang="en-US" dirty="0"/>
              <a:t>Contents</a:t>
            </a:r>
          </a:p>
        </p:txBody>
      </p:sp>
      <p:sp>
        <p:nvSpPr>
          <p:cNvPr id="3" name="Content Placeholder 2">
            <a:extLst>
              <a:ext uri="{FF2B5EF4-FFF2-40B4-BE49-F238E27FC236}">
                <a16:creationId xmlns:a16="http://schemas.microsoft.com/office/drawing/2014/main" id="{E3BF91CA-8C4B-42A4-B856-41E9D7DD54EF}"/>
              </a:ext>
            </a:extLst>
          </p:cNvPr>
          <p:cNvSpPr>
            <a:spLocks noGrp="1"/>
          </p:cNvSpPr>
          <p:nvPr>
            <p:ph idx="1"/>
          </p:nvPr>
        </p:nvSpPr>
        <p:spPr>
          <a:xfrm>
            <a:off x="838200" y="1564640"/>
            <a:ext cx="9779000" cy="4643120"/>
          </a:xfrm>
        </p:spPr>
        <p:txBody>
          <a:bodyPr/>
          <a:lstStyle/>
          <a:p>
            <a:r>
              <a:rPr lang="en-US" dirty="0"/>
              <a:t>The business problem</a:t>
            </a:r>
          </a:p>
          <a:p>
            <a:r>
              <a:rPr lang="en-US" dirty="0"/>
              <a:t>Introduction to Data set</a:t>
            </a:r>
          </a:p>
          <a:p>
            <a:r>
              <a:rPr lang="en-US" dirty="0"/>
              <a:t>Initial exploration of the data</a:t>
            </a:r>
          </a:p>
          <a:p>
            <a:r>
              <a:rPr lang="en-US" dirty="0"/>
              <a:t>Models</a:t>
            </a:r>
          </a:p>
          <a:p>
            <a:r>
              <a:rPr lang="en-US" dirty="0"/>
              <a:t>Model Comparison</a:t>
            </a:r>
          </a:p>
          <a:p>
            <a:r>
              <a:rPr lang="en-US" dirty="0"/>
              <a:t>Business findings and Recommendations</a:t>
            </a:r>
          </a:p>
        </p:txBody>
      </p:sp>
      <p:pic>
        <p:nvPicPr>
          <p:cNvPr id="5" name="Picture 4">
            <a:extLst>
              <a:ext uri="{FF2B5EF4-FFF2-40B4-BE49-F238E27FC236}">
                <a16:creationId xmlns:a16="http://schemas.microsoft.com/office/drawing/2014/main" id="{6A1C106D-F4F0-404B-9F50-93F260EF4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0" y="130163"/>
            <a:ext cx="990600" cy="990600"/>
          </a:xfrm>
          <a:prstGeom prst="rect">
            <a:avLst/>
          </a:prstGeom>
        </p:spPr>
      </p:pic>
    </p:spTree>
    <p:extLst>
      <p:ext uri="{BB962C8B-B14F-4D97-AF65-F5344CB8AC3E}">
        <p14:creationId xmlns:p14="http://schemas.microsoft.com/office/powerpoint/2010/main" val="359660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10;&#10;Description automatically generated with low confidence">
            <a:extLst>
              <a:ext uri="{FF2B5EF4-FFF2-40B4-BE49-F238E27FC236}">
                <a16:creationId xmlns:a16="http://schemas.microsoft.com/office/drawing/2014/main" id="{7309F761-AE63-4229-B44C-3F54C6881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854" y="1062182"/>
            <a:ext cx="10252298" cy="5110018"/>
          </a:xfrm>
        </p:spPr>
      </p:pic>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3"/>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379039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F975-D697-4C9D-BEDD-B6F0102F244A}"/>
              </a:ext>
            </a:extLst>
          </p:cNvPr>
          <p:cNvSpPr>
            <a:spLocks noGrp="1"/>
          </p:cNvSpPr>
          <p:nvPr>
            <p:ph type="title"/>
          </p:nvPr>
        </p:nvSpPr>
        <p:spPr>
          <a:xfrm>
            <a:off x="892294" y="2508741"/>
            <a:ext cx="10058400" cy="1609344"/>
          </a:xfrm>
        </p:spPr>
        <p:txBody>
          <a:bodyPr/>
          <a:lstStyle/>
          <a:p>
            <a:pPr algn="ctr"/>
            <a:r>
              <a:rPr lang="en-US" dirty="0"/>
              <a:t>Thank you!</a:t>
            </a:r>
          </a:p>
        </p:txBody>
      </p:sp>
      <p:pic>
        <p:nvPicPr>
          <p:cNvPr id="6" name="Picture 5">
            <a:extLst>
              <a:ext uri="{FF2B5EF4-FFF2-40B4-BE49-F238E27FC236}">
                <a16:creationId xmlns:a16="http://schemas.microsoft.com/office/drawing/2014/main" id="{D5807E45-218A-40F7-8D2C-4C62C5636C94}"/>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31248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49F8-F336-41B0-A925-23405DDFAA72}"/>
              </a:ext>
            </a:extLst>
          </p:cNvPr>
          <p:cNvSpPr>
            <a:spLocks noGrp="1"/>
          </p:cNvSpPr>
          <p:nvPr>
            <p:ph type="title"/>
          </p:nvPr>
        </p:nvSpPr>
        <p:spPr>
          <a:xfrm>
            <a:off x="333002" y="2624328"/>
            <a:ext cx="10058400" cy="1609344"/>
          </a:xfrm>
        </p:spPr>
        <p:txBody>
          <a:bodyPr/>
          <a:lstStyle/>
          <a:p>
            <a:pPr algn="ctr"/>
            <a:r>
              <a:rPr lang="en-US" u="sng" dirty="0"/>
              <a:t>The business problem</a:t>
            </a:r>
            <a:br>
              <a:rPr lang="en-US" dirty="0"/>
            </a:br>
            <a:r>
              <a:rPr lang="en-US" dirty="0"/>
              <a:t>Product Marketing</a:t>
            </a:r>
          </a:p>
        </p:txBody>
      </p:sp>
      <p:pic>
        <p:nvPicPr>
          <p:cNvPr id="4" name="Picture 3">
            <a:extLst>
              <a:ext uri="{FF2B5EF4-FFF2-40B4-BE49-F238E27FC236}">
                <a16:creationId xmlns:a16="http://schemas.microsoft.com/office/drawing/2014/main" id="{250A5C0E-8E4F-428F-95D8-E4F1625868DB}"/>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0839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FADE-2D95-4D1A-BE8D-9BBD2E946ED7}"/>
              </a:ext>
            </a:extLst>
          </p:cNvPr>
          <p:cNvSpPr>
            <a:spLocks noGrp="1"/>
          </p:cNvSpPr>
          <p:nvPr>
            <p:ph type="title"/>
          </p:nvPr>
        </p:nvSpPr>
        <p:spPr>
          <a:xfrm>
            <a:off x="381508" y="17879"/>
            <a:ext cx="10058400" cy="1609344"/>
          </a:xfrm>
        </p:spPr>
        <p:txBody>
          <a:bodyPr/>
          <a:lstStyle/>
          <a:p>
            <a:r>
              <a:rPr lang="en-US" dirty="0"/>
              <a:t>The business problem</a:t>
            </a:r>
          </a:p>
        </p:txBody>
      </p:sp>
      <p:pic>
        <p:nvPicPr>
          <p:cNvPr id="6" name="Picture 5">
            <a:extLst>
              <a:ext uri="{FF2B5EF4-FFF2-40B4-BE49-F238E27FC236}">
                <a16:creationId xmlns:a16="http://schemas.microsoft.com/office/drawing/2014/main" id="{C4AF1CAD-62C6-4F4A-A5DD-89E78131E06D}"/>
              </a:ext>
            </a:extLst>
          </p:cNvPr>
          <p:cNvPicPr>
            <a:picLocks noChangeAspect="1"/>
          </p:cNvPicPr>
          <p:nvPr/>
        </p:nvPicPr>
        <p:blipFill>
          <a:blip r:embed="rId2"/>
          <a:stretch>
            <a:fillRect/>
          </a:stretch>
        </p:blipFill>
        <p:spPr>
          <a:xfrm>
            <a:off x="10862465" y="164237"/>
            <a:ext cx="993734" cy="993734"/>
          </a:xfrm>
          <a:prstGeom prst="rect">
            <a:avLst/>
          </a:prstGeom>
        </p:spPr>
      </p:pic>
      <p:pic>
        <p:nvPicPr>
          <p:cNvPr id="7" name="Picture 6">
            <a:extLst>
              <a:ext uri="{FF2B5EF4-FFF2-40B4-BE49-F238E27FC236}">
                <a16:creationId xmlns:a16="http://schemas.microsoft.com/office/drawing/2014/main" id="{13C24424-7C37-461D-94EA-DDBD5429760B}"/>
              </a:ext>
            </a:extLst>
          </p:cNvPr>
          <p:cNvPicPr>
            <a:picLocks noChangeAspect="1"/>
          </p:cNvPicPr>
          <p:nvPr/>
        </p:nvPicPr>
        <p:blipFill>
          <a:blip r:embed="rId3"/>
          <a:stretch>
            <a:fillRect/>
          </a:stretch>
        </p:blipFill>
        <p:spPr>
          <a:xfrm>
            <a:off x="696477" y="1627223"/>
            <a:ext cx="2634979" cy="2009556"/>
          </a:xfrm>
          <a:prstGeom prst="rect">
            <a:avLst/>
          </a:prstGeom>
        </p:spPr>
      </p:pic>
      <p:pic>
        <p:nvPicPr>
          <p:cNvPr id="8" name="Picture 7">
            <a:extLst>
              <a:ext uri="{FF2B5EF4-FFF2-40B4-BE49-F238E27FC236}">
                <a16:creationId xmlns:a16="http://schemas.microsoft.com/office/drawing/2014/main" id="{578B947A-EDA5-4777-B057-22973DA5AFF0}"/>
              </a:ext>
            </a:extLst>
          </p:cNvPr>
          <p:cNvPicPr>
            <a:picLocks noChangeAspect="1"/>
          </p:cNvPicPr>
          <p:nvPr/>
        </p:nvPicPr>
        <p:blipFill>
          <a:blip r:embed="rId4"/>
          <a:stretch>
            <a:fillRect/>
          </a:stretch>
        </p:blipFill>
        <p:spPr>
          <a:xfrm>
            <a:off x="7905506" y="1627223"/>
            <a:ext cx="2929890" cy="2009556"/>
          </a:xfrm>
          <a:prstGeom prst="rect">
            <a:avLst/>
          </a:prstGeom>
        </p:spPr>
      </p:pic>
      <p:pic>
        <p:nvPicPr>
          <p:cNvPr id="9" name="Picture 8">
            <a:extLst>
              <a:ext uri="{FF2B5EF4-FFF2-40B4-BE49-F238E27FC236}">
                <a16:creationId xmlns:a16="http://schemas.microsoft.com/office/drawing/2014/main" id="{64F22DB1-2B9A-44B8-8AE8-B620ABF8E4BE}"/>
              </a:ext>
            </a:extLst>
          </p:cNvPr>
          <p:cNvPicPr>
            <a:picLocks noChangeAspect="1"/>
          </p:cNvPicPr>
          <p:nvPr/>
        </p:nvPicPr>
        <p:blipFill>
          <a:blip r:embed="rId3"/>
          <a:stretch>
            <a:fillRect/>
          </a:stretch>
        </p:blipFill>
        <p:spPr>
          <a:xfrm>
            <a:off x="793548" y="4363812"/>
            <a:ext cx="2634979" cy="2009556"/>
          </a:xfrm>
          <a:prstGeom prst="rect">
            <a:avLst/>
          </a:prstGeom>
        </p:spPr>
      </p:pic>
      <p:pic>
        <p:nvPicPr>
          <p:cNvPr id="10" name="Picture 9">
            <a:extLst>
              <a:ext uri="{FF2B5EF4-FFF2-40B4-BE49-F238E27FC236}">
                <a16:creationId xmlns:a16="http://schemas.microsoft.com/office/drawing/2014/main" id="{256A7470-F986-4587-9968-0B0DA0E6AC7C}"/>
              </a:ext>
            </a:extLst>
          </p:cNvPr>
          <p:cNvPicPr>
            <a:picLocks noChangeAspect="1"/>
          </p:cNvPicPr>
          <p:nvPr/>
        </p:nvPicPr>
        <p:blipFill>
          <a:blip r:embed="rId5"/>
          <a:stretch>
            <a:fillRect/>
          </a:stretch>
        </p:blipFill>
        <p:spPr>
          <a:xfrm>
            <a:off x="7905506" y="4566793"/>
            <a:ext cx="2929890" cy="1757934"/>
          </a:xfrm>
          <a:prstGeom prst="rect">
            <a:avLst/>
          </a:prstGeom>
        </p:spPr>
      </p:pic>
      <p:sp>
        <p:nvSpPr>
          <p:cNvPr id="13" name="Speech Bubble: Oval 12">
            <a:extLst>
              <a:ext uri="{FF2B5EF4-FFF2-40B4-BE49-F238E27FC236}">
                <a16:creationId xmlns:a16="http://schemas.microsoft.com/office/drawing/2014/main" id="{4F9E691D-CAEE-4D03-B1C4-FC6955F6EA24}"/>
              </a:ext>
            </a:extLst>
          </p:cNvPr>
          <p:cNvSpPr/>
          <p:nvPr/>
        </p:nvSpPr>
        <p:spPr>
          <a:xfrm>
            <a:off x="2437927" y="1337356"/>
            <a:ext cx="1981200" cy="944880"/>
          </a:xfrm>
          <a:prstGeom prst="wedgeEllipseCallout">
            <a:avLst>
              <a:gd name="adj1" fmla="val -34724"/>
              <a:gd name="adj2" fmla="val 59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 Mobile!</a:t>
            </a:r>
          </a:p>
        </p:txBody>
      </p:sp>
      <p:sp>
        <p:nvSpPr>
          <p:cNvPr id="14" name="Speech Bubble: Oval 13">
            <a:extLst>
              <a:ext uri="{FF2B5EF4-FFF2-40B4-BE49-F238E27FC236}">
                <a16:creationId xmlns:a16="http://schemas.microsoft.com/office/drawing/2014/main" id="{0B837780-FE72-4013-9AEB-FC4CFACDAF2E}"/>
              </a:ext>
            </a:extLst>
          </p:cNvPr>
          <p:cNvSpPr/>
          <p:nvPr/>
        </p:nvSpPr>
        <p:spPr>
          <a:xfrm>
            <a:off x="5913120" y="1381873"/>
            <a:ext cx="2205737" cy="1086688"/>
          </a:xfrm>
          <a:prstGeom prst="wedgeEllipseCallout">
            <a:avLst>
              <a:gd name="adj1" fmla="val 51644"/>
              <a:gd name="adj2" fmla="val 37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 Here are the offers!</a:t>
            </a:r>
          </a:p>
        </p:txBody>
      </p:sp>
      <p:sp>
        <p:nvSpPr>
          <p:cNvPr id="15" name="Speech Bubble: Oval 14">
            <a:extLst>
              <a:ext uri="{FF2B5EF4-FFF2-40B4-BE49-F238E27FC236}">
                <a16:creationId xmlns:a16="http://schemas.microsoft.com/office/drawing/2014/main" id="{930AF9D8-138C-4D4E-A4EB-9986559F1D8C}"/>
              </a:ext>
            </a:extLst>
          </p:cNvPr>
          <p:cNvSpPr/>
          <p:nvPr/>
        </p:nvSpPr>
        <p:spPr>
          <a:xfrm>
            <a:off x="2592324" y="4162474"/>
            <a:ext cx="1981200" cy="94488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a Mobile!</a:t>
            </a:r>
          </a:p>
        </p:txBody>
      </p:sp>
      <p:sp>
        <p:nvSpPr>
          <p:cNvPr id="16" name="Speech Bubble: Oval 15">
            <a:extLst>
              <a:ext uri="{FF2B5EF4-FFF2-40B4-BE49-F238E27FC236}">
                <a16:creationId xmlns:a16="http://schemas.microsoft.com/office/drawing/2014/main" id="{D4389F7F-D8A0-4565-BCD6-C329CCB0EDF8}"/>
              </a:ext>
            </a:extLst>
          </p:cNvPr>
          <p:cNvSpPr/>
          <p:nvPr/>
        </p:nvSpPr>
        <p:spPr>
          <a:xfrm>
            <a:off x="5730240" y="3927171"/>
            <a:ext cx="2634979" cy="1283286"/>
          </a:xfrm>
          <a:prstGeom prst="wedgeEllipseCallout">
            <a:avLst>
              <a:gd name="adj1" fmla="val 39167"/>
              <a:gd name="adj2" fmla="val 53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Awesome, Here are the offers customized to you!</a:t>
            </a:r>
          </a:p>
        </p:txBody>
      </p:sp>
      <p:sp>
        <p:nvSpPr>
          <p:cNvPr id="17" name="Rectangle 16">
            <a:extLst>
              <a:ext uri="{FF2B5EF4-FFF2-40B4-BE49-F238E27FC236}">
                <a16:creationId xmlns:a16="http://schemas.microsoft.com/office/drawing/2014/main" id="{00234952-FA63-46FA-A6A2-65CF0FBF0AFF}"/>
              </a:ext>
            </a:extLst>
          </p:cNvPr>
          <p:cNvSpPr/>
          <p:nvPr/>
        </p:nvSpPr>
        <p:spPr>
          <a:xfrm>
            <a:off x="193040" y="1284295"/>
            <a:ext cx="11074400" cy="2597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0FCCE5C-3CE3-49FC-A6E0-B2F294A25824}"/>
              </a:ext>
            </a:extLst>
          </p:cNvPr>
          <p:cNvSpPr/>
          <p:nvPr/>
        </p:nvSpPr>
        <p:spPr>
          <a:xfrm>
            <a:off x="193040" y="3882129"/>
            <a:ext cx="11074400" cy="2786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95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FADE-2D95-4D1A-BE8D-9BBD2E946ED7}"/>
              </a:ext>
            </a:extLst>
          </p:cNvPr>
          <p:cNvSpPr>
            <a:spLocks noGrp="1"/>
          </p:cNvSpPr>
          <p:nvPr>
            <p:ph type="title"/>
          </p:nvPr>
        </p:nvSpPr>
        <p:spPr/>
        <p:txBody>
          <a:bodyPr/>
          <a:lstStyle/>
          <a:p>
            <a:r>
              <a:rPr lang="en-US" dirty="0"/>
              <a:t>The business problem</a:t>
            </a:r>
          </a:p>
        </p:txBody>
      </p:sp>
      <p:sp>
        <p:nvSpPr>
          <p:cNvPr id="3" name="Content Placeholder 2">
            <a:extLst>
              <a:ext uri="{FF2B5EF4-FFF2-40B4-BE49-F238E27FC236}">
                <a16:creationId xmlns:a16="http://schemas.microsoft.com/office/drawing/2014/main" id="{A0713727-9E31-420A-B0A9-AA15E8B02E50}"/>
              </a:ext>
            </a:extLst>
          </p:cNvPr>
          <p:cNvSpPr>
            <a:spLocks noGrp="1"/>
          </p:cNvSpPr>
          <p:nvPr>
            <p:ph idx="1"/>
          </p:nvPr>
        </p:nvSpPr>
        <p:spPr>
          <a:xfrm>
            <a:off x="1069848" y="2121408"/>
            <a:ext cx="6844792" cy="4050792"/>
          </a:xfrm>
        </p:spPr>
        <p:txBody>
          <a:bodyPr/>
          <a:lstStyle/>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good marketing campaign can be the game-changer in making a product successful. </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company's marketing campaign will be more concerned about who the target customers are and how to reach each particular set of customers according to various factors, which we further discuss in more detail.</a:t>
            </a:r>
          </a:p>
          <a:p>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Goal is to categorize the customers into groups and predicting the groups which are more likely to accept the product.</a:t>
            </a:r>
          </a:p>
          <a:p>
            <a:r>
              <a:rPr lang="en-US" sz="1800" dirty="0">
                <a:solidFill>
                  <a:srgbClr val="000000"/>
                </a:solidFill>
                <a:latin typeface="Calibri" panose="020F0502020204030204" pitchFamily="34" charset="0"/>
                <a:ea typeface="Calibri" panose="020F0502020204030204" pitchFamily="34" charset="0"/>
              </a:rPr>
              <a:t>What ratio of the marketing budget and efforts can be spent on certain group of target customers based on their reaction to previous marketing campaigns</a:t>
            </a: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4AF1CAD-62C6-4F4A-A5DD-89E78131E06D}"/>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4" name="Picture 3">
            <a:extLst>
              <a:ext uri="{FF2B5EF4-FFF2-40B4-BE49-F238E27FC236}">
                <a16:creationId xmlns:a16="http://schemas.microsoft.com/office/drawing/2014/main" id="{356DF36D-5024-4B4B-9890-A62F42B807C5}"/>
              </a:ext>
            </a:extLst>
          </p:cNvPr>
          <p:cNvPicPr>
            <a:picLocks noChangeAspect="1"/>
          </p:cNvPicPr>
          <p:nvPr/>
        </p:nvPicPr>
        <p:blipFill>
          <a:blip r:embed="rId3"/>
          <a:stretch>
            <a:fillRect/>
          </a:stretch>
        </p:blipFill>
        <p:spPr>
          <a:xfrm>
            <a:off x="7914640" y="1889626"/>
            <a:ext cx="4102964" cy="3078747"/>
          </a:xfrm>
          <a:prstGeom prst="rect">
            <a:avLst/>
          </a:prstGeom>
        </p:spPr>
      </p:pic>
    </p:spTree>
    <p:extLst>
      <p:ext uri="{BB962C8B-B14F-4D97-AF65-F5344CB8AC3E}">
        <p14:creationId xmlns:p14="http://schemas.microsoft.com/office/powerpoint/2010/main" val="191970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FADE-2D95-4D1A-BE8D-9BBD2E946ED7}"/>
              </a:ext>
            </a:extLst>
          </p:cNvPr>
          <p:cNvSpPr>
            <a:spLocks noGrp="1"/>
          </p:cNvSpPr>
          <p:nvPr>
            <p:ph type="title"/>
          </p:nvPr>
        </p:nvSpPr>
        <p:spPr/>
        <p:txBody>
          <a:bodyPr/>
          <a:lstStyle/>
          <a:p>
            <a:r>
              <a:rPr lang="en-US" dirty="0"/>
              <a:t>The business problem</a:t>
            </a:r>
          </a:p>
        </p:txBody>
      </p:sp>
      <p:sp>
        <p:nvSpPr>
          <p:cNvPr id="3" name="Content Placeholder 2">
            <a:extLst>
              <a:ext uri="{FF2B5EF4-FFF2-40B4-BE49-F238E27FC236}">
                <a16:creationId xmlns:a16="http://schemas.microsoft.com/office/drawing/2014/main" id="{A0713727-9E31-420A-B0A9-AA15E8B02E50}"/>
              </a:ext>
            </a:extLst>
          </p:cNvPr>
          <p:cNvSpPr>
            <a:spLocks noGrp="1"/>
          </p:cNvSpPr>
          <p:nvPr>
            <p:ph idx="1"/>
          </p:nvPr>
        </p:nvSpPr>
        <p:spPr>
          <a:xfrm>
            <a:off x="1069848" y="2121408"/>
            <a:ext cx="6844792" cy="4050792"/>
          </a:xfrm>
        </p:spPr>
        <p:txBody>
          <a:bodyPr>
            <a:normAutofit/>
          </a:bodyPr>
          <a:lstStyle/>
          <a:p>
            <a:r>
              <a:rPr lang="en-US" sz="1800" dirty="0">
                <a:solidFill>
                  <a:srgbClr val="000000"/>
                </a:solidFill>
                <a:effectLst/>
                <a:latin typeface="Calibri" panose="020F0502020204030204" pitchFamily="34" charset="0"/>
                <a:ea typeface="Calibri" panose="020F0502020204030204" pitchFamily="34" charset="0"/>
              </a:rPr>
              <a:t>Analyze behavior of the customer and predict whether the customer is likely to accept the marketing campaign or not. </a:t>
            </a:r>
          </a:p>
          <a:p>
            <a:r>
              <a:rPr lang="en-US" sz="1800" dirty="0">
                <a:solidFill>
                  <a:srgbClr val="000000"/>
                </a:solidFill>
                <a:effectLst/>
                <a:latin typeface="Calibri" panose="020F0502020204030204" pitchFamily="34" charset="0"/>
                <a:ea typeface="Calibri" panose="020F0502020204030204" pitchFamily="34" charset="0"/>
              </a:rPr>
              <a:t>Getting an estimate to say to what extent the customer is likely to buy a product.</a:t>
            </a:r>
          </a:p>
          <a:p>
            <a:r>
              <a:rPr lang="en-US" sz="1800" dirty="0">
                <a:solidFill>
                  <a:srgbClr val="000000"/>
                </a:solidFill>
                <a:latin typeface="Calibri" panose="020F0502020204030204" pitchFamily="34" charset="0"/>
                <a:ea typeface="Calibri" panose="020F0502020204030204" pitchFamily="34" charset="0"/>
              </a:rPr>
              <a:t>Helps in sending the ads and offers to the set of customers who are more likely to buy the product with that offer.</a:t>
            </a:r>
            <a:endParaRPr lang="en-US" sz="1800" dirty="0">
              <a:solidFill>
                <a:srgbClr val="000000"/>
              </a:solidFill>
              <a:effectLst/>
              <a:latin typeface="Calibri" panose="020F0502020204030204" pitchFamily="34" charset="0"/>
              <a:ea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Minimize the marketing expenditure, maximize the product sales.</a:t>
            </a:r>
            <a:endPar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By predicting we will be able to significantly boost the efficiency of the marketing campaign, this way we would be able to target the potential customers within the campaign budget. </a:t>
            </a:r>
            <a:endParaRPr lang="en-US" sz="1800" dirty="0"/>
          </a:p>
        </p:txBody>
      </p:sp>
      <p:pic>
        <p:nvPicPr>
          <p:cNvPr id="5" name="Picture 4">
            <a:extLst>
              <a:ext uri="{FF2B5EF4-FFF2-40B4-BE49-F238E27FC236}">
                <a16:creationId xmlns:a16="http://schemas.microsoft.com/office/drawing/2014/main" id="{A9B6561F-9426-44ED-9E34-8EDC5EF68C46}"/>
              </a:ext>
            </a:extLst>
          </p:cNvPr>
          <p:cNvPicPr>
            <a:picLocks noChangeAspect="1"/>
          </p:cNvPicPr>
          <p:nvPr/>
        </p:nvPicPr>
        <p:blipFill>
          <a:blip r:embed="rId2"/>
          <a:stretch>
            <a:fillRect/>
          </a:stretch>
        </p:blipFill>
        <p:spPr>
          <a:xfrm>
            <a:off x="7914640" y="2121408"/>
            <a:ext cx="3704379" cy="2457238"/>
          </a:xfrm>
          <a:prstGeom prst="rect">
            <a:avLst/>
          </a:prstGeom>
        </p:spPr>
      </p:pic>
      <p:pic>
        <p:nvPicPr>
          <p:cNvPr id="6" name="Picture 5">
            <a:extLst>
              <a:ext uri="{FF2B5EF4-FFF2-40B4-BE49-F238E27FC236}">
                <a16:creationId xmlns:a16="http://schemas.microsoft.com/office/drawing/2014/main" id="{C4AF1CAD-62C6-4F4A-A5DD-89E78131E06D}"/>
              </a:ext>
            </a:extLst>
          </p:cNvPr>
          <p:cNvPicPr>
            <a:picLocks noChangeAspect="1"/>
          </p:cNvPicPr>
          <p:nvPr/>
        </p:nvPicPr>
        <p:blipFill>
          <a:blip r:embed="rId3"/>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48507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AC7C-C8B0-40C6-80AB-71E8C670BFD4}"/>
              </a:ext>
            </a:extLst>
          </p:cNvPr>
          <p:cNvSpPr>
            <a:spLocks noGrp="1"/>
          </p:cNvSpPr>
          <p:nvPr>
            <p:ph type="title"/>
          </p:nvPr>
        </p:nvSpPr>
        <p:spPr>
          <a:xfrm>
            <a:off x="163400" y="0"/>
            <a:ext cx="10058400" cy="1609344"/>
          </a:xfrm>
        </p:spPr>
        <p:txBody>
          <a:bodyPr/>
          <a:lstStyle/>
          <a:p>
            <a:r>
              <a:rPr lang="en-US" dirty="0"/>
              <a:t>Introduction to the dataset</a:t>
            </a:r>
          </a:p>
        </p:txBody>
      </p:sp>
      <p:pic>
        <p:nvPicPr>
          <p:cNvPr id="5" name="Picture 4">
            <a:extLst>
              <a:ext uri="{FF2B5EF4-FFF2-40B4-BE49-F238E27FC236}">
                <a16:creationId xmlns:a16="http://schemas.microsoft.com/office/drawing/2014/main" id="{AB93FCD5-8B42-49DD-8572-A2DB82D4AF48}"/>
              </a:ext>
            </a:extLst>
          </p:cNvPr>
          <p:cNvPicPr>
            <a:picLocks noChangeAspect="1"/>
          </p:cNvPicPr>
          <p:nvPr/>
        </p:nvPicPr>
        <p:blipFill>
          <a:blip r:embed="rId2"/>
          <a:stretch>
            <a:fillRect/>
          </a:stretch>
        </p:blipFill>
        <p:spPr>
          <a:xfrm>
            <a:off x="459453" y="1291169"/>
            <a:ext cx="2419688" cy="5391902"/>
          </a:xfrm>
          <a:prstGeom prst="rect">
            <a:avLst/>
          </a:prstGeom>
        </p:spPr>
      </p:pic>
      <p:cxnSp>
        <p:nvCxnSpPr>
          <p:cNvPr id="6" name="Google Shape;125;p27">
            <a:extLst>
              <a:ext uri="{FF2B5EF4-FFF2-40B4-BE49-F238E27FC236}">
                <a16:creationId xmlns:a16="http://schemas.microsoft.com/office/drawing/2014/main" id="{5A64F3FA-F723-4378-A663-D1F8A59C90C6}"/>
              </a:ext>
            </a:extLst>
          </p:cNvPr>
          <p:cNvCxnSpPr>
            <a:cxnSpLocks/>
          </p:cNvCxnSpPr>
          <p:nvPr/>
        </p:nvCxnSpPr>
        <p:spPr>
          <a:xfrm rot="10800000">
            <a:off x="1331649" y="6144009"/>
            <a:ext cx="525000" cy="0"/>
          </a:xfrm>
          <a:prstGeom prst="straightConnector1">
            <a:avLst/>
          </a:prstGeom>
          <a:noFill/>
          <a:ln w="9525" cap="flat" cmpd="sng">
            <a:solidFill>
              <a:schemeClr val="dk2"/>
            </a:solidFill>
            <a:prstDash val="solid"/>
            <a:round/>
            <a:headEnd type="none" w="med" len="med"/>
            <a:tailEnd type="triangle" w="med" len="med"/>
          </a:ln>
        </p:spPr>
      </p:cxnSp>
      <p:sp>
        <p:nvSpPr>
          <p:cNvPr id="7" name="Google Shape;126;p27">
            <a:extLst>
              <a:ext uri="{FF2B5EF4-FFF2-40B4-BE49-F238E27FC236}">
                <a16:creationId xmlns:a16="http://schemas.microsoft.com/office/drawing/2014/main" id="{AA431B4A-1827-4B17-A998-0AC912C9B4E7}"/>
              </a:ext>
            </a:extLst>
          </p:cNvPr>
          <p:cNvSpPr txBox="1"/>
          <p:nvPr/>
        </p:nvSpPr>
        <p:spPr>
          <a:xfrm>
            <a:off x="1856649" y="5959359"/>
            <a:ext cx="1414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latin typeface="Playfair Display"/>
                <a:ea typeface="Playfair Display"/>
                <a:cs typeface="Playfair Display"/>
                <a:sym typeface="Playfair Display"/>
              </a:rPr>
              <a:t>Target variable</a:t>
            </a:r>
            <a:endParaRPr sz="1200" b="1" dirty="0">
              <a:latin typeface="Playfair Display"/>
              <a:ea typeface="Playfair Display"/>
              <a:cs typeface="Playfair Display"/>
              <a:sym typeface="Playfair Display"/>
            </a:endParaRPr>
          </a:p>
        </p:txBody>
      </p:sp>
      <p:sp>
        <p:nvSpPr>
          <p:cNvPr id="10" name="TextBox 9">
            <a:extLst>
              <a:ext uri="{FF2B5EF4-FFF2-40B4-BE49-F238E27FC236}">
                <a16:creationId xmlns:a16="http://schemas.microsoft.com/office/drawing/2014/main" id="{591034C5-F230-45BE-95E9-BC1FA479B558}"/>
              </a:ext>
            </a:extLst>
          </p:cNvPr>
          <p:cNvSpPr txBox="1"/>
          <p:nvPr/>
        </p:nvSpPr>
        <p:spPr>
          <a:xfrm>
            <a:off x="3497802" y="1845351"/>
            <a:ext cx="7270811" cy="2031325"/>
          </a:xfrm>
          <a:prstGeom prst="rect">
            <a:avLst/>
          </a:prstGeom>
          <a:noFill/>
        </p:spPr>
        <p:txBody>
          <a:bodyPr wrap="square" rtlCol="0">
            <a:spAutoFit/>
          </a:bodyPr>
          <a:lstStyle/>
          <a:p>
            <a:r>
              <a:rPr lang="en-US" dirty="0"/>
              <a:t>To Understand the behavior of the customer more accurately, the following column datatypes are changed accordingly </a:t>
            </a:r>
          </a:p>
          <a:p>
            <a:pPr marL="285750" indent="-285750">
              <a:buFont typeface="Arial" panose="020B0604020202020204" pitchFamily="34" charset="0"/>
              <a:buChar char="•"/>
            </a:pPr>
            <a:r>
              <a:rPr lang="en-US" dirty="0"/>
              <a:t>Changed Education to Ordinal</a:t>
            </a:r>
          </a:p>
          <a:p>
            <a:pPr marL="285750" indent="-285750">
              <a:buFont typeface="Arial" panose="020B0604020202020204" pitchFamily="34" charset="0"/>
              <a:buChar char="•"/>
            </a:pPr>
            <a:r>
              <a:rPr lang="en-US" dirty="0"/>
              <a:t>Changed Income to Ordinal</a:t>
            </a:r>
          </a:p>
          <a:p>
            <a:pPr marL="285750" indent="-285750">
              <a:buFont typeface="Arial" panose="020B0604020202020204" pitchFamily="34" charset="0"/>
              <a:buChar char="•"/>
            </a:pPr>
            <a:r>
              <a:rPr lang="en-US" dirty="0"/>
              <a:t>Converted </a:t>
            </a:r>
            <a:r>
              <a:rPr lang="en-US" dirty="0" err="1"/>
              <a:t>Dt_Customer</a:t>
            </a:r>
            <a:r>
              <a:rPr lang="en-US" dirty="0"/>
              <a:t> Enrolment into Months of customers relationship with the company</a:t>
            </a:r>
          </a:p>
          <a:p>
            <a:pPr marL="285750" indent="-285750">
              <a:buFont typeface="Arial" panose="020B0604020202020204" pitchFamily="34" charset="0"/>
              <a:buChar char="•"/>
            </a:pPr>
            <a:r>
              <a:rPr lang="en-US" dirty="0"/>
              <a:t>Clubbed </a:t>
            </a:r>
            <a:r>
              <a:rPr lang="en-US" dirty="0" err="1"/>
              <a:t>AcceptedCMP</a:t>
            </a:r>
            <a:r>
              <a:rPr lang="en-US" dirty="0"/>
              <a:t> into one variable</a:t>
            </a:r>
          </a:p>
        </p:txBody>
      </p:sp>
      <p:pic>
        <p:nvPicPr>
          <p:cNvPr id="11" name="Picture 10">
            <a:extLst>
              <a:ext uri="{FF2B5EF4-FFF2-40B4-BE49-F238E27FC236}">
                <a16:creationId xmlns:a16="http://schemas.microsoft.com/office/drawing/2014/main" id="{17429EBE-BC87-4EA5-8959-236A485CF414}"/>
              </a:ext>
            </a:extLst>
          </p:cNvPr>
          <p:cNvPicPr>
            <a:picLocks noChangeAspect="1"/>
          </p:cNvPicPr>
          <p:nvPr/>
        </p:nvPicPr>
        <p:blipFill>
          <a:blip r:embed="rId3"/>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109446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AC7C-C8B0-40C6-80AB-71E8C670BFD4}"/>
              </a:ext>
            </a:extLst>
          </p:cNvPr>
          <p:cNvSpPr>
            <a:spLocks noGrp="1"/>
          </p:cNvSpPr>
          <p:nvPr>
            <p:ph type="title"/>
          </p:nvPr>
        </p:nvSpPr>
        <p:spPr>
          <a:xfrm>
            <a:off x="330114" y="490758"/>
            <a:ext cx="8732025" cy="1118586"/>
          </a:xfrm>
        </p:spPr>
        <p:txBody>
          <a:bodyPr/>
          <a:lstStyle/>
          <a:p>
            <a:r>
              <a:rPr lang="en-US" dirty="0"/>
              <a:t>Introduction to the dataset</a:t>
            </a:r>
          </a:p>
        </p:txBody>
      </p:sp>
      <p:sp>
        <p:nvSpPr>
          <p:cNvPr id="10" name="TextBox 9">
            <a:extLst>
              <a:ext uri="{FF2B5EF4-FFF2-40B4-BE49-F238E27FC236}">
                <a16:creationId xmlns:a16="http://schemas.microsoft.com/office/drawing/2014/main" id="{591034C5-F230-45BE-95E9-BC1FA479B558}"/>
              </a:ext>
            </a:extLst>
          </p:cNvPr>
          <p:cNvSpPr txBox="1"/>
          <p:nvPr/>
        </p:nvSpPr>
        <p:spPr>
          <a:xfrm>
            <a:off x="301840" y="1609344"/>
            <a:ext cx="1156004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24 Missing values were identified in Income, These were replaced using Automated data imputation</a:t>
            </a:r>
          </a:p>
          <a:p>
            <a:pPr marL="285750" indent="-285750">
              <a:buFont typeface="Arial" panose="020B0604020202020204" pitchFamily="34" charset="0"/>
              <a:buChar char="•"/>
            </a:pPr>
            <a:r>
              <a:rPr lang="en-US" dirty="0"/>
              <a:t>Column mean or Mode imputation was found to be best fit</a:t>
            </a:r>
          </a:p>
          <a:p>
            <a:pPr marL="285750" indent="-285750">
              <a:buFont typeface="Arial" panose="020B0604020202020204" pitchFamily="34" charset="0"/>
              <a:buChar char="•"/>
            </a:pPr>
            <a:r>
              <a:rPr lang="en-US" dirty="0"/>
              <a:t>Outliers were observed in the following columns</a:t>
            </a:r>
          </a:p>
          <a:p>
            <a:pPr marL="742950" lvl="1" indent="-285750">
              <a:buFont typeface="Arial" panose="020B0604020202020204" pitchFamily="34" charset="0"/>
              <a:buChar char="•"/>
            </a:pPr>
            <a:r>
              <a:rPr lang="en-US" dirty="0" err="1"/>
              <a:t>MntWines</a:t>
            </a:r>
            <a:r>
              <a:rPr lang="en-US" dirty="0"/>
              <a:t>						</a:t>
            </a:r>
          </a:p>
          <a:p>
            <a:pPr marL="742950" lvl="1" indent="-285750">
              <a:buFont typeface="Arial" panose="020B0604020202020204" pitchFamily="34" charset="0"/>
              <a:buChar char="•"/>
            </a:pPr>
            <a:r>
              <a:rPr lang="en-US" dirty="0" err="1"/>
              <a:t>MntFruits</a:t>
            </a:r>
            <a:endParaRPr lang="en-US" dirty="0"/>
          </a:p>
          <a:p>
            <a:pPr marL="742950" lvl="1" indent="-285750">
              <a:buFont typeface="Arial" panose="020B0604020202020204" pitchFamily="34" charset="0"/>
              <a:buChar char="•"/>
            </a:pPr>
            <a:r>
              <a:rPr lang="en-US" dirty="0" err="1"/>
              <a:t>MntMeatProducts</a:t>
            </a:r>
            <a:endParaRPr lang="en-US" dirty="0"/>
          </a:p>
          <a:p>
            <a:pPr marL="742950" lvl="1" indent="-285750">
              <a:buFont typeface="Arial" panose="020B0604020202020204" pitchFamily="34" charset="0"/>
              <a:buChar char="•"/>
            </a:pPr>
            <a:r>
              <a:rPr lang="en-US" dirty="0" err="1"/>
              <a:t>MntFishProducts</a:t>
            </a:r>
            <a:endParaRPr lang="en-US" dirty="0"/>
          </a:p>
          <a:p>
            <a:pPr marL="742950" lvl="1" indent="-285750">
              <a:buFont typeface="Arial" panose="020B0604020202020204" pitchFamily="34" charset="0"/>
              <a:buChar char="•"/>
            </a:pPr>
            <a:r>
              <a:rPr lang="en-US" dirty="0" err="1"/>
              <a:t>MntSweetProducts</a:t>
            </a:r>
            <a:endParaRPr lang="en-US" dirty="0"/>
          </a:p>
          <a:p>
            <a:pPr marL="742950" lvl="1" indent="-285750">
              <a:buFont typeface="Arial" panose="020B0604020202020204" pitchFamily="34" charset="0"/>
              <a:buChar char="•"/>
            </a:pPr>
            <a:r>
              <a:rPr lang="en-US" dirty="0" err="1"/>
              <a:t>MntGoldProds</a:t>
            </a:r>
            <a:endParaRPr lang="en-US" dirty="0"/>
          </a:p>
          <a:p>
            <a:pPr marL="742950" lvl="1" indent="-285750">
              <a:buFont typeface="Arial" panose="020B0604020202020204" pitchFamily="34" charset="0"/>
              <a:buChar char="•"/>
            </a:pPr>
            <a:r>
              <a:rPr lang="en-US" dirty="0" err="1"/>
              <a:t>NumDealsPurchases</a:t>
            </a:r>
            <a:endParaRPr lang="en-US" dirty="0"/>
          </a:p>
          <a:p>
            <a:pPr marL="742950" lvl="1" indent="-285750">
              <a:buFont typeface="Arial" panose="020B0604020202020204" pitchFamily="34" charset="0"/>
              <a:buChar char="•"/>
            </a:pPr>
            <a:r>
              <a:rPr lang="en-US" dirty="0" err="1"/>
              <a:t>NumWebPurchases</a:t>
            </a:r>
            <a:endParaRPr lang="en-US" dirty="0"/>
          </a:p>
          <a:p>
            <a:pPr marL="742950" lvl="1" indent="-285750">
              <a:buFont typeface="Arial" panose="020B0604020202020204" pitchFamily="34" charset="0"/>
              <a:buChar char="•"/>
            </a:pPr>
            <a:r>
              <a:rPr lang="en-US" dirty="0" err="1"/>
              <a:t>NumCatalogPurchases</a:t>
            </a:r>
            <a:endParaRPr lang="en-US" dirty="0"/>
          </a:p>
          <a:p>
            <a:pPr marL="742950" lvl="1" indent="-285750">
              <a:buFont typeface="Arial" panose="020B0604020202020204" pitchFamily="34" charset="0"/>
              <a:buChar char="•"/>
            </a:pPr>
            <a:r>
              <a:rPr lang="en-US" dirty="0" err="1"/>
              <a:t>NumWebVisitsMonth</a:t>
            </a:r>
            <a:endParaRPr lang="en-US" dirty="0"/>
          </a:p>
          <a:p>
            <a:pPr lvl="1"/>
            <a:r>
              <a:rPr lang="en-US" dirty="0"/>
              <a:t>Handled using distributions fit all in </a:t>
            </a:r>
            <a:r>
              <a:rPr lang="en-US" dirty="0" err="1"/>
              <a:t>Jmp</a:t>
            </a:r>
            <a:r>
              <a:rPr lang="en-US" dirty="0"/>
              <a:t>, Fitted SHASH Distribution is applied to most of the above columns to handle outliers.</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17429EBE-BC87-4EA5-8959-236A485CF414}"/>
              </a:ext>
            </a:extLst>
          </p:cNvPr>
          <p:cNvPicPr>
            <a:picLocks noChangeAspect="1"/>
          </p:cNvPicPr>
          <p:nvPr/>
        </p:nvPicPr>
        <p:blipFill>
          <a:blip r:embed="rId2"/>
          <a:stretch>
            <a:fillRect/>
          </a:stretch>
        </p:blipFill>
        <p:spPr>
          <a:xfrm>
            <a:off x="10868152" y="188933"/>
            <a:ext cx="993734" cy="993734"/>
          </a:xfrm>
          <a:prstGeom prst="rect">
            <a:avLst/>
          </a:prstGeom>
        </p:spPr>
      </p:pic>
      <p:pic>
        <p:nvPicPr>
          <p:cNvPr id="4" name="Picture 3">
            <a:extLst>
              <a:ext uri="{FF2B5EF4-FFF2-40B4-BE49-F238E27FC236}">
                <a16:creationId xmlns:a16="http://schemas.microsoft.com/office/drawing/2014/main" id="{30F245F9-93ED-415C-AD95-3EA7FFD5042A}"/>
              </a:ext>
            </a:extLst>
          </p:cNvPr>
          <p:cNvPicPr>
            <a:picLocks noChangeAspect="1"/>
          </p:cNvPicPr>
          <p:nvPr/>
        </p:nvPicPr>
        <p:blipFill>
          <a:blip r:embed="rId3"/>
          <a:stretch>
            <a:fillRect/>
          </a:stretch>
        </p:blipFill>
        <p:spPr>
          <a:xfrm>
            <a:off x="6976414" y="2028157"/>
            <a:ext cx="4648849" cy="1228896"/>
          </a:xfrm>
          <a:prstGeom prst="rect">
            <a:avLst/>
          </a:prstGeom>
        </p:spPr>
      </p:pic>
    </p:spTree>
    <p:extLst>
      <p:ext uri="{BB962C8B-B14F-4D97-AF65-F5344CB8AC3E}">
        <p14:creationId xmlns:p14="http://schemas.microsoft.com/office/powerpoint/2010/main" val="230617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6A00-7393-4916-80C7-EC2C8648049B}"/>
              </a:ext>
            </a:extLst>
          </p:cNvPr>
          <p:cNvSpPr>
            <a:spLocks noGrp="1"/>
          </p:cNvSpPr>
          <p:nvPr>
            <p:ph type="title"/>
          </p:nvPr>
        </p:nvSpPr>
        <p:spPr/>
        <p:txBody>
          <a:bodyPr/>
          <a:lstStyle/>
          <a:p>
            <a:r>
              <a:rPr lang="en-US" dirty="0"/>
              <a:t>Introduction to the dataset</a:t>
            </a:r>
          </a:p>
        </p:txBody>
      </p:sp>
      <p:sp>
        <p:nvSpPr>
          <p:cNvPr id="3" name="Content Placeholder 2">
            <a:extLst>
              <a:ext uri="{FF2B5EF4-FFF2-40B4-BE49-F238E27FC236}">
                <a16:creationId xmlns:a16="http://schemas.microsoft.com/office/drawing/2014/main" id="{790FC844-0FB9-4B7A-BF69-0B5F8DCD5DEE}"/>
              </a:ext>
            </a:extLst>
          </p:cNvPr>
          <p:cNvSpPr>
            <a:spLocks noGrp="1"/>
          </p:cNvSpPr>
          <p:nvPr>
            <p:ph idx="1"/>
          </p:nvPr>
        </p:nvSpPr>
        <p:spPr/>
        <p:txBody>
          <a:bodyPr/>
          <a:lstStyle/>
          <a:p>
            <a:r>
              <a:rPr lang="en-US" dirty="0"/>
              <a:t>Upon performing Principal component analysis</a:t>
            </a:r>
          </a:p>
          <a:p>
            <a:r>
              <a:rPr lang="en-US" dirty="0"/>
              <a:t>We found that the following Columns are highly corelated.(With threshold value of 0.7)</a:t>
            </a:r>
          </a:p>
          <a:p>
            <a:r>
              <a:rPr lang="en-US" dirty="0" err="1"/>
              <a:t>MNTWines</a:t>
            </a:r>
            <a:r>
              <a:rPr lang="en-US" dirty="0"/>
              <a:t>, </a:t>
            </a:r>
            <a:r>
              <a:rPr lang="en-US" dirty="0" err="1"/>
              <a:t>MntMeatProducts</a:t>
            </a:r>
            <a:r>
              <a:rPr lang="en-US" dirty="0"/>
              <a:t>, Income</a:t>
            </a:r>
          </a:p>
          <a:p>
            <a:r>
              <a:rPr lang="en-US" dirty="0" err="1"/>
              <a:t>MNTWines</a:t>
            </a:r>
            <a:r>
              <a:rPr lang="en-US" dirty="0"/>
              <a:t>, </a:t>
            </a:r>
            <a:r>
              <a:rPr lang="en-US" dirty="0" err="1"/>
              <a:t>NumStorePurchases</a:t>
            </a:r>
            <a:endParaRPr lang="en-US" dirty="0"/>
          </a:p>
          <a:p>
            <a:r>
              <a:rPr lang="en-US" dirty="0" err="1"/>
              <a:t>MNTWines</a:t>
            </a:r>
            <a:r>
              <a:rPr lang="en-US" dirty="0"/>
              <a:t>, </a:t>
            </a:r>
            <a:r>
              <a:rPr lang="en-US" dirty="0" err="1"/>
              <a:t>NumofWebPurchases</a:t>
            </a:r>
            <a:endParaRPr lang="en-US" dirty="0"/>
          </a:p>
          <a:p>
            <a:r>
              <a:rPr lang="en-US" dirty="0" err="1"/>
              <a:t>MntWines</a:t>
            </a:r>
            <a:r>
              <a:rPr lang="en-US" dirty="0"/>
              <a:t>, </a:t>
            </a:r>
            <a:r>
              <a:rPr lang="en-US" dirty="0" err="1"/>
              <a:t>NumOfCatalogPurchases</a:t>
            </a:r>
            <a:endParaRPr lang="en-US" dirty="0"/>
          </a:p>
          <a:p>
            <a:r>
              <a:rPr lang="en-US" dirty="0"/>
              <a:t>Clubbed all these values by adding 4 columns accordingly as shown above by saving principal components of the respective columns</a:t>
            </a:r>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87284372-CC09-41F1-BDD0-F56712D75EC0}"/>
              </a:ext>
            </a:extLst>
          </p:cNvPr>
          <p:cNvPicPr>
            <a:picLocks noChangeAspect="1"/>
          </p:cNvPicPr>
          <p:nvPr/>
        </p:nvPicPr>
        <p:blipFill>
          <a:blip r:embed="rId2"/>
          <a:stretch>
            <a:fillRect/>
          </a:stretch>
        </p:blipFill>
        <p:spPr>
          <a:xfrm>
            <a:off x="10868152" y="188933"/>
            <a:ext cx="993734" cy="993734"/>
          </a:xfrm>
          <a:prstGeom prst="rect">
            <a:avLst/>
          </a:prstGeom>
        </p:spPr>
      </p:pic>
    </p:spTree>
    <p:extLst>
      <p:ext uri="{BB962C8B-B14F-4D97-AF65-F5344CB8AC3E}">
        <p14:creationId xmlns:p14="http://schemas.microsoft.com/office/powerpoint/2010/main" val="3082473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Wisp</Template>
  <TotalTime>1182</TotalTime>
  <Words>873</Words>
  <Application>Microsoft Office PowerPoint</Application>
  <PresentationFormat>Widescreen</PresentationFormat>
  <Paragraphs>175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Playfair Display</vt:lpstr>
      <vt:lpstr>Rockwell</vt:lpstr>
      <vt:lpstr>Rockwell Condensed</vt:lpstr>
      <vt:lpstr>Wingdings</vt:lpstr>
      <vt:lpstr>Wood Type</vt:lpstr>
      <vt:lpstr>Team Rio De Janeiro</vt:lpstr>
      <vt:lpstr>Contents</vt:lpstr>
      <vt:lpstr>The business problem Product Marketing</vt:lpstr>
      <vt:lpstr>The business problem</vt:lpstr>
      <vt:lpstr>The business problem</vt:lpstr>
      <vt:lpstr>The business problem</vt:lpstr>
      <vt:lpstr>Introduction to the dataset</vt:lpstr>
      <vt:lpstr>Introduction to the dataset</vt:lpstr>
      <vt:lpstr>Introduction to the dataset</vt:lpstr>
      <vt:lpstr>Data Visualization</vt:lpstr>
      <vt:lpstr>PowerPoint Presentation</vt:lpstr>
      <vt:lpstr>PowerPoint Presentation</vt:lpstr>
      <vt:lpstr>PowerPoint Presentation</vt:lpstr>
      <vt:lpstr>PowerPoint Presentation</vt:lpstr>
      <vt:lpstr>PowerPoint Presentation</vt:lpstr>
      <vt:lpstr>modelling</vt:lpstr>
      <vt:lpstr>MODEL COMPARISON </vt:lpstr>
      <vt:lpstr>Findings</vt:lpstr>
      <vt:lpstr>recommendations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Rio De Janeiro</dc:title>
  <dc:creator>sathwik pendyala</dc:creator>
  <cp:lastModifiedBy>SHYLESH PALA</cp:lastModifiedBy>
  <cp:revision>30</cp:revision>
  <dcterms:created xsi:type="dcterms:W3CDTF">2021-12-04T20:14:11Z</dcterms:created>
  <dcterms:modified xsi:type="dcterms:W3CDTF">2021-12-06T18:16:03Z</dcterms:modified>
</cp:coreProperties>
</file>