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58" r:id="rId3"/>
    <p:sldId id="257" r:id="rId4"/>
    <p:sldId id="312" r:id="rId5"/>
    <p:sldId id="272" r:id="rId6"/>
    <p:sldId id="296" r:id="rId7"/>
    <p:sldId id="297" r:id="rId8"/>
    <p:sldId id="298" r:id="rId9"/>
    <p:sldId id="299" r:id="rId10"/>
    <p:sldId id="301" r:id="rId11"/>
    <p:sldId id="300" r:id="rId12"/>
    <p:sldId id="302" r:id="rId13"/>
    <p:sldId id="303" r:id="rId14"/>
    <p:sldId id="305" r:id="rId15"/>
    <p:sldId id="306" r:id="rId16"/>
    <p:sldId id="307" r:id="rId17"/>
    <p:sldId id="308" r:id="rId18"/>
    <p:sldId id="309" r:id="rId19"/>
    <p:sldId id="310" r:id="rId20"/>
    <p:sldId id="311" r:id="rId21"/>
    <p:sldId id="304" r:id="rId22"/>
    <p:sldId id="262" r:id="rId23"/>
  </p:sldIdLst>
  <p:sldSz cx="9144000" cy="5143500" type="screen16x9"/>
  <p:notesSz cx="6858000" cy="9144000"/>
  <p:embeddedFontLst>
    <p:embeddedFont>
      <p:font typeface="Roboto Slab" panose="020B0604020202020204" charset="0"/>
      <p:regular r:id="rId25"/>
      <p:bold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740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063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837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306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688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987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9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073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17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18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464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0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860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165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38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105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234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8642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Human Birth Data Analysis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4" name="Picture 3">
            <a:extLst>
              <a:ext uri="{FF2B5EF4-FFF2-40B4-BE49-F238E27FC236}">
                <a16:creationId xmlns:a16="http://schemas.microsoft.com/office/drawing/2014/main" id="{9C806FFE-285C-47BF-887D-EE8BB689E79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21488"/>
            <a:ext cx="8839200" cy="4115686"/>
          </a:xfrm>
          <a:prstGeom prst="rect">
            <a:avLst/>
          </a:prstGeom>
          <a:noFill/>
          <a:ln>
            <a:noFill/>
          </a:ln>
        </p:spPr>
      </p:pic>
      <p:sp>
        <p:nvSpPr>
          <p:cNvPr id="3" name="Title 2">
            <a:extLst>
              <a:ext uri="{FF2B5EF4-FFF2-40B4-BE49-F238E27FC236}">
                <a16:creationId xmlns:a16="http://schemas.microsoft.com/office/drawing/2014/main" id="{92E6D1DE-60B9-4672-993C-A877C538D9D5}"/>
              </a:ext>
            </a:extLst>
          </p:cNvPr>
          <p:cNvSpPr>
            <a:spLocks noGrp="1"/>
          </p:cNvSpPr>
          <p:nvPr>
            <p:ph type="ctrTitle"/>
          </p:nvPr>
        </p:nvSpPr>
        <p:spPr>
          <a:xfrm>
            <a:off x="3544185" y="348676"/>
            <a:ext cx="1183759" cy="579900"/>
          </a:xfrm>
        </p:spPr>
        <p:txBody>
          <a:bodyPr/>
          <a:lstStyle/>
          <a:p>
            <a:r>
              <a:rPr lang="en-US" sz="1200" dirty="0"/>
              <a:t>Yearly Births</a:t>
            </a:r>
            <a:endParaRPr lang="en-IN" sz="1200" dirty="0"/>
          </a:p>
        </p:txBody>
      </p:sp>
    </p:spTree>
    <p:extLst>
      <p:ext uri="{BB962C8B-B14F-4D97-AF65-F5344CB8AC3E}">
        <p14:creationId xmlns:p14="http://schemas.microsoft.com/office/powerpoint/2010/main" val="333661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 name="Picture 1">
            <a:extLst>
              <a:ext uri="{FF2B5EF4-FFF2-40B4-BE49-F238E27FC236}">
                <a16:creationId xmlns:a16="http://schemas.microsoft.com/office/drawing/2014/main" id="{3BF002D9-3181-4C6A-BA87-D27F4775A93E}"/>
              </a:ext>
            </a:extLst>
          </p:cNvPr>
          <p:cNvPicPr>
            <a:picLocks noChangeAspect="1"/>
          </p:cNvPicPr>
          <p:nvPr/>
        </p:nvPicPr>
        <p:blipFill>
          <a:blip r:embed="rId3"/>
          <a:stretch>
            <a:fillRect/>
          </a:stretch>
        </p:blipFill>
        <p:spPr>
          <a:xfrm>
            <a:off x="0" y="107260"/>
            <a:ext cx="4476632" cy="2558744"/>
          </a:xfrm>
          <a:prstGeom prst="rect">
            <a:avLst/>
          </a:prstGeom>
        </p:spPr>
      </p:pic>
      <p:pic>
        <p:nvPicPr>
          <p:cNvPr id="7" name="Picture 6">
            <a:extLst>
              <a:ext uri="{FF2B5EF4-FFF2-40B4-BE49-F238E27FC236}">
                <a16:creationId xmlns:a16="http://schemas.microsoft.com/office/drawing/2014/main" id="{39E20C72-01E5-4CA5-B6C8-864B5A342F64}"/>
              </a:ext>
            </a:extLst>
          </p:cNvPr>
          <p:cNvPicPr>
            <a:picLocks noChangeAspect="1"/>
          </p:cNvPicPr>
          <p:nvPr/>
        </p:nvPicPr>
        <p:blipFill>
          <a:blip r:embed="rId4"/>
          <a:stretch>
            <a:fillRect/>
          </a:stretch>
        </p:blipFill>
        <p:spPr>
          <a:xfrm>
            <a:off x="4443412" y="2160915"/>
            <a:ext cx="4700588" cy="2726470"/>
          </a:xfrm>
          <a:prstGeom prst="rect">
            <a:avLst/>
          </a:prstGeom>
        </p:spPr>
      </p:pic>
      <p:sp>
        <p:nvSpPr>
          <p:cNvPr id="11" name="Title 2">
            <a:extLst>
              <a:ext uri="{FF2B5EF4-FFF2-40B4-BE49-F238E27FC236}">
                <a16:creationId xmlns:a16="http://schemas.microsoft.com/office/drawing/2014/main" id="{A60C917B-E191-493B-879F-876F0CD8194A}"/>
              </a:ext>
            </a:extLst>
          </p:cNvPr>
          <p:cNvSpPr>
            <a:spLocks noGrp="1"/>
          </p:cNvSpPr>
          <p:nvPr>
            <p:ph type="ctrTitle"/>
          </p:nvPr>
        </p:nvSpPr>
        <p:spPr>
          <a:xfrm>
            <a:off x="1716396" y="3580974"/>
            <a:ext cx="1460206" cy="579900"/>
          </a:xfrm>
        </p:spPr>
        <p:txBody>
          <a:bodyPr/>
          <a:lstStyle/>
          <a:p>
            <a:r>
              <a:rPr lang="en-US" sz="1200" dirty="0"/>
              <a:t>Weekly Births</a:t>
            </a:r>
            <a:endParaRPr lang="en-IN" sz="1200" dirty="0"/>
          </a:p>
        </p:txBody>
      </p:sp>
      <p:sp>
        <p:nvSpPr>
          <p:cNvPr id="12" name="Title 2">
            <a:extLst>
              <a:ext uri="{FF2B5EF4-FFF2-40B4-BE49-F238E27FC236}">
                <a16:creationId xmlns:a16="http://schemas.microsoft.com/office/drawing/2014/main" id="{A7CF79A9-5834-45F1-AD51-EDFABFEA72D4}"/>
              </a:ext>
            </a:extLst>
          </p:cNvPr>
          <p:cNvSpPr txBox="1">
            <a:spLocks/>
          </p:cNvSpPr>
          <p:nvPr/>
        </p:nvSpPr>
        <p:spPr>
          <a:xfrm>
            <a:off x="5637303" y="696006"/>
            <a:ext cx="1621190" cy="57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US" sz="1200" dirty="0"/>
              <a:t>Monthly Births</a:t>
            </a:r>
            <a:endParaRPr lang="en-IN" sz="1200" dirty="0"/>
          </a:p>
        </p:txBody>
      </p:sp>
    </p:spTree>
    <p:extLst>
      <p:ext uri="{BB962C8B-B14F-4D97-AF65-F5344CB8AC3E}">
        <p14:creationId xmlns:p14="http://schemas.microsoft.com/office/powerpoint/2010/main" val="3909433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3" name="Picture 2">
            <a:extLst>
              <a:ext uri="{FF2B5EF4-FFF2-40B4-BE49-F238E27FC236}">
                <a16:creationId xmlns:a16="http://schemas.microsoft.com/office/drawing/2014/main" id="{89B3C77D-31D5-458D-9087-B9A14C3D0A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82001" y="861864"/>
            <a:ext cx="6754696" cy="4149615"/>
          </a:xfrm>
          <a:prstGeom prst="rect">
            <a:avLst/>
          </a:prstGeom>
          <a:noFill/>
          <a:ln>
            <a:noFill/>
          </a:ln>
        </p:spPr>
      </p:pic>
      <p:sp>
        <p:nvSpPr>
          <p:cNvPr id="5" name="Google Shape;254;p28">
            <a:extLst>
              <a:ext uri="{FF2B5EF4-FFF2-40B4-BE49-F238E27FC236}">
                <a16:creationId xmlns:a16="http://schemas.microsoft.com/office/drawing/2014/main" id="{51CF283D-A8CB-470A-B373-7CE3974E50B8}"/>
              </a:ext>
            </a:extLst>
          </p:cNvPr>
          <p:cNvSpPr txBox="1">
            <a:spLocks noGrp="1"/>
          </p:cNvSpPr>
          <p:nvPr>
            <p:ph type="title"/>
          </p:nvPr>
        </p:nvSpPr>
        <p:spPr>
          <a:xfrm>
            <a:off x="573499" y="208883"/>
            <a:ext cx="7571700" cy="702600"/>
          </a:xfrm>
          <a:prstGeom prst="rect">
            <a:avLst/>
          </a:prstGeom>
        </p:spPr>
        <p:txBody>
          <a:bodyPr spcFirstLastPara="1" wrap="square" lIns="91425" tIns="91425" rIns="91425" bIns="91425" anchor="b" anchorCtr="0">
            <a:noAutofit/>
          </a:bodyPr>
          <a:lstStyle/>
          <a:p>
            <a:pPr lvl="0"/>
            <a:r>
              <a:rPr lang="en-IN" sz="2600" dirty="0"/>
              <a:t>Quarterly Births:</a:t>
            </a:r>
          </a:p>
        </p:txBody>
      </p:sp>
    </p:spTree>
    <p:extLst>
      <p:ext uri="{BB962C8B-B14F-4D97-AF65-F5344CB8AC3E}">
        <p14:creationId xmlns:p14="http://schemas.microsoft.com/office/powerpoint/2010/main" val="417759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5" name="Google Shape;254;p28">
            <a:extLst>
              <a:ext uri="{FF2B5EF4-FFF2-40B4-BE49-F238E27FC236}">
                <a16:creationId xmlns:a16="http://schemas.microsoft.com/office/drawing/2014/main" id="{51CF283D-A8CB-470A-B373-7CE3974E50B8}"/>
              </a:ext>
            </a:extLst>
          </p:cNvPr>
          <p:cNvSpPr txBox="1">
            <a:spLocks noGrp="1"/>
          </p:cNvSpPr>
          <p:nvPr>
            <p:ph type="title"/>
          </p:nvPr>
        </p:nvSpPr>
        <p:spPr>
          <a:xfrm>
            <a:off x="367936" y="350650"/>
            <a:ext cx="7571700" cy="702600"/>
          </a:xfrm>
          <a:prstGeom prst="rect">
            <a:avLst/>
          </a:prstGeom>
        </p:spPr>
        <p:txBody>
          <a:bodyPr spcFirstLastPara="1" wrap="square" lIns="91425" tIns="91425" rIns="91425" bIns="91425" anchor="b" anchorCtr="0">
            <a:noAutofit/>
          </a:bodyPr>
          <a:lstStyle/>
          <a:p>
            <a:pPr lvl="0"/>
            <a:r>
              <a:rPr lang="en-IN" sz="2600" dirty="0"/>
              <a:t>Gender-wise Births:</a:t>
            </a:r>
          </a:p>
        </p:txBody>
      </p:sp>
      <p:pic>
        <p:nvPicPr>
          <p:cNvPr id="6" name="Picture 5">
            <a:extLst>
              <a:ext uri="{FF2B5EF4-FFF2-40B4-BE49-F238E27FC236}">
                <a16:creationId xmlns:a16="http://schemas.microsoft.com/office/drawing/2014/main" id="{C9CE4097-4203-43F0-A3E1-AD6464283C33}"/>
              </a:ext>
            </a:extLst>
          </p:cNvPr>
          <p:cNvPicPr>
            <a:picLocks noChangeAspect="1"/>
          </p:cNvPicPr>
          <p:nvPr/>
        </p:nvPicPr>
        <p:blipFill>
          <a:blip r:embed="rId3"/>
          <a:stretch>
            <a:fillRect/>
          </a:stretch>
        </p:blipFill>
        <p:spPr>
          <a:xfrm>
            <a:off x="216195" y="1209194"/>
            <a:ext cx="8711609" cy="2967392"/>
          </a:xfrm>
          <a:prstGeom prst="rect">
            <a:avLst/>
          </a:prstGeom>
        </p:spPr>
      </p:pic>
    </p:spTree>
    <p:extLst>
      <p:ext uri="{BB962C8B-B14F-4D97-AF65-F5344CB8AC3E}">
        <p14:creationId xmlns:p14="http://schemas.microsoft.com/office/powerpoint/2010/main" val="169862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3" name="Picture 2">
            <a:extLst>
              <a:ext uri="{FF2B5EF4-FFF2-40B4-BE49-F238E27FC236}">
                <a16:creationId xmlns:a16="http://schemas.microsoft.com/office/drawing/2014/main" id="{41F1801D-F109-4558-BFAB-EF5605B3E204}"/>
              </a:ext>
            </a:extLst>
          </p:cNvPr>
          <p:cNvPicPr>
            <a:picLocks noChangeAspect="1"/>
          </p:cNvPicPr>
          <p:nvPr/>
        </p:nvPicPr>
        <p:blipFill>
          <a:blip r:embed="rId3"/>
          <a:stretch>
            <a:fillRect/>
          </a:stretch>
        </p:blipFill>
        <p:spPr>
          <a:xfrm>
            <a:off x="117120" y="379466"/>
            <a:ext cx="8909760" cy="4583041"/>
          </a:xfrm>
          <a:prstGeom prst="rect">
            <a:avLst/>
          </a:prstGeom>
        </p:spPr>
      </p:pic>
    </p:spTree>
    <p:extLst>
      <p:ext uri="{BB962C8B-B14F-4D97-AF65-F5344CB8AC3E}">
        <p14:creationId xmlns:p14="http://schemas.microsoft.com/office/powerpoint/2010/main" val="387152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 name="Picture 1">
            <a:extLst>
              <a:ext uri="{FF2B5EF4-FFF2-40B4-BE49-F238E27FC236}">
                <a16:creationId xmlns:a16="http://schemas.microsoft.com/office/drawing/2014/main" id="{CDE379BD-2B20-40AA-9B13-1E7C80914DEC}"/>
              </a:ext>
            </a:extLst>
          </p:cNvPr>
          <p:cNvPicPr>
            <a:picLocks noChangeAspect="1"/>
          </p:cNvPicPr>
          <p:nvPr/>
        </p:nvPicPr>
        <p:blipFill>
          <a:blip r:embed="rId3"/>
          <a:stretch>
            <a:fillRect/>
          </a:stretch>
        </p:blipFill>
        <p:spPr>
          <a:xfrm>
            <a:off x="286784" y="200227"/>
            <a:ext cx="8743724" cy="4563159"/>
          </a:xfrm>
          <a:prstGeom prst="rect">
            <a:avLst/>
          </a:prstGeom>
        </p:spPr>
      </p:pic>
    </p:spTree>
    <p:extLst>
      <p:ext uri="{BB962C8B-B14F-4D97-AF65-F5344CB8AC3E}">
        <p14:creationId xmlns:p14="http://schemas.microsoft.com/office/powerpoint/2010/main" val="364374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786150" y="735637"/>
            <a:ext cx="1964138" cy="464513"/>
          </a:xfrm>
          <a:prstGeom prst="rect">
            <a:avLst/>
          </a:prstGeom>
        </p:spPr>
        <p:txBody>
          <a:bodyPr spcFirstLastPara="1" wrap="square" lIns="91425" tIns="91425" rIns="91425" bIns="91425" anchor="b" anchorCtr="0">
            <a:noAutofit/>
          </a:bodyPr>
          <a:lstStyle/>
          <a:p>
            <a:pPr lvl="0"/>
            <a:r>
              <a:rPr lang="en-IN" dirty="0"/>
              <a:t>Rolling Mean:</a:t>
            </a:r>
            <a:endParaRPr dirty="0"/>
          </a:p>
        </p:txBody>
      </p:sp>
      <p:sp>
        <p:nvSpPr>
          <p:cNvPr id="255" name="Google Shape;255;p28"/>
          <p:cNvSpPr txBox="1">
            <a:spLocks noGrp="1"/>
          </p:cNvSpPr>
          <p:nvPr>
            <p:ph type="body" idx="1"/>
          </p:nvPr>
        </p:nvSpPr>
        <p:spPr>
          <a:xfrm>
            <a:off x="786150" y="1200150"/>
            <a:ext cx="7117385" cy="742064"/>
          </a:xfrm>
          <a:prstGeom prst="rect">
            <a:avLst/>
          </a:prstGeom>
        </p:spPr>
        <p:txBody>
          <a:bodyPr spcFirstLastPara="1" wrap="square" lIns="91425" tIns="91425" rIns="91425" bIns="91425" anchor="t" anchorCtr="0">
            <a:noAutofit/>
          </a:bodyPr>
          <a:lstStyle/>
          <a:p>
            <a:pPr marL="0" lvl="0" indent="0">
              <a:spcBef>
                <a:spcPts val="0"/>
              </a:spcBef>
              <a:buNone/>
            </a:pPr>
            <a:r>
              <a:rPr lang="en-US" sz="1800" dirty="0"/>
              <a:t>In statistics, a moving average is a calculation to analyze data points by creating a series of averages of different subsets of the full data set. </a:t>
            </a:r>
          </a:p>
        </p:txBody>
      </p:sp>
      <p:sp>
        <p:nvSpPr>
          <p:cNvPr id="4" name="Google Shape;254;p28">
            <a:extLst>
              <a:ext uri="{FF2B5EF4-FFF2-40B4-BE49-F238E27FC236}">
                <a16:creationId xmlns:a16="http://schemas.microsoft.com/office/drawing/2014/main" id="{A09D78C0-8209-4DEF-8EF3-E93B62648202}"/>
              </a:ext>
            </a:extLst>
          </p:cNvPr>
          <p:cNvSpPr txBox="1">
            <a:spLocks/>
          </p:cNvSpPr>
          <p:nvPr/>
        </p:nvSpPr>
        <p:spPr>
          <a:xfrm>
            <a:off x="786149" y="2365742"/>
            <a:ext cx="3580287" cy="4645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IN" dirty="0"/>
              <a:t>Rolling Standard Deviation:</a:t>
            </a:r>
          </a:p>
        </p:txBody>
      </p:sp>
      <p:sp>
        <p:nvSpPr>
          <p:cNvPr id="5" name="Google Shape;255;p28">
            <a:extLst>
              <a:ext uri="{FF2B5EF4-FFF2-40B4-BE49-F238E27FC236}">
                <a16:creationId xmlns:a16="http://schemas.microsoft.com/office/drawing/2014/main" id="{C8C9F484-A10A-4F75-8F44-5B25C6B6FF8B}"/>
              </a:ext>
            </a:extLst>
          </p:cNvPr>
          <p:cNvSpPr txBox="1">
            <a:spLocks/>
          </p:cNvSpPr>
          <p:nvPr/>
        </p:nvSpPr>
        <p:spPr>
          <a:xfrm>
            <a:off x="786149" y="2830255"/>
            <a:ext cx="7117385" cy="15776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spcBef>
                <a:spcPts val="0"/>
              </a:spcBef>
              <a:buNone/>
            </a:pPr>
            <a:r>
              <a:rPr lang="en-US" sz="1800" dirty="0"/>
              <a:t>It is derived by calculating an ‘n’ time period Simple Moving Average of the data item. It then sums the squares of the difference between the data item and its Moving Average over each of the preceding ‘n’ time periods. Finally, it divides this sum by ‘n’ and calculates the square root of this result.</a:t>
            </a:r>
          </a:p>
        </p:txBody>
      </p:sp>
    </p:spTree>
    <p:extLst>
      <p:ext uri="{BB962C8B-B14F-4D97-AF65-F5344CB8AC3E}">
        <p14:creationId xmlns:p14="http://schemas.microsoft.com/office/powerpoint/2010/main" val="1861593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3" name="Picture 2">
            <a:extLst>
              <a:ext uri="{FF2B5EF4-FFF2-40B4-BE49-F238E27FC236}">
                <a16:creationId xmlns:a16="http://schemas.microsoft.com/office/drawing/2014/main" id="{A367B88A-8083-4C4F-9990-002A500D4B44}"/>
              </a:ext>
            </a:extLst>
          </p:cNvPr>
          <p:cNvPicPr>
            <a:picLocks noChangeAspect="1"/>
          </p:cNvPicPr>
          <p:nvPr/>
        </p:nvPicPr>
        <p:blipFill>
          <a:blip r:embed="rId3"/>
          <a:stretch>
            <a:fillRect/>
          </a:stretch>
        </p:blipFill>
        <p:spPr>
          <a:xfrm>
            <a:off x="404193" y="381300"/>
            <a:ext cx="8335613" cy="4162345"/>
          </a:xfrm>
          <a:prstGeom prst="rect">
            <a:avLst/>
          </a:prstGeom>
        </p:spPr>
      </p:pic>
    </p:spTree>
    <p:extLst>
      <p:ext uri="{BB962C8B-B14F-4D97-AF65-F5344CB8AC3E}">
        <p14:creationId xmlns:p14="http://schemas.microsoft.com/office/powerpoint/2010/main" val="3139784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 name="Picture 1">
            <a:extLst>
              <a:ext uri="{FF2B5EF4-FFF2-40B4-BE49-F238E27FC236}">
                <a16:creationId xmlns:a16="http://schemas.microsoft.com/office/drawing/2014/main" id="{CBBFF808-EEF9-44C9-B0CD-A4A81F2836AB}"/>
              </a:ext>
            </a:extLst>
          </p:cNvPr>
          <p:cNvPicPr>
            <a:picLocks noChangeAspect="1"/>
          </p:cNvPicPr>
          <p:nvPr/>
        </p:nvPicPr>
        <p:blipFill>
          <a:blip r:embed="rId3"/>
          <a:stretch>
            <a:fillRect/>
          </a:stretch>
        </p:blipFill>
        <p:spPr>
          <a:xfrm>
            <a:off x="403132" y="393045"/>
            <a:ext cx="8337736" cy="4357410"/>
          </a:xfrm>
          <a:prstGeom prst="rect">
            <a:avLst/>
          </a:prstGeom>
        </p:spPr>
      </p:pic>
    </p:spTree>
    <p:extLst>
      <p:ext uri="{BB962C8B-B14F-4D97-AF65-F5344CB8AC3E}">
        <p14:creationId xmlns:p14="http://schemas.microsoft.com/office/powerpoint/2010/main" val="3706610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p28"/>
          <p:cNvSpPr txBox="1">
            <a:spLocks noGrp="1"/>
          </p:cNvSpPr>
          <p:nvPr>
            <p:ph type="body" idx="1"/>
          </p:nvPr>
        </p:nvSpPr>
        <p:spPr>
          <a:xfrm>
            <a:off x="382112" y="967344"/>
            <a:ext cx="8038873" cy="2973790"/>
          </a:xfrm>
          <a:prstGeom prst="rect">
            <a:avLst/>
          </a:prstGeom>
        </p:spPr>
        <p:txBody>
          <a:bodyPr spcFirstLastPara="1" wrap="square" lIns="91425" tIns="91425" rIns="91425" bIns="91425" anchor="t" anchorCtr="0">
            <a:noAutofit/>
          </a:bodyPr>
          <a:lstStyle/>
          <a:p>
            <a:pPr marL="285750" lvl="0" indent="-285750">
              <a:spcBef>
                <a:spcPts val="0"/>
              </a:spcBef>
              <a:buFont typeface="Wingdings" panose="05000000000000000000" pitchFamily="2" charset="2"/>
              <a:buChar char="ü"/>
            </a:pPr>
            <a:r>
              <a:rPr lang="en-US" sz="2000" b="1" dirty="0"/>
              <a:t>Level: </a:t>
            </a:r>
            <a:r>
              <a:rPr lang="en-US" sz="2000" dirty="0"/>
              <a:t>It is the main value that goes on average with time.</a:t>
            </a:r>
          </a:p>
          <a:p>
            <a:pPr marL="285750" lvl="0" indent="-285750">
              <a:spcBef>
                <a:spcPts val="0"/>
              </a:spcBef>
              <a:buFont typeface="Wingdings" panose="05000000000000000000" pitchFamily="2" charset="2"/>
              <a:buChar char="ü"/>
            </a:pPr>
            <a:r>
              <a:rPr lang="en-US" sz="2000" b="1" dirty="0"/>
              <a:t>Trend: </a:t>
            </a:r>
            <a:r>
              <a:rPr lang="en-US" sz="2000" dirty="0"/>
              <a:t>The trend is the value that causes increasing or decreasing patterns in a time series.</a:t>
            </a:r>
          </a:p>
          <a:p>
            <a:pPr marL="285750" lvl="0" indent="-285750">
              <a:spcBef>
                <a:spcPts val="0"/>
              </a:spcBef>
              <a:buFont typeface="Wingdings" panose="05000000000000000000" pitchFamily="2" charset="2"/>
              <a:buChar char="ü"/>
            </a:pPr>
            <a:r>
              <a:rPr lang="en-US" sz="2000" b="1" dirty="0"/>
              <a:t>Seasonality: </a:t>
            </a:r>
            <a:r>
              <a:rPr lang="en-US" sz="2000" dirty="0"/>
              <a:t>This is a cyclic event that occurs in time series for a short time and causes the increasing or decreasing patterns for a short time in a time series.</a:t>
            </a:r>
          </a:p>
          <a:p>
            <a:pPr marL="285750" lvl="0" indent="-285750">
              <a:spcBef>
                <a:spcPts val="0"/>
              </a:spcBef>
              <a:buFont typeface="Wingdings" panose="05000000000000000000" pitchFamily="2" charset="2"/>
              <a:buChar char="ü"/>
            </a:pPr>
            <a:r>
              <a:rPr lang="en-US" sz="2000" b="1" dirty="0"/>
              <a:t>Noise: </a:t>
            </a:r>
            <a:r>
              <a:rPr lang="en-US" sz="2000" dirty="0"/>
              <a:t>These are the random variations in the time series.</a:t>
            </a:r>
          </a:p>
        </p:txBody>
      </p:sp>
    </p:spTree>
    <p:extLst>
      <p:ext uri="{BB962C8B-B14F-4D97-AF65-F5344CB8AC3E}">
        <p14:creationId xmlns:p14="http://schemas.microsoft.com/office/powerpoint/2010/main" val="284818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4882582" y="408783"/>
            <a:ext cx="237436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6000" b="1" dirty="0"/>
              <a:t>Team</a:t>
            </a:r>
            <a:endParaRPr sz="6000" b="1" dirty="0"/>
          </a:p>
        </p:txBody>
      </p:sp>
      <p:sp>
        <p:nvSpPr>
          <p:cNvPr id="86" name="Google Shape;86;p14"/>
          <p:cNvSpPr txBox="1">
            <a:spLocks noGrp="1"/>
          </p:cNvSpPr>
          <p:nvPr>
            <p:ph type="subTitle" idx="4294967295"/>
          </p:nvPr>
        </p:nvSpPr>
        <p:spPr>
          <a:xfrm>
            <a:off x="1048811" y="1568583"/>
            <a:ext cx="6927678" cy="255379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200" b="1" dirty="0"/>
              <a:t>G</a:t>
            </a:r>
            <a:r>
              <a:rPr lang="en-IN" sz="3200" b="1" dirty="0"/>
              <a:t> Mohith Krishna		19BCS043</a:t>
            </a:r>
          </a:p>
          <a:p>
            <a:pPr marL="0" lvl="0" indent="0" algn="l" rtl="0">
              <a:spcBef>
                <a:spcPts val="600"/>
              </a:spcBef>
              <a:spcAft>
                <a:spcPts val="0"/>
              </a:spcAft>
              <a:buNone/>
            </a:pPr>
            <a:r>
              <a:rPr lang="en-US" sz="3200" b="1" dirty="0"/>
              <a:t>Kola Lokesh			19BCS056</a:t>
            </a:r>
          </a:p>
          <a:p>
            <a:pPr marL="0" lvl="0" indent="0" algn="l" rtl="0">
              <a:spcBef>
                <a:spcPts val="600"/>
              </a:spcBef>
              <a:spcAft>
                <a:spcPts val="0"/>
              </a:spcAft>
              <a:buNone/>
            </a:pPr>
            <a:r>
              <a:rPr lang="en-US" sz="3200" b="1" dirty="0"/>
              <a:t>Peluru Goutam			19BCS085</a:t>
            </a:r>
          </a:p>
          <a:p>
            <a:pPr marL="0" lvl="0" indent="0" algn="l" rtl="0">
              <a:spcBef>
                <a:spcPts val="600"/>
              </a:spcBef>
              <a:spcAft>
                <a:spcPts val="0"/>
              </a:spcAft>
              <a:buNone/>
            </a:pPr>
            <a:r>
              <a:rPr lang="en-US" sz="3200" b="1" dirty="0"/>
              <a:t>B S Sathwik Goud		19BCS015</a:t>
            </a:r>
            <a:endParaRPr sz="3200" b="1"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3" name="Picture 2">
            <a:extLst>
              <a:ext uri="{FF2B5EF4-FFF2-40B4-BE49-F238E27FC236}">
                <a16:creationId xmlns:a16="http://schemas.microsoft.com/office/drawing/2014/main" id="{D1B9FE5F-605A-4B16-A33A-675028315CC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6164" y="268748"/>
            <a:ext cx="7269901" cy="4606003"/>
          </a:xfrm>
          <a:prstGeom prst="rect">
            <a:avLst/>
          </a:prstGeom>
          <a:noFill/>
          <a:ln>
            <a:noFill/>
          </a:ln>
        </p:spPr>
      </p:pic>
    </p:spTree>
    <p:extLst>
      <p:ext uri="{BB962C8B-B14F-4D97-AF65-F5344CB8AC3E}">
        <p14:creationId xmlns:p14="http://schemas.microsoft.com/office/powerpoint/2010/main" val="2371978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786150" y="655451"/>
            <a:ext cx="7571700" cy="702600"/>
          </a:xfrm>
          <a:prstGeom prst="rect">
            <a:avLst/>
          </a:prstGeom>
        </p:spPr>
        <p:txBody>
          <a:bodyPr spcFirstLastPara="1" wrap="square" lIns="91425" tIns="91425" rIns="91425" bIns="91425" anchor="b" anchorCtr="0">
            <a:noAutofit/>
          </a:bodyPr>
          <a:lstStyle/>
          <a:p>
            <a:pPr lvl="0"/>
            <a:r>
              <a:rPr lang="en-IN" sz="2600" dirty="0"/>
              <a:t>Observation:</a:t>
            </a:r>
          </a:p>
        </p:txBody>
      </p:sp>
      <p:sp>
        <p:nvSpPr>
          <p:cNvPr id="255" name="Google Shape;255;p28"/>
          <p:cNvSpPr txBox="1">
            <a:spLocks noGrp="1"/>
          </p:cNvSpPr>
          <p:nvPr>
            <p:ph type="body" idx="1"/>
          </p:nvPr>
        </p:nvSpPr>
        <p:spPr>
          <a:xfrm>
            <a:off x="786150" y="1470618"/>
            <a:ext cx="7466100" cy="2881641"/>
          </a:xfrm>
          <a:prstGeom prst="rect">
            <a:avLst/>
          </a:prstGeom>
        </p:spPr>
        <p:txBody>
          <a:bodyPr spcFirstLastPara="1" wrap="square" lIns="91425" tIns="91425" rIns="91425" bIns="91425" anchor="t" anchorCtr="0">
            <a:noAutofit/>
          </a:bodyPr>
          <a:lstStyle/>
          <a:p>
            <a:pPr marL="285750" lvl="0" indent="-285750">
              <a:spcBef>
                <a:spcPts val="0"/>
              </a:spcBef>
              <a:buFont typeface="Wingdings" panose="05000000000000000000" pitchFamily="2" charset="2"/>
              <a:buChar char="ü"/>
            </a:pPr>
            <a:r>
              <a:rPr lang="en-US" sz="1500" dirty="0"/>
              <a:t>Greater number of births were occurred On Tuesdays in this 100-year span. </a:t>
            </a:r>
          </a:p>
          <a:p>
            <a:pPr marL="285750" lvl="0" indent="-285750">
              <a:spcBef>
                <a:spcPts val="0"/>
              </a:spcBef>
              <a:buFont typeface="Wingdings" panose="05000000000000000000" pitchFamily="2" charset="2"/>
              <a:buChar char="ü"/>
            </a:pPr>
            <a:r>
              <a:rPr lang="en-US" sz="1500" dirty="0"/>
              <a:t>In yearly births more births were in year 1947.</a:t>
            </a:r>
          </a:p>
          <a:p>
            <a:pPr marL="285750" lvl="0" indent="-285750">
              <a:spcBef>
                <a:spcPts val="0"/>
              </a:spcBef>
              <a:buFont typeface="Wingdings" panose="05000000000000000000" pitchFamily="2" charset="2"/>
              <a:buChar char="ü"/>
            </a:pPr>
            <a:r>
              <a:rPr lang="en-US" sz="1500" dirty="0"/>
              <a:t>In monthly births people born in January were more.</a:t>
            </a:r>
          </a:p>
          <a:p>
            <a:pPr marL="285750" lvl="0" indent="-285750">
              <a:spcBef>
                <a:spcPts val="0"/>
              </a:spcBef>
              <a:buFont typeface="Wingdings" panose="05000000000000000000" pitchFamily="2" charset="2"/>
              <a:buChar char="ü"/>
            </a:pPr>
            <a:r>
              <a:rPr lang="en-US" sz="1500" dirty="0"/>
              <a:t>In quarter births plots or yearly birth plots we didn’t find any significant observations but we can see roughly the population reached its peak in 1940’s and gradually the population decreased.</a:t>
            </a:r>
          </a:p>
          <a:p>
            <a:pPr marL="285750" lvl="0" indent="-285750">
              <a:spcBef>
                <a:spcPts val="0"/>
              </a:spcBef>
              <a:buFont typeface="Wingdings" panose="05000000000000000000" pitchFamily="2" charset="2"/>
              <a:buChar char="ü"/>
            </a:pPr>
            <a:r>
              <a:rPr lang="en-US" sz="1500" dirty="0"/>
              <a:t>In gender births we can obviously observe that the number of female births is less than that of male births.</a:t>
            </a:r>
          </a:p>
          <a:p>
            <a:pPr marL="285750" lvl="0" indent="-285750">
              <a:spcBef>
                <a:spcPts val="0"/>
              </a:spcBef>
              <a:buFont typeface="Wingdings" panose="05000000000000000000" pitchFamily="2" charset="2"/>
              <a:buChar char="ü"/>
            </a:pPr>
            <a:r>
              <a:rPr lang="en-US" sz="1500" dirty="0"/>
              <a:t>A fascinating observation was that there is actually a seasonality in the number of births.</a:t>
            </a:r>
          </a:p>
          <a:p>
            <a:pPr marL="285750" lvl="0" indent="-285750">
              <a:spcBef>
                <a:spcPts val="0"/>
              </a:spcBef>
              <a:buFont typeface="Wingdings" panose="05000000000000000000" pitchFamily="2" charset="2"/>
              <a:buChar char="ü"/>
            </a:pPr>
            <a:r>
              <a:rPr lang="en-US" sz="1500" dirty="0"/>
              <a:t>Geographically, some places the population density is high, some places there is much scattering (low density).</a:t>
            </a:r>
          </a:p>
          <a:p>
            <a:pPr marL="285750" lvl="0" indent="-285750">
              <a:spcBef>
                <a:spcPts val="0"/>
              </a:spcBef>
              <a:buFont typeface="Wingdings" panose="05000000000000000000" pitchFamily="2" charset="2"/>
              <a:buChar char="ü"/>
            </a:pPr>
            <a:endParaRPr lang="en-US" sz="2000" dirty="0"/>
          </a:p>
        </p:txBody>
      </p:sp>
    </p:spTree>
    <p:extLst>
      <p:ext uri="{BB962C8B-B14F-4D97-AF65-F5344CB8AC3E}">
        <p14:creationId xmlns:p14="http://schemas.microsoft.com/office/powerpoint/2010/main" val="2930236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006549"/>
            <a:ext cx="4421372" cy="92756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5600" b="1" dirty="0"/>
              <a:t>Conclusion</a:t>
            </a:r>
            <a:endParaRPr sz="5600" b="1" dirty="0"/>
          </a:p>
        </p:txBody>
      </p:sp>
      <p:sp>
        <p:nvSpPr>
          <p:cNvPr id="119" name="Google Shape;119;p18"/>
          <p:cNvSpPr txBox="1">
            <a:spLocks noGrp="1"/>
          </p:cNvSpPr>
          <p:nvPr>
            <p:ph type="subTitle" idx="4294967295"/>
          </p:nvPr>
        </p:nvSpPr>
        <p:spPr>
          <a:xfrm>
            <a:off x="674222" y="1836015"/>
            <a:ext cx="4779600" cy="2300936"/>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dirty="0"/>
              <a:t>Major conclusions we can conclude that there is a seasonality in the dataset we collected.</a:t>
            </a:r>
          </a:p>
          <a:p>
            <a:pPr marL="285750" lvl="0" indent="-285750">
              <a:buFont typeface="Arial" panose="020B0604020202020204" pitchFamily="34" charset="0"/>
              <a:buChar char="•"/>
            </a:pPr>
            <a:r>
              <a:rPr lang="en-US" sz="1400" dirty="0"/>
              <a:t>And also, the number of female births is very lower when compared to male births there can e many reasons for that some of them might female infanticide as parents then would have felt that girl is a burden.</a:t>
            </a:r>
          </a:p>
          <a:p>
            <a:pPr marL="285750" lvl="0" indent="-285750">
              <a:buFont typeface="Arial" panose="020B0604020202020204" pitchFamily="34" charset="0"/>
              <a:buChar char="•"/>
            </a:pPr>
            <a:r>
              <a:rPr lang="en-US" sz="1400" dirty="0"/>
              <a:t>More people were born on Tuesdays and Mondays maybe weekend hospitals were closed so they postponed the delivery -just a probabilistic conclusion.</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350" y="1061883"/>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CONTENTS</a:t>
            </a:r>
            <a:endParaRPr dirty="0"/>
          </a:p>
        </p:txBody>
      </p:sp>
      <p:sp>
        <p:nvSpPr>
          <p:cNvPr id="76" name="Google Shape;76;p13"/>
          <p:cNvSpPr txBox="1"/>
          <p:nvPr/>
        </p:nvSpPr>
        <p:spPr>
          <a:xfrm>
            <a:off x="1239677" y="1068323"/>
            <a:ext cx="1598660" cy="46549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1. Data Collection</a:t>
            </a:r>
            <a:endParaRPr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7" name="Google Shape;77;p13"/>
          <p:cNvSpPr txBox="1"/>
          <p:nvPr/>
        </p:nvSpPr>
        <p:spPr>
          <a:xfrm>
            <a:off x="3089342" y="1066302"/>
            <a:ext cx="1460775" cy="46549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2. Data Cleaning</a:t>
            </a:r>
            <a:endParaRPr dirty="0">
              <a:solidFill>
                <a:srgbClr val="0091EA"/>
              </a:solidFill>
              <a:latin typeface="Source Sans Pro"/>
              <a:ea typeface="Source Sans Pro"/>
              <a:cs typeface="Source Sans Pro"/>
              <a:sym typeface="Source Sans Pro"/>
            </a:endParaRPr>
          </a:p>
        </p:txBody>
      </p:sp>
      <p:pic>
        <p:nvPicPr>
          <p:cNvPr id="2" name="Picture 1">
            <a:extLst>
              <a:ext uri="{FF2B5EF4-FFF2-40B4-BE49-F238E27FC236}">
                <a16:creationId xmlns:a16="http://schemas.microsoft.com/office/drawing/2014/main" id="{74D0784E-8206-46CD-8A28-6C8B245FB545}"/>
              </a:ext>
            </a:extLst>
          </p:cNvPr>
          <p:cNvPicPr>
            <a:picLocks noChangeAspect="1"/>
          </p:cNvPicPr>
          <p:nvPr/>
        </p:nvPicPr>
        <p:blipFill rotWithShape="1">
          <a:blip r:embed="rId3"/>
          <a:srcRect b="23796"/>
          <a:stretch/>
        </p:blipFill>
        <p:spPr>
          <a:xfrm>
            <a:off x="1437956" y="1452187"/>
            <a:ext cx="1172836" cy="893753"/>
          </a:xfrm>
          <a:prstGeom prst="rect">
            <a:avLst/>
          </a:prstGeom>
        </p:spPr>
      </p:pic>
      <p:pic>
        <p:nvPicPr>
          <p:cNvPr id="3" name="Picture 2">
            <a:extLst>
              <a:ext uri="{FF2B5EF4-FFF2-40B4-BE49-F238E27FC236}">
                <a16:creationId xmlns:a16="http://schemas.microsoft.com/office/drawing/2014/main" id="{73DDFD82-DAA8-4D9D-9019-EB12DA02D57C}"/>
              </a:ext>
            </a:extLst>
          </p:cNvPr>
          <p:cNvPicPr>
            <a:picLocks noChangeAspect="1"/>
          </p:cNvPicPr>
          <p:nvPr/>
        </p:nvPicPr>
        <p:blipFill rotWithShape="1">
          <a:blip r:embed="rId4"/>
          <a:srcRect t="8992" b="8598"/>
          <a:stretch/>
        </p:blipFill>
        <p:spPr>
          <a:xfrm>
            <a:off x="3277470" y="1452187"/>
            <a:ext cx="1084521" cy="893753"/>
          </a:xfrm>
          <a:prstGeom prst="rect">
            <a:avLst/>
          </a:prstGeom>
        </p:spPr>
      </p:pic>
      <p:pic>
        <p:nvPicPr>
          <p:cNvPr id="6" name="Picture 5">
            <a:extLst>
              <a:ext uri="{FF2B5EF4-FFF2-40B4-BE49-F238E27FC236}">
                <a16:creationId xmlns:a16="http://schemas.microsoft.com/office/drawing/2014/main" id="{26BEFDEF-49BE-4019-BFCC-8958D90AEDDD}"/>
              </a:ext>
            </a:extLst>
          </p:cNvPr>
          <p:cNvPicPr>
            <a:picLocks noChangeAspect="1"/>
          </p:cNvPicPr>
          <p:nvPr/>
        </p:nvPicPr>
        <p:blipFill>
          <a:blip r:embed="rId5"/>
          <a:stretch>
            <a:fillRect/>
          </a:stretch>
        </p:blipFill>
        <p:spPr>
          <a:xfrm>
            <a:off x="5121881" y="1445409"/>
            <a:ext cx="1187943" cy="900531"/>
          </a:xfrm>
          <a:prstGeom prst="rect">
            <a:avLst/>
          </a:prstGeom>
        </p:spPr>
      </p:pic>
      <p:sp>
        <p:nvSpPr>
          <p:cNvPr id="12" name="Google Shape;77;p13">
            <a:extLst>
              <a:ext uri="{FF2B5EF4-FFF2-40B4-BE49-F238E27FC236}">
                <a16:creationId xmlns:a16="http://schemas.microsoft.com/office/drawing/2014/main" id="{BE4A07F2-BAA3-4B57-AA6F-E29B262D89FF}"/>
              </a:ext>
            </a:extLst>
          </p:cNvPr>
          <p:cNvSpPr txBox="1"/>
          <p:nvPr/>
        </p:nvSpPr>
        <p:spPr>
          <a:xfrm>
            <a:off x="4985464" y="1066302"/>
            <a:ext cx="1460775" cy="46549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3. Data Analysis</a:t>
            </a:r>
            <a:endParaRPr dirty="0">
              <a:solidFill>
                <a:srgbClr val="0091EA"/>
              </a:solidFill>
              <a:latin typeface="Source Sans Pro"/>
              <a:ea typeface="Source Sans Pro"/>
              <a:cs typeface="Source Sans Pro"/>
              <a:sym typeface="Source Sans Pro"/>
            </a:endParaRPr>
          </a:p>
        </p:txBody>
      </p:sp>
      <p:sp>
        <p:nvSpPr>
          <p:cNvPr id="13" name="Google Shape;77;p13">
            <a:extLst>
              <a:ext uri="{FF2B5EF4-FFF2-40B4-BE49-F238E27FC236}">
                <a16:creationId xmlns:a16="http://schemas.microsoft.com/office/drawing/2014/main" id="{EC2164CD-B26E-4CA4-BE43-AF1D0B88EABD}"/>
              </a:ext>
            </a:extLst>
          </p:cNvPr>
          <p:cNvSpPr txBox="1"/>
          <p:nvPr/>
        </p:nvSpPr>
        <p:spPr>
          <a:xfrm>
            <a:off x="2360334" y="2778525"/>
            <a:ext cx="1460775" cy="46549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4. Observations</a:t>
            </a:r>
            <a:endParaRPr dirty="0">
              <a:solidFill>
                <a:srgbClr val="0091EA"/>
              </a:solidFill>
              <a:latin typeface="Source Sans Pro"/>
              <a:ea typeface="Source Sans Pro"/>
              <a:cs typeface="Source Sans Pro"/>
              <a:sym typeface="Source Sans Pro"/>
            </a:endParaRPr>
          </a:p>
        </p:txBody>
      </p:sp>
      <p:sp>
        <p:nvSpPr>
          <p:cNvPr id="14" name="Google Shape;77;p13">
            <a:extLst>
              <a:ext uri="{FF2B5EF4-FFF2-40B4-BE49-F238E27FC236}">
                <a16:creationId xmlns:a16="http://schemas.microsoft.com/office/drawing/2014/main" id="{1CA33EFE-2C08-4181-8E1D-46AFABAA4508}"/>
              </a:ext>
            </a:extLst>
          </p:cNvPr>
          <p:cNvSpPr txBox="1"/>
          <p:nvPr/>
        </p:nvSpPr>
        <p:spPr>
          <a:xfrm>
            <a:off x="4632497" y="2820463"/>
            <a:ext cx="1460775" cy="46549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5. Conclusion</a:t>
            </a:r>
            <a:endParaRPr dirty="0">
              <a:solidFill>
                <a:srgbClr val="0091EA"/>
              </a:solidFill>
              <a:latin typeface="Source Sans Pro"/>
              <a:ea typeface="Source Sans Pro"/>
              <a:cs typeface="Source Sans Pro"/>
              <a:sym typeface="Source Sans Pro"/>
            </a:endParaRPr>
          </a:p>
        </p:txBody>
      </p:sp>
      <p:pic>
        <p:nvPicPr>
          <p:cNvPr id="7" name="Picture 6">
            <a:extLst>
              <a:ext uri="{FF2B5EF4-FFF2-40B4-BE49-F238E27FC236}">
                <a16:creationId xmlns:a16="http://schemas.microsoft.com/office/drawing/2014/main" id="{B3AE0EF7-A03C-4EB7-A77F-E1EA3293F507}"/>
              </a:ext>
            </a:extLst>
          </p:cNvPr>
          <p:cNvPicPr>
            <a:picLocks noChangeAspect="1"/>
          </p:cNvPicPr>
          <p:nvPr/>
        </p:nvPicPr>
        <p:blipFill>
          <a:blip r:embed="rId6"/>
          <a:stretch>
            <a:fillRect/>
          </a:stretch>
        </p:blipFill>
        <p:spPr>
          <a:xfrm>
            <a:off x="2440752" y="3305223"/>
            <a:ext cx="1378977" cy="1066302"/>
          </a:xfrm>
          <a:prstGeom prst="rect">
            <a:avLst/>
          </a:prstGeom>
        </p:spPr>
      </p:pic>
      <p:pic>
        <p:nvPicPr>
          <p:cNvPr id="8" name="Picture 7">
            <a:extLst>
              <a:ext uri="{FF2B5EF4-FFF2-40B4-BE49-F238E27FC236}">
                <a16:creationId xmlns:a16="http://schemas.microsoft.com/office/drawing/2014/main" id="{1E78F03B-42CA-4BE5-B5DD-F01195BDAC57}"/>
              </a:ext>
            </a:extLst>
          </p:cNvPr>
          <p:cNvPicPr>
            <a:picLocks noChangeAspect="1"/>
          </p:cNvPicPr>
          <p:nvPr/>
        </p:nvPicPr>
        <p:blipFill>
          <a:blip r:embed="rId7"/>
          <a:stretch>
            <a:fillRect/>
          </a:stretch>
        </p:blipFill>
        <p:spPr>
          <a:xfrm>
            <a:off x="4694988" y="3244017"/>
            <a:ext cx="1258569" cy="11240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424643" y="690892"/>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dirty="0"/>
              <a:t>                                    Objective</a:t>
            </a:r>
            <a:endParaRPr sz="2600" dirty="0"/>
          </a:p>
        </p:txBody>
      </p:sp>
      <p:sp>
        <p:nvSpPr>
          <p:cNvPr id="3" name="Text Placeholder 2">
            <a:extLst>
              <a:ext uri="{FF2B5EF4-FFF2-40B4-BE49-F238E27FC236}">
                <a16:creationId xmlns:a16="http://schemas.microsoft.com/office/drawing/2014/main" id="{82497ECA-937E-44CD-9ABA-44A8CAFE303C}"/>
              </a:ext>
            </a:extLst>
          </p:cNvPr>
          <p:cNvSpPr>
            <a:spLocks noGrp="1"/>
          </p:cNvSpPr>
          <p:nvPr>
            <p:ph type="body" idx="1"/>
          </p:nvPr>
        </p:nvSpPr>
        <p:spPr>
          <a:xfrm>
            <a:off x="786150" y="1569900"/>
            <a:ext cx="7571700" cy="3573600"/>
          </a:xfrm>
        </p:spPr>
        <p:txBody>
          <a:bodyPr/>
          <a:lstStyle/>
          <a:p>
            <a:r>
              <a:rPr lang="en-US" dirty="0"/>
              <a:t>Our main objective is to build a time series model on human birth data.</a:t>
            </a:r>
          </a:p>
          <a:p>
            <a:r>
              <a:rPr lang="en-US" dirty="0" err="1"/>
              <a:t>Analysing</a:t>
            </a:r>
            <a:r>
              <a:rPr lang="en-US" dirty="0"/>
              <a:t> the data to find any insights or patterns in data.</a:t>
            </a:r>
            <a:endParaRPr lang="en-IN" dirty="0"/>
          </a:p>
        </p:txBody>
      </p:sp>
    </p:spTree>
    <p:extLst>
      <p:ext uri="{BB962C8B-B14F-4D97-AF65-F5344CB8AC3E}">
        <p14:creationId xmlns:p14="http://schemas.microsoft.com/office/powerpoint/2010/main" val="66558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600" dirty="0"/>
              <a:t>Data Collection</a:t>
            </a:r>
            <a:endParaRPr sz="2600" dirty="0"/>
          </a:p>
        </p:txBody>
      </p:sp>
      <p:sp>
        <p:nvSpPr>
          <p:cNvPr id="255" name="Google Shape;255;p28"/>
          <p:cNvSpPr txBox="1">
            <a:spLocks noGrp="1"/>
          </p:cNvSpPr>
          <p:nvPr>
            <p:ph type="body" idx="1"/>
          </p:nvPr>
        </p:nvSpPr>
        <p:spPr>
          <a:xfrm>
            <a:off x="786150" y="1200150"/>
            <a:ext cx="7466100" cy="2664600"/>
          </a:xfrm>
          <a:prstGeom prst="rect">
            <a:avLst/>
          </a:prstGeom>
        </p:spPr>
        <p:txBody>
          <a:bodyPr spcFirstLastPara="1" wrap="square" lIns="91425" tIns="91425" rIns="91425" bIns="91425" anchor="t" anchorCtr="0">
            <a:noAutofit/>
          </a:bodyPr>
          <a:lstStyle/>
          <a:p>
            <a:pPr marL="0" lvl="0" indent="0">
              <a:spcBef>
                <a:spcPts val="0"/>
              </a:spcBef>
              <a:buNone/>
            </a:pPr>
            <a:r>
              <a:rPr lang="en-US" sz="1600" dirty="0"/>
              <a:t>We created our own dataset. Our team collected data from multiple sources which include government hospitals and surveys, questionnaires’, form filling etc., Everything is entered into excel file. Our dataset has 5 attributes.</a:t>
            </a:r>
          </a:p>
          <a:p>
            <a:pPr marL="285750" lvl="0" indent="-285750">
              <a:spcBef>
                <a:spcPts val="0"/>
              </a:spcBef>
              <a:buFont typeface="Wingdings" panose="05000000000000000000" pitchFamily="2" charset="2"/>
              <a:buChar char="ü"/>
            </a:pPr>
            <a:endParaRPr lang="en-US" sz="1600" dirty="0"/>
          </a:p>
          <a:p>
            <a:pPr marL="285750" lvl="0" indent="-285750">
              <a:spcBef>
                <a:spcPts val="0"/>
              </a:spcBef>
              <a:buFont typeface="Wingdings" panose="05000000000000000000" pitchFamily="2" charset="2"/>
              <a:buChar char="ü"/>
            </a:pPr>
            <a:r>
              <a:rPr lang="en-US" sz="1600" dirty="0"/>
              <a:t>Date of Birth</a:t>
            </a:r>
          </a:p>
          <a:p>
            <a:pPr marL="285750" lvl="0" indent="-285750">
              <a:spcBef>
                <a:spcPts val="0"/>
              </a:spcBef>
              <a:buFont typeface="Wingdings" panose="05000000000000000000" pitchFamily="2" charset="2"/>
              <a:buChar char="ü"/>
            </a:pPr>
            <a:r>
              <a:rPr lang="en-US" sz="1600" dirty="0"/>
              <a:t>Time of Birth</a:t>
            </a:r>
          </a:p>
          <a:p>
            <a:pPr marL="285750" lvl="0" indent="-285750">
              <a:spcBef>
                <a:spcPts val="0"/>
              </a:spcBef>
              <a:buFont typeface="Wingdings" panose="05000000000000000000" pitchFamily="2" charset="2"/>
              <a:buChar char="ü"/>
            </a:pPr>
            <a:r>
              <a:rPr lang="en-US" sz="1600" dirty="0"/>
              <a:t>Gender</a:t>
            </a:r>
          </a:p>
          <a:p>
            <a:pPr marL="285750" lvl="0" indent="-285750">
              <a:spcBef>
                <a:spcPts val="0"/>
              </a:spcBef>
              <a:buFont typeface="Wingdings" panose="05000000000000000000" pitchFamily="2" charset="2"/>
              <a:buChar char="ü"/>
            </a:pPr>
            <a:r>
              <a:rPr lang="en-US" sz="1600" dirty="0"/>
              <a:t>Latitudes</a:t>
            </a:r>
          </a:p>
          <a:p>
            <a:pPr marL="285750" lvl="0" indent="-285750">
              <a:spcBef>
                <a:spcPts val="0"/>
              </a:spcBef>
              <a:buFont typeface="Wingdings" panose="05000000000000000000" pitchFamily="2" charset="2"/>
              <a:buChar char="ü"/>
            </a:pPr>
            <a:r>
              <a:rPr lang="en-US" sz="1600" dirty="0"/>
              <a:t>Longitudes</a:t>
            </a:r>
          </a:p>
          <a:p>
            <a:pPr marL="0" lvl="0" indent="0">
              <a:spcBef>
                <a:spcPts val="0"/>
              </a:spcBef>
              <a:buNone/>
            </a:pP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600" dirty="0"/>
              <a:t>Data Collection</a:t>
            </a:r>
            <a:endParaRPr sz="2600" dirty="0"/>
          </a:p>
        </p:txBody>
      </p:sp>
      <p:pic>
        <p:nvPicPr>
          <p:cNvPr id="4" name="Picture 3">
            <a:extLst>
              <a:ext uri="{FF2B5EF4-FFF2-40B4-BE49-F238E27FC236}">
                <a16:creationId xmlns:a16="http://schemas.microsoft.com/office/drawing/2014/main" id="{432B3FC9-E5AB-4CB4-8B1B-9D51450BD192}"/>
              </a:ext>
            </a:extLst>
          </p:cNvPr>
          <p:cNvPicPr>
            <a:picLocks noChangeAspect="1"/>
          </p:cNvPicPr>
          <p:nvPr/>
        </p:nvPicPr>
        <p:blipFill>
          <a:blip r:embed="rId3"/>
          <a:stretch>
            <a:fillRect/>
          </a:stretch>
        </p:blipFill>
        <p:spPr>
          <a:xfrm>
            <a:off x="786150" y="1289106"/>
            <a:ext cx="3962315" cy="2027525"/>
          </a:xfrm>
          <a:prstGeom prst="rect">
            <a:avLst/>
          </a:prstGeom>
        </p:spPr>
      </p:pic>
      <p:pic>
        <p:nvPicPr>
          <p:cNvPr id="5" name="Picture 4">
            <a:extLst>
              <a:ext uri="{FF2B5EF4-FFF2-40B4-BE49-F238E27FC236}">
                <a16:creationId xmlns:a16="http://schemas.microsoft.com/office/drawing/2014/main" id="{BD2D76FD-3125-47F7-9190-8CD478180532}"/>
              </a:ext>
            </a:extLst>
          </p:cNvPr>
          <p:cNvPicPr>
            <a:picLocks noChangeAspect="1"/>
          </p:cNvPicPr>
          <p:nvPr/>
        </p:nvPicPr>
        <p:blipFill rotWithShape="1">
          <a:blip r:embed="rId4"/>
          <a:srcRect r="55533"/>
          <a:stretch/>
        </p:blipFill>
        <p:spPr>
          <a:xfrm>
            <a:off x="4953105" y="1816601"/>
            <a:ext cx="3226875" cy="2810090"/>
          </a:xfrm>
          <a:prstGeom prst="rect">
            <a:avLst/>
          </a:prstGeom>
        </p:spPr>
      </p:pic>
    </p:spTree>
    <p:extLst>
      <p:ext uri="{BB962C8B-B14F-4D97-AF65-F5344CB8AC3E}">
        <p14:creationId xmlns:p14="http://schemas.microsoft.com/office/powerpoint/2010/main" val="3738162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IN" sz="2600" dirty="0"/>
              <a:t>Data Cleaning:</a:t>
            </a:r>
            <a:endParaRPr sz="2600" dirty="0"/>
          </a:p>
        </p:txBody>
      </p:sp>
      <p:sp>
        <p:nvSpPr>
          <p:cNvPr id="255" name="Google Shape;255;p28"/>
          <p:cNvSpPr txBox="1">
            <a:spLocks noGrp="1"/>
          </p:cNvSpPr>
          <p:nvPr>
            <p:ph type="body" idx="1"/>
          </p:nvPr>
        </p:nvSpPr>
        <p:spPr>
          <a:xfrm>
            <a:off x="786150" y="1200150"/>
            <a:ext cx="7466100" cy="2570864"/>
          </a:xfrm>
          <a:prstGeom prst="rect">
            <a:avLst/>
          </a:prstGeom>
        </p:spPr>
        <p:txBody>
          <a:bodyPr spcFirstLastPara="1" wrap="square" lIns="91425" tIns="91425" rIns="91425" bIns="91425" anchor="t" anchorCtr="0">
            <a:noAutofit/>
          </a:bodyPr>
          <a:lstStyle/>
          <a:p>
            <a:pPr marL="0" lvl="0" indent="0">
              <a:spcBef>
                <a:spcPts val="0"/>
              </a:spcBef>
              <a:buNone/>
            </a:pPr>
            <a:r>
              <a:rPr lang="en-US" sz="1800" dirty="0"/>
              <a:t>Data Cleaning: - Data cleaning is the process of fixing or removing incorrect, corrupted, incorrectly formatted, duplicate, or incomplete data within a dataset.</a:t>
            </a:r>
          </a:p>
          <a:p>
            <a:pPr marL="0" lvl="0" indent="0">
              <a:spcBef>
                <a:spcPts val="0"/>
              </a:spcBef>
              <a:buNone/>
            </a:pPr>
            <a:r>
              <a:rPr lang="en-US" sz="1800" dirty="0"/>
              <a:t>Our most cleansing part is done using the best tool available out there that is MS EXCEL.</a:t>
            </a:r>
          </a:p>
          <a:p>
            <a:pPr marL="0" lvl="0" indent="0">
              <a:spcBef>
                <a:spcPts val="0"/>
              </a:spcBef>
              <a:buNone/>
            </a:pPr>
            <a:r>
              <a:rPr lang="en-US" sz="1800" dirty="0"/>
              <a:t>           Initially our raw data contains around 35000 data points. Which consists of irregular data, inconsistent data, data columns with different formats within, wrong location co-ordinates, etc.</a:t>
            </a:r>
          </a:p>
        </p:txBody>
      </p:sp>
    </p:spTree>
    <p:extLst>
      <p:ext uri="{BB962C8B-B14F-4D97-AF65-F5344CB8AC3E}">
        <p14:creationId xmlns:p14="http://schemas.microsoft.com/office/powerpoint/2010/main" val="191242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786150" y="655451"/>
            <a:ext cx="7571700" cy="702600"/>
          </a:xfrm>
          <a:prstGeom prst="rect">
            <a:avLst/>
          </a:prstGeom>
        </p:spPr>
        <p:txBody>
          <a:bodyPr spcFirstLastPara="1" wrap="square" lIns="91425" tIns="91425" rIns="91425" bIns="91425" anchor="b" anchorCtr="0">
            <a:noAutofit/>
          </a:bodyPr>
          <a:lstStyle/>
          <a:p>
            <a:pPr lvl="0"/>
            <a:r>
              <a:rPr lang="en-IN" sz="2600" dirty="0"/>
              <a:t>WORK FLOW:</a:t>
            </a:r>
          </a:p>
        </p:txBody>
      </p:sp>
      <p:sp>
        <p:nvSpPr>
          <p:cNvPr id="255" name="Google Shape;255;p28"/>
          <p:cNvSpPr txBox="1">
            <a:spLocks noGrp="1"/>
          </p:cNvSpPr>
          <p:nvPr>
            <p:ph type="body" idx="1"/>
          </p:nvPr>
        </p:nvSpPr>
        <p:spPr>
          <a:xfrm>
            <a:off x="786150" y="1470619"/>
            <a:ext cx="7466100" cy="2690256"/>
          </a:xfrm>
          <a:prstGeom prst="rect">
            <a:avLst/>
          </a:prstGeom>
        </p:spPr>
        <p:txBody>
          <a:bodyPr spcFirstLastPara="1" wrap="square" lIns="91425" tIns="91425" rIns="91425" bIns="91425" anchor="t" anchorCtr="0">
            <a:noAutofit/>
          </a:bodyPr>
          <a:lstStyle/>
          <a:p>
            <a:pPr marL="285750" lvl="0" indent="-285750">
              <a:spcBef>
                <a:spcPts val="0"/>
              </a:spcBef>
              <a:buFont typeface="Wingdings" panose="05000000000000000000" pitchFamily="2" charset="2"/>
              <a:buChar char="ü"/>
            </a:pPr>
            <a:r>
              <a:rPr lang="en-US" sz="2000" dirty="0"/>
              <a:t>Extracting data column attributes</a:t>
            </a:r>
          </a:p>
          <a:p>
            <a:pPr marL="285750" lvl="0" indent="-285750">
              <a:spcBef>
                <a:spcPts val="0"/>
              </a:spcBef>
              <a:buFont typeface="Wingdings" panose="05000000000000000000" pitchFamily="2" charset="2"/>
              <a:buChar char="ü"/>
            </a:pPr>
            <a:r>
              <a:rPr lang="en-US" sz="2000" dirty="0"/>
              <a:t>Conversion to similar format</a:t>
            </a:r>
          </a:p>
          <a:p>
            <a:pPr marL="285750" lvl="0" indent="-285750">
              <a:spcBef>
                <a:spcPts val="0"/>
              </a:spcBef>
              <a:buFont typeface="Wingdings" panose="05000000000000000000" pitchFamily="2" charset="2"/>
              <a:buChar char="ü"/>
            </a:pPr>
            <a:r>
              <a:rPr lang="en-US" sz="2000" dirty="0"/>
              <a:t>Removal of duplicates</a:t>
            </a:r>
          </a:p>
          <a:p>
            <a:pPr marL="285750" lvl="0" indent="-285750">
              <a:spcBef>
                <a:spcPts val="0"/>
              </a:spcBef>
              <a:buFont typeface="Wingdings" panose="05000000000000000000" pitchFamily="2" charset="2"/>
              <a:buChar char="ü"/>
            </a:pPr>
            <a:r>
              <a:rPr lang="en-US" sz="2000" dirty="0"/>
              <a:t>Removal of inaccurate data</a:t>
            </a:r>
          </a:p>
          <a:p>
            <a:pPr marL="285750" lvl="0" indent="-285750">
              <a:spcBef>
                <a:spcPts val="0"/>
              </a:spcBef>
              <a:buFont typeface="Wingdings" panose="05000000000000000000" pitchFamily="2" charset="2"/>
              <a:buChar char="ü"/>
            </a:pPr>
            <a:r>
              <a:rPr lang="en-US" sz="2000" dirty="0"/>
              <a:t>Removal of inconsistencies</a:t>
            </a:r>
          </a:p>
          <a:p>
            <a:pPr marL="0" lvl="0" indent="0">
              <a:spcBef>
                <a:spcPts val="0"/>
              </a:spcBef>
              <a:buNone/>
            </a:pPr>
            <a:endParaRPr lang="en-US" sz="2000" dirty="0"/>
          </a:p>
          <a:p>
            <a:pPr marL="0" lvl="0" indent="0">
              <a:spcBef>
                <a:spcPts val="0"/>
              </a:spcBef>
              <a:buNone/>
            </a:pPr>
            <a:r>
              <a:rPr lang="en-US" sz="2000" dirty="0"/>
              <a:t>Finally, we were left with 14898 data points</a:t>
            </a:r>
          </a:p>
        </p:txBody>
      </p:sp>
    </p:spTree>
    <p:extLst>
      <p:ext uri="{BB962C8B-B14F-4D97-AF65-F5344CB8AC3E}">
        <p14:creationId xmlns:p14="http://schemas.microsoft.com/office/powerpoint/2010/main" val="220854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IN" sz="2600" dirty="0"/>
              <a:t>Data Analytics:</a:t>
            </a:r>
            <a:endParaRPr sz="2600" dirty="0"/>
          </a:p>
        </p:txBody>
      </p:sp>
      <p:sp>
        <p:nvSpPr>
          <p:cNvPr id="255" name="Google Shape;255;p28"/>
          <p:cNvSpPr txBox="1">
            <a:spLocks noGrp="1"/>
          </p:cNvSpPr>
          <p:nvPr>
            <p:ph type="body" idx="1"/>
          </p:nvPr>
        </p:nvSpPr>
        <p:spPr>
          <a:xfrm>
            <a:off x="786150" y="1200150"/>
            <a:ext cx="7466100" cy="2967814"/>
          </a:xfrm>
          <a:prstGeom prst="rect">
            <a:avLst/>
          </a:prstGeom>
        </p:spPr>
        <p:txBody>
          <a:bodyPr spcFirstLastPara="1" wrap="square" lIns="91425" tIns="91425" rIns="91425" bIns="91425" anchor="t" anchorCtr="0">
            <a:noAutofit/>
          </a:bodyPr>
          <a:lstStyle/>
          <a:p>
            <a:pPr marL="0" lvl="0" indent="0">
              <a:spcBef>
                <a:spcPts val="0"/>
              </a:spcBef>
              <a:buNone/>
            </a:pPr>
            <a:r>
              <a:rPr lang="en-US" sz="1800" dirty="0"/>
              <a:t>Data Analytics: - Analytics is the systematic computational analysis of data or statistics. It is used for the discovery, interpretation, and communication of meaningful patterns in data.</a:t>
            </a:r>
          </a:p>
          <a:p>
            <a:pPr marL="0" lvl="0" indent="0">
              <a:spcBef>
                <a:spcPts val="0"/>
              </a:spcBef>
              <a:buNone/>
            </a:pPr>
            <a:endParaRPr lang="en-US" sz="1800" dirty="0"/>
          </a:p>
          <a:p>
            <a:pPr marL="0" lvl="0" indent="0">
              <a:spcBef>
                <a:spcPts val="0"/>
              </a:spcBef>
              <a:buNone/>
            </a:pPr>
            <a:r>
              <a:rPr lang="en-US" sz="1800" dirty="0"/>
              <a:t>For this phase we used PYTHON.</a:t>
            </a:r>
          </a:p>
          <a:p>
            <a:pPr marL="0" lvl="0" indent="0">
              <a:spcBef>
                <a:spcPts val="0"/>
              </a:spcBef>
              <a:buNone/>
            </a:pPr>
            <a:endParaRPr lang="en-US" sz="1800" dirty="0"/>
          </a:p>
          <a:p>
            <a:pPr marL="0" lvl="0" indent="0">
              <a:spcBef>
                <a:spcPts val="0"/>
              </a:spcBef>
              <a:buNone/>
            </a:pPr>
            <a:r>
              <a:rPr lang="en-US" sz="1800" dirty="0"/>
              <a:t>We considered few attributes in this process, such as place of birth, date of birth, gender for doing the analysis.</a:t>
            </a:r>
          </a:p>
        </p:txBody>
      </p:sp>
    </p:spTree>
    <p:extLst>
      <p:ext uri="{BB962C8B-B14F-4D97-AF65-F5344CB8AC3E}">
        <p14:creationId xmlns:p14="http://schemas.microsoft.com/office/powerpoint/2010/main" val="1918377899"/>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704</Words>
  <Application>Microsoft Office PowerPoint</Application>
  <PresentationFormat>On-screen Show (16:9)</PresentationFormat>
  <Paragraphs>68</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Source Sans Pro</vt:lpstr>
      <vt:lpstr>Wingdings</vt:lpstr>
      <vt:lpstr>Arial</vt:lpstr>
      <vt:lpstr>Roboto Slab</vt:lpstr>
      <vt:lpstr>Cordelia template</vt:lpstr>
      <vt:lpstr>Human Birth Data Analysis</vt:lpstr>
      <vt:lpstr>Team</vt:lpstr>
      <vt:lpstr>CONTENTS</vt:lpstr>
      <vt:lpstr>                                    Objective</vt:lpstr>
      <vt:lpstr>Data Collection</vt:lpstr>
      <vt:lpstr>Data Collection</vt:lpstr>
      <vt:lpstr>Data Cleaning:</vt:lpstr>
      <vt:lpstr>WORK FLOW:</vt:lpstr>
      <vt:lpstr>Data Analytics:</vt:lpstr>
      <vt:lpstr>Yearly Births</vt:lpstr>
      <vt:lpstr>Weekly Births</vt:lpstr>
      <vt:lpstr>Quarterly Births:</vt:lpstr>
      <vt:lpstr>Gender-wise Births:</vt:lpstr>
      <vt:lpstr>PowerPoint Presentation</vt:lpstr>
      <vt:lpstr>PowerPoint Presentation</vt:lpstr>
      <vt:lpstr>Rolling Mean:</vt:lpstr>
      <vt:lpstr>PowerPoint Presentation</vt:lpstr>
      <vt:lpstr>PowerPoint Presentation</vt:lpstr>
      <vt:lpstr>PowerPoint Presentation</vt:lpstr>
      <vt:lpstr>PowerPoint Presentation</vt:lpstr>
      <vt:lpstr>Observation: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Birth Data Analysis</dc:title>
  <cp:lastModifiedBy>Sathwik Goud</cp:lastModifiedBy>
  <cp:revision>79</cp:revision>
  <dcterms:modified xsi:type="dcterms:W3CDTF">2022-05-21T05:47:18Z</dcterms:modified>
</cp:coreProperties>
</file>