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p:scale>
          <a:sx n="33" d="100"/>
          <a:sy n="33" d="100"/>
        </p:scale>
        <p:origin x="1862" y="-2789"/>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abstract/document/9453028"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ncbi.nlm.nih.gov/pmc/articles/PMC80817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82704-AF50-3B9A-3E39-7086A8E64ECE}"/>
              </a:ext>
            </a:extLst>
          </p:cNvPr>
          <p:cNvSpPr>
            <a:spLocks noGrp="1"/>
          </p:cNvSpPr>
          <p:nvPr>
            <p:ph type="body" sz="quarter" idx="10"/>
          </p:nvPr>
        </p:nvSpPr>
        <p:spPr>
          <a:xfrm>
            <a:off x="440616" y="4560778"/>
            <a:ext cx="10101856" cy="6918355"/>
          </a:xfrm>
        </p:spPr>
        <p:txBody>
          <a:bodyPr/>
          <a:lstStyle/>
          <a:p>
            <a:pPr algn="just"/>
            <a:r>
              <a:rPr lang="en-US" sz="3200" dirty="0">
                <a:latin typeface="Times New Roman" pitchFamily="18" charset="0"/>
                <a:cs typeface="Times New Roman" pitchFamily="18" charset="0"/>
              </a:rPr>
              <a:t>Heart disease is one of the biggest health risks for association today. </a:t>
            </a:r>
            <a:r>
              <a:rPr lang="en-US" altLang="en-US" sz="3200" dirty="0">
                <a:latin typeface="Times New Roman" panose="02020603050405020304" pitchFamily="18" charset="0"/>
                <a:cs typeface="Times New Roman" panose="02020603050405020304" pitchFamily="18" charset="0"/>
              </a:rPr>
              <a:t>The aim of the project is to analyze and predict whether a patient gets heart attack or not by considering different symptoms like chest pain, resting blood pressure, cholesterol, and fasting blood sugar. </a:t>
            </a:r>
            <a:endParaRPr lang="en-US" sz="3200" dirty="0">
              <a:solidFill>
                <a:srgbClr val="002060"/>
              </a:solidFill>
              <a:latin typeface="Times New Roman" panose="02020603050405020304" pitchFamily="18" charset="0"/>
              <a:cs typeface="Times New Roman" panose="02020603050405020304" pitchFamily="18" charset="0"/>
            </a:endParaRPr>
          </a:p>
          <a:p>
            <a:pPr algn="just"/>
            <a:r>
              <a:rPr lang="en-US" sz="3200" b="1" dirty="0">
                <a:solidFill>
                  <a:srgbClr val="002060"/>
                </a:solidFill>
              </a:rPr>
              <a:t>	         </a:t>
            </a:r>
            <a:r>
              <a:rPr lang="en-US" sz="3200" b="1" u="sng" dirty="0">
                <a:solidFill>
                  <a:srgbClr val="002060"/>
                </a:solidFill>
                <a:latin typeface="+mj-lt"/>
              </a:rPr>
              <a:t>OVERVIEW</a:t>
            </a:r>
            <a:endParaRPr lang="en-US" sz="3200" u="sng" dirty="0">
              <a:solidFill>
                <a:srgbClr val="002060"/>
              </a:solidFill>
              <a:latin typeface="Times New Roman" panose="02020603050405020304" pitchFamily="18" charset="0"/>
              <a:cs typeface="Times New Roman" panose="02020603050405020304" pitchFamily="18" charset="0"/>
            </a:endParaRPr>
          </a:p>
          <a:p>
            <a:pPr algn="just">
              <a:buNone/>
            </a:pPr>
            <a:r>
              <a:rPr lang="en-US" sz="32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Heart disease prediction involves assessing the risk of an individual developing cardiovascular conditions like coronary artery disease, heart attacks, and strokes. Various factors contribute to this risk, including age, gender, family history, lifestyle habits (such as smoking, diet, and exercise), blood pressure, cholesterol levels, and other medical conditions like diabetes and obesity.</a:t>
            </a:r>
            <a:endParaRPr lang="en-IN" sz="3200" b="1" u="sng" dirty="0">
              <a:solidFill>
                <a:srgbClr val="002060"/>
              </a:solidFill>
              <a:latin typeface="+mj-lt"/>
            </a:endParaRPr>
          </a:p>
        </p:txBody>
      </p:sp>
      <p:sp>
        <p:nvSpPr>
          <p:cNvPr id="3" name="Text Placeholder 2">
            <a:extLst>
              <a:ext uri="{FF2B5EF4-FFF2-40B4-BE49-F238E27FC236}">
                <a16:creationId xmlns:a16="http://schemas.microsoft.com/office/drawing/2014/main" id="{B69F6BD6-8582-6B80-3FC6-55C6169A8BA0}"/>
              </a:ext>
            </a:extLst>
          </p:cNvPr>
          <p:cNvSpPr>
            <a:spLocks noGrp="1"/>
          </p:cNvSpPr>
          <p:nvPr>
            <p:ph type="body" sz="quarter" idx="11"/>
          </p:nvPr>
        </p:nvSpPr>
        <p:spPr>
          <a:xfrm>
            <a:off x="451928" y="4088948"/>
            <a:ext cx="10093882" cy="620293"/>
          </a:xfrm>
        </p:spPr>
        <p:txBody>
          <a:bodyPr/>
          <a:lstStyle/>
          <a:p>
            <a:r>
              <a:rPr lang="en-IN" sz="3200" dirty="0">
                <a:solidFill>
                  <a:srgbClr val="002060"/>
                </a:solidFill>
              </a:rPr>
              <a:t>INTRODUCTION</a:t>
            </a:r>
          </a:p>
        </p:txBody>
      </p:sp>
      <p:sp>
        <p:nvSpPr>
          <p:cNvPr id="4" name="Text Placeholder 3">
            <a:extLst>
              <a:ext uri="{FF2B5EF4-FFF2-40B4-BE49-F238E27FC236}">
                <a16:creationId xmlns:a16="http://schemas.microsoft.com/office/drawing/2014/main" id="{0566D63C-0F73-1B9C-91F3-8E789550CB81}"/>
              </a:ext>
            </a:extLst>
          </p:cNvPr>
          <p:cNvSpPr>
            <a:spLocks noGrp="1"/>
          </p:cNvSpPr>
          <p:nvPr>
            <p:ph type="body" sz="quarter" idx="20"/>
          </p:nvPr>
        </p:nvSpPr>
        <p:spPr>
          <a:xfrm>
            <a:off x="437278" y="11479134"/>
            <a:ext cx="10096349" cy="885144"/>
          </a:xfrm>
        </p:spPr>
        <p:txBody>
          <a:bodyPr/>
          <a:lstStyle/>
          <a:p>
            <a:r>
              <a:rPr lang="en-IN" sz="3200" dirty="0">
                <a:solidFill>
                  <a:srgbClr val="002060"/>
                </a:solidFill>
              </a:rPr>
              <a:t>PROBLEM STATEMENT</a:t>
            </a:r>
          </a:p>
        </p:txBody>
      </p:sp>
      <p:sp>
        <p:nvSpPr>
          <p:cNvPr id="5" name="Text Placeholder 4">
            <a:extLst>
              <a:ext uri="{FF2B5EF4-FFF2-40B4-BE49-F238E27FC236}">
                <a16:creationId xmlns:a16="http://schemas.microsoft.com/office/drawing/2014/main" id="{BCA9CFA9-C760-48DC-A71F-42ADF9234FB7}"/>
              </a:ext>
            </a:extLst>
          </p:cNvPr>
          <p:cNvSpPr>
            <a:spLocks noGrp="1"/>
          </p:cNvSpPr>
          <p:nvPr>
            <p:ph type="body" sz="quarter" idx="25"/>
          </p:nvPr>
        </p:nvSpPr>
        <p:spPr>
          <a:xfrm>
            <a:off x="10694194" y="4147202"/>
            <a:ext cx="10093752" cy="620293"/>
          </a:xfrm>
        </p:spPr>
        <p:txBody>
          <a:bodyPr/>
          <a:lstStyle/>
          <a:p>
            <a:r>
              <a:rPr lang="en-IN" sz="3200" dirty="0"/>
              <a:t>LIMITATIONS</a:t>
            </a:r>
          </a:p>
        </p:txBody>
      </p:sp>
      <p:sp>
        <p:nvSpPr>
          <p:cNvPr id="6" name="Text Placeholder 5">
            <a:extLst>
              <a:ext uri="{FF2B5EF4-FFF2-40B4-BE49-F238E27FC236}">
                <a16:creationId xmlns:a16="http://schemas.microsoft.com/office/drawing/2014/main" id="{8B1FA982-D3D5-E02F-C989-779518FE6562}"/>
              </a:ext>
            </a:extLst>
          </p:cNvPr>
          <p:cNvSpPr>
            <a:spLocks noGrp="1"/>
          </p:cNvSpPr>
          <p:nvPr>
            <p:ph type="body" sz="quarter" idx="26"/>
          </p:nvPr>
        </p:nvSpPr>
        <p:spPr>
          <a:xfrm>
            <a:off x="10690856" y="4653993"/>
            <a:ext cx="10093752" cy="4413053"/>
          </a:xfrm>
        </p:spPr>
        <p:txBody>
          <a:bodyPr/>
          <a:lstStyle/>
          <a:p>
            <a:pPr algn="just">
              <a:spcBef>
                <a:spcPts val="600"/>
              </a:spcBef>
              <a:spcAft>
                <a:spcPts val="600"/>
              </a:spcAft>
            </a:pPr>
            <a:r>
              <a:rPr lang="en-US" sz="3200" b="0" i="0" dirty="0">
                <a:solidFill>
                  <a:srgbClr val="002060"/>
                </a:solidFill>
                <a:effectLst/>
                <a:highlight>
                  <a:srgbClr val="FFFFFF"/>
                </a:highlight>
              </a:rPr>
              <a:t>Predictive models rely heavily on the quality and quantity of data available. If the dataset used for training is incomplete, biased, or contains errors, the accuracy of predictions may be compromised.</a:t>
            </a:r>
          </a:p>
          <a:p>
            <a:pPr algn="just">
              <a:spcBef>
                <a:spcPts val="600"/>
              </a:spcBef>
              <a:spcAft>
                <a:spcPts val="600"/>
              </a:spcAft>
            </a:pPr>
            <a:r>
              <a:rPr lang="en-US" sz="3200" dirty="0">
                <a:solidFill>
                  <a:srgbClr val="002060"/>
                </a:solidFill>
                <a:highlight>
                  <a:srgbClr val="FFFFFF"/>
                </a:highlight>
              </a:rPr>
              <a:t> </a:t>
            </a:r>
            <a:r>
              <a:rPr lang="en-US" sz="3200" b="0" i="0" dirty="0">
                <a:solidFill>
                  <a:srgbClr val="002060"/>
                </a:solidFill>
                <a:effectLst/>
                <a:highlight>
                  <a:srgbClr val="FFFFFF"/>
                </a:highlight>
              </a:rPr>
              <a:t>Predictive models rely heavily on the quality and quantity of data available. If the dataset used for training is incomplete, biased, or contains errors, the accuracy of predictions may be compromised.</a:t>
            </a:r>
            <a:endParaRPr lang="en-IN" sz="3200" dirty="0">
              <a:solidFill>
                <a:srgbClr val="002060"/>
              </a:solidFill>
            </a:endParaRPr>
          </a:p>
        </p:txBody>
      </p:sp>
      <p:sp>
        <p:nvSpPr>
          <p:cNvPr id="7" name="Text Placeholder 6">
            <a:extLst>
              <a:ext uri="{FF2B5EF4-FFF2-40B4-BE49-F238E27FC236}">
                <a16:creationId xmlns:a16="http://schemas.microsoft.com/office/drawing/2014/main" id="{521E098F-58DB-F00E-4613-9B298B03BB2B}"/>
              </a:ext>
            </a:extLst>
          </p:cNvPr>
          <p:cNvSpPr>
            <a:spLocks noGrp="1"/>
          </p:cNvSpPr>
          <p:nvPr>
            <p:ph type="body" sz="quarter" idx="27"/>
          </p:nvPr>
        </p:nvSpPr>
        <p:spPr>
          <a:xfrm>
            <a:off x="10944416" y="15538655"/>
            <a:ext cx="10090978" cy="620293"/>
          </a:xfrm>
        </p:spPr>
        <p:txBody>
          <a:bodyPr/>
          <a:lstStyle/>
          <a:p>
            <a:r>
              <a:rPr lang="en-IN" sz="3200" dirty="0"/>
              <a:t>PROPOSED METHODOLOGY</a:t>
            </a:r>
          </a:p>
        </p:txBody>
      </p:sp>
      <p:sp>
        <p:nvSpPr>
          <p:cNvPr id="8" name="Text Placeholder 7">
            <a:extLst>
              <a:ext uri="{FF2B5EF4-FFF2-40B4-BE49-F238E27FC236}">
                <a16:creationId xmlns:a16="http://schemas.microsoft.com/office/drawing/2014/main" id="{3AE4C882-4C51-D567-9AA5-792E3B03ADEE}"/>
              </a:ext>
            </a:extLst>
          </p:cNvPr>
          <p:cNvSpPr>
            <a:spLocks noGrp="1"/>
          </p:cNvSpPr>
          <p:nvPr>
            <p:ph type="body" sz="quarter" idx="28"/>
          </p:nvPr>
        </p:nvSpPr>
        <p:spPr>
          <a:xfrm>
            <a:off x="10913583" y="16566386"/>
            <a:ext cx="10094847" cy="2781838"/>
          </a:xfrm>
        </p:spPr>
        <p:txBody>
          <a:bodyPr/>
          <a:lstStyle/>
          <a:p>
            <a:pPr algn="just"/>
            <a:r>
              <a:rPr lang="en-US" sz="3200" b="0" i="0" dirty="0">
                <a:solidFill>
                  <a:srgbClr val="002060"/>
                </a:solidFill>
                <a:effectLst/>
                <a:highlight>
                  <a:srgbClr val="FFFFFF"/>
                </a:highlight>
              </a:rPr>
              <a:t>Gather a comprehensive dataset including patient demographics (age, gender), medical history (diabetes, hypertension, cholesterol levels), lifestyle factors (smoking, alcohol consumption), and clinical measurements (blood pressure, heart rate, electrocardiogram (ECG) readings).</a:t>
            </a:r>
            <a:endParaRPr lang="en-IN" sz="3200" dirty="0">
              <a:solidFill>
                <a:srgbClr val="002060"/>
              </a:solidFill>
            </a:endParaRPr>
          </a:p>
        </p:txBody>
      </p:sp>
      <p:sp>
        <p:nvSpPr>
          <p:cNvPr id="9" name="Text Placeholder 8">
            <a:extLst>
              <a:ext uri="{FF2B5EF4-FFF2-40B4-BE49-F238E27FC236}">
                <a16:creationId xmlns:a16="http://schemas.microsoft.com/office/drawing/2014/main" id="{2F19E10F-165A-B5CF-2966-C15322EFE1F2}"/>
              </a:ext>
            </a:extLst>
          </p:cNvPr>
          <p:cNvSpPr>
            <a:spLocks noGrp="1"/>
          </p:cNvSpPr>
          <p:nvPr>
            <p:ph type="body" sz="quarter" idx="29"/>
          </p:nvPr>
        </p:nvSpPr>
        <p:spPr>
          <a:xfrm>
            <a:off x="10944416" y="19830728"/>
            <a:ext cx="10085926" cy="620293"/>
          </a:xfrm>
        </p:spPr>
        <p:txBody>
          <a:bodyPr/>
          <a:lstStyle/>
          <a:p>
            <a:r>
              <a:rPr lang="en-IN" sz="3200" dirty="0"/>
              <a:t>REFERENCES</a:t>
            </a:r>
          </a:p>
        </p:txBody>
      </p:sp>
      <p:sp>
        <p:nvSpPr>
          <p:cNvPr id="10" name="Text Placeholder 9">
            <a:extLst>
              <a:ext uri="{FF2B5EF4-FFF2-40B4-BE49-F238E27FC236}">
                <a16:creationId xmlns:a16="http://schemas.microsoft.com/office/drawing/2014/main" id="{A1ADF8DA-7DCA-D206-F60D-E10FC2DC431B}"/>
              </a:ext>
            </a:extLst>
          </p:cNvPr>
          <p:cNvSpPr>
            <a:spLocks noGrp="1"/>
          </p:cNvSpPr>
          <p:nvPr>
            <p:ph type="body" sz="quarter" idx="30"/>
          </p:nvPr>
        </p:nvSpPr>
        <p:spPr>
          <a:xfrm>
            <a:off x="10991219" y="20933525"/>
            <a:ext cx="10090978" cy="5441027"/>
          </a:xfrm>
        </p:spPr>
        <p:txBody>
          <a:bodyPr/>
          <a:lstStyle/>
          <a:p>
            <a:r>
              <a:rPr lang="en-IN" sz="3200" dirty="0">
                <a:solidFill>
                  <a:srgbClr val="002060"/>
                </a:solidFill>
                <a:hlinkClick r:id="rId3"/>
              </a:rPr>
              <a:t>https://www.sciencedirect.com/science/article/abs/pii/S2352914818300714</a:t>
            </a:r>
          </a:p>
          <a:p>
            <a:r>
              <a:rPr lang="en-IN" sz="3200" dirty="0">
                <a:solidFill>
                  <a:srgbClr val="002060"/>
                </a:solidFill>
                <a:hlinkClick r:id="rId4"/>
              </a:rPr>
              <a:t>https://www.ncbi.nlm.nih.gov/pmc/articles/PMC8081749/</a:t>
            </a:r>
            <a:endParaRPr lang="en-IN" sz="3200" dirty="0">
              <a:solidFill>
                <a:srgbClr val="002060"/>
              </a:solidFill>
            </a:endParaRPr>
          </a:p>
          <a:p>
            <a:endParaRPr lang="en-IN" sz="3200" b="1" u="sng" dirty="0">
              <a:solidFill>
                <a:srgbClr val="002060"/>
              </a:solidFill>
              <a:latin typeface="+mn-lt"/>
            </a:endParaRPr>
          </a:p>
          <a:p>
            <a:endParaRPr lang="en-IN" sz="3200" b="1" u="sng" dirty="0">
              <a:solidFill>
                <a:srgbClr val="002060"/>
              </a:solidFill>
              <a:latin typeface="+mn-lt"/>
            </a:endParaRPr>
          </a:p>
          <a:p>
            <a:r>
              <a:rPr lang="en-IN" sz="3200" b="1" u="sng" dirty="0">
                <a:solidFill>
                  <a:srgbClr val="002060"/>
                </a:solidFill>
                <a:latin typeface="+mn-lt"/>
              </a:rPr>
              <a:t>ACKNOWLEDGEMENT</a:t>
            </a:r>
          </a:p>
          <a:p>
            <a:r>
              <a:rPr lang="en-IN" sz="3200" dirty="0" err="1">
                <a:solidFill>
                  <a:srgbClr val="002060"/>
                </a:solidFill>
              </a:rPr>
              <a:t>Dr.M.Sheshikala</a:t>
            </a:r>
            <a:r>
              <a:rPr lang="en-IN" sz="3200" dirty="0">
                <a:solidFill>
                  <a:srgbClr val="002060"/>
                </a:solidFill>
              </a:rPr>
              <a:t>, HOD, CSAI Dept.</a:t>
            </a:r>
          </a:p>
          <a:p>
            <a:r>
              <a:rPr lang="en-IN" sz="3200" dirty="0">
                <a:solidFill>
                  <a:srgbClr val="002060"/>
                </a:solidFill>
              </a:rPr>
              <a:t> PROJECT GUIDE – K. Deepa         </a:t>
            </a:r>
          </a:p>
          <a:p>
            <a:r>
              <a:rPr lang="en-IN" sz="3200" dirty="0">
                <a:solidFill>
                  <a:srgbClr val="002060"/>
                </a:solidFill>
              </a:rPr>
              <a:t>                                  </a:t>
            </a:r>
          </a:p>
        </p:txBody>
      </p:sp>
      <p:sp>
        <p:nvSpPr>
          <p:cNvPr id="11" name="Text Placeholder 10">
            <a:extLst>
              <a:ext uri="{FF2B5EF4-FFF2-40B4-BE49-F238E27FC236}">
                <a16:creationId xmlns:a16="http://schemas.microsoft.com/office/drawing/2014/main" id="{707012D9-5395-8A33-8C58-431CEF7EB55B}"/>
              </a:ext>
            </a:extLst>
          </p:cNvPr>
          <p:cNvSpPr>
            <a:spLocks noGrp="1"/>
          </p:cNvSpPr>
          <p:nvPr>
            <p:ph type="body" sz="quarter" idx="96"/>
          </p:nvPr>
        </p:nvSpPr>
        <p:spPr>
          <a:xfrm>
            <a:off x="488695" y="12285218"/>
            <a:ext cx="10102728" cy="11153360"/>
          </a:xfrm>
        </p:spPr>
        <p:txBody>
          <a:bodyPr/>
          <a:lstStyle/>
          <a:p>
            <a:pPr algn="just">
              <a:buNone/>
            </a:pPr>
            <a:r>
              <a:rPr lang="en-US" sz="3200" dirty="0">
                <a:latin typeface="Times New Roman" pitchFamily="18" charset="0"/>
                <a:cs typeface="Times New Roman" pitchFamily="18" charset="0"/>
              </a:rPr>
              <a:t>Identifying the problem in heart attack analysis using KNN and logistic regression involves recognizing limitations in traditional risk assessment methods, data integration challenges, and ensuring model interpretability while addressing privacy and regulatory concerns. Current methods may lack precision and fail to capture dynamic health changes. Data fragmentation hinders comprehensive analysis, and model interpretability is crucial for clinical acceptance</a:t>
            </a:r>
            <a:r>
              <a:rPr lang="en-US" sz="3200" dirty="0">
                <a:solidFill>
                  <a:srgbClr val="002060"/>
                </a:solidFill>
                <a:latin typeface="Times New Roman" panose="02020603050405020304" pitchFamily="18" charset="0"/>
                <a:cs typeface="Times New Roman" panose="02020603050405020304" pitchFamily="18" charset="0"/>
              </a:rPr>
              <a:t>.</a:t>
            </a:r>
          </a:p>
          <a:p>
            <a:pPr algn="just">
              <a:buNone/>
            </a:pPr>
            <a:endParaRPr lang="en-US" sz="3200" dirty="0">
              <a:solidFill>
                <a:srgbClr val="002060"/>
              </a:solidFill>
              <a:latin typeface="Times New Roman" panose="02020603050405020304" pitchFamily="18" charset="0"/>
              <a:cs typeface="Times New Roman" panose="02020603050405020304" pitchFamily="18" charset="0"/>
            </a:endParaRPr>
          </a:p>
          <a:p>
            <a:pPr algn="just">
              <a:buNone/>
            </a:pPr>
            <a:r>
              <a:rPr lang="en-IN" sz="3200" b="1" dirty="0">
                <a:latin typeface="+mj-lt"/>
              </a:rPr>
              <a:t>	        </a:t>
            </a:r>
            <a:r>
              <a:rPr lang="en-IN" sz="3200" b="1" u="sng" dirty="0">
                <a:latin typeface="+mj-lt"/>
              </a:rPr>
              <a:t>OBJECTIVES</a:t>
            </a:r>
          </a:p>
          <a:p>
            <a:pPr algn="just">
              <a:buNone/>
            </a:pPr>
            <a:r>
              <a:rPr lang="en-US" sz="3200" b="0" i="0" dirty="0">
                <a:solidFill>
                  <a:srgbClr val="002060"/>
                </a:solidFill>
                <a:effectLst/>
                <a:highlight>
                  <a:srgbClr val="FFFFFF"/>
                </a:highlight>
              </a:rPr>
              <a:t> Continuously enhance the accuracy of heart disease prediction models by refining algorithms, incorporating new data sources, and optimizing feature selection techniques.</a:t>
            </a:r>
          </a:p>
          <a:p>
            <a:pPr algn="just">
              <a:buNone/>
            </a:pPr>
            <a:r>
              <a:rPr lang="en-US" sz="3200" b="1" dirty="0">
                <a:solidFill>
                  <a:srgbClr val="002060"/>
                </a:solidFill>
                <a:highlight>
                  <a:srgbClr val="FFFFFF"/>
                </a:highlight>
                <a:latin typeface="+mn-lt"/>
              </a:rPr>
              <a:t>	       </a:t>
            </a:r>
            <a:r>
              <a:rPr lang="en-US" sz="3200" b="1" u="sng" dirty="0">
                <a:solidFill>
                  <a:srgbClr val="002060"/>
                </a:solidFill>
                <a:highlight>
                  <a:srgbClr val="FFFFFF"/>
                </a:highlight>
                <a:latin typeface="+mn-lt"/>
              </a:rPr>
              <a:t>MODELS USED</a:t>
            </a:r>
          </a:p>
          <a:p>
            <a:r>
              <a:rPr lang="en-US" sz="3200" dirty="0">
                <a:latin typeface="Times New Roman" pitchFamily="18" charset="0"/>
                <a:cs typeface="Times New Roman" pitchFamily="18" charset="0"/>
              </a:rPr>
              <a:t> KNN and logistic regression models using the training data. Tune hyperparameters, such as the number of neighbors for KNN or regularization strength for logistic regression, using techniques like cross-validation to optimize model performance.</a:t>
            </a:r>
          </a:p>
        </p:txBody>
      </p:sp>
      <p:sp>
        <p:nvSpPr>
          <p:cNvPr id="12" name="Text Placeholder 11">
            <a:extLst>
              <a:ext uri="{FF2B5EF4-FFF2-40B4-BE49-F238E27FC236}">
                <a16:creationId xmlns:a16="http://schemas.microsoft.com/office/drawing/2014/main" id="{025A9A48-69A5-93DA-2560-F5F6B60A59B4}"/>
              </a:ext>
            </a:extLst>
          </p:cNvPr>
          <p:cNvSpPr>
            <a:spLocks noGrp="1"/>
          </p:cNvSpPr>
          <p:nvPr>
            <p:ph type="body" sz="quarter" idx="150"/>
          </p:nvPr>
        </p:nvSpPr>
        <p:spPr>
          <a:xfrm>
            <a:off x="2175323" y="1466273"/>
            <a:ext cx="15608232" cy="769233"/>
          </a:xfrm>
        </p:spPr>
        <p:txBody>
          <a:bodyPr>
            <a:normAutofit/>
          </a:bodyPr>
          <a:lstStyle/>
          <a:p>
            <a:r>
              <a:rPr lang="en-IN" sz="4000" dirty="0" err="1"/>
              <a:t>Enrollment</a:t>
            </a:r>
            <a:r>
              <a:rPr lang="en-IN" sz="4000" dirty="0"/>
              <a:t> no:132</a:t>
            </a:r>
          </a:p>
        </p:txBody>
      </p:sp>
      <p:sp>
        <p:nvSpPr>
          <p:cNvPr id="13" name="Text Placeholder 12">
            <a:extLst>
              <a:ext uri="{FF2B5EF4-FFF2-40B4-BE49-F238E27FC236}">
                <a16:creationId xmlns:a16="http://schemas.microsoft.com/office/drawing/2014/main" id="{C84F0AF6-90CA-A66F-86DF-CDCA34CD079E}"/>
              </a:ext>
            </a:extLst>
          </p:cNvPr>
          <p:cNvSpPr>
            <a:spLocks noGrp="1"/>
          </p:cNvSpPr>
          <p:nvPr>
            <p:ph type="body" sz="quarter" idx="151"/>
          </p:nvPr>
        </p:nvSpPr>
        <p:spPr>
          <a:xfrm>
            <a:off x="1592841" y="2058786"/>
            <a:ext cx="17648230" cy="2036823"/>
          </a:xfrm>
        </p:spPr>
        <p:txBody>
          <a:bodyPr>
            <a:normAutofit fontScale="32500" lnSpcReduction="20000"/>
          </a:bodyPr>
          <a:lstStyle/>
          <a:p>
            <a:pPr algn="just"/>
            <a:endParaRPr lang="en-IN" sz="4300" dirty="0"/>
          </a:p>
          <a:p>
            <a:pPr algn="just"/>
            <a:r>
              <a:rPr lang="en-IN" sz="14400" dirty="0" err="1"/>
              <a:t>M.Pranavi</a:t>
            </a:r>
            <a:r>
              <a:rPr lang="en-IN" sz="14400" dirty="0"/>
              <a:t>              - 2203A52L02            </a:t>
            </a:r>
            <a:r>
              <a:rPr lang="en-IN" sz="14400" dirty="0" err="1"/>
              <a:t>K.Sathwik</a:t>
            </a:r>
            <a:r>
              <a:rPr lang="en-IN" sz="14400" dirty="0"/>
              <a:t>         - 2103A52092</a:t>
            </a:r>
          </a:p>
          <a:p>
            <a:pPr algn="just"/>
            <a:r>
              <a:rPr lang="en-IN" sz="14400" dirty="0" err="1"/>
              <a:t>S.Sathwik</a:t>
            </a:r>
            <a:r>
              <a:rPr lang="en-IN" sz="14400" dirty="0"/>
              <a:t>              - 2103A52067              </a:t>
            </a:r>
            <a:r>
              <a:rPr lang="en-IN" sz="14400" dirty="0" err="1"/>
              <a:t>K.Koushik</a:t>
            </a:r>
            <a:r>
              <a:rPr lang="en-IN" sz="14400"/>
              <a:t>        </a:t>
            </a:r>
            <a:r>
              <a:rPr lang="en-IN" sz="14400" dirty="0"/>
              <a:t>- 2103A52054</a:t>
            </a:r>
          </a:p>
          <a:p>
            <a:pPr algn="just"/>
            <a:endParaRPr lang="en-IN" sz="4300" dirty="0"/>
          </a:p>
          <a:p>
            <a:pPr algn="just"/>
            <a:endParaRPr lang="en-IN" dirty="0"/>
          </a:p>
        </p:txBody>
      </p:sp>
      <p:sp>
        <p:nvSpPr>
          <p:cNvPr id="14" name="Text Placeholder 13">
            <a:extLst>
              <a:ext uri="{FF2B5EF4-FFF2-40B4-BE49-F238E27FC236}">
                <a16:creationId xmlns:a16="http://schemas.microsoft.com/office/drawing/2014/main" id="{26EB0AB4-5BB7-B4E8-4B2B-24378D1B9CF4}"/>
              </a:ext>
            </a:extLst>
          </p:cNvPr>
          <p:cNvSpPr>
            <a:spLocks noGrp="1"/>
          </p:cNvSpPr>
          <p:nvPr>
            <p:ph type="body" sz="quarter" idx="153"/>
          </p:nvPr>
        </p:nvSpPr>
        <p:spPr>
          <a:xfrm>
            <a:off x="2612840" y="385123"/>
            <a:ext cx="15608232" cy="1318685"/>
          </a:xfrm>
        </p:spPr>
        <p:txBody>
          <a:bodyPr>
            <a:normAutofit fontScale="92500" lnSpcReduction="10000"/>
          </a:bodyPr>
          <a:lstStyle/>
          <a:p>
            <a:r>
              <a:rPr lang="en-US" dirty="0"/>
              <a:t>H</a:t>
            </a:r>
            <a:r>
              <a:rPr lang="en-IN" dirty="0" err="1"/>
              <a:t>eart</a:t>
            </a:r>
            <a:r>
              <a:rPr lang="en-IN" dirty="0"/>
              <a:t> Disease Prediction</a:t>
            </a:r>
          </a:p>
        </p:txBody>
      </p:sp>
      <p:pic>
        <p:nvPicPr>
          <p:cNvPr id="16" name="Picture 15">
            <a:extLst>
              <a:ext uri="{FF2B5EF4-FFF2-40B4-BE49-F238E27FC236}">
                <a16:creationId xmlns:a16="http://schemas.microsoft.com/office/drawing/2014/main" id="{002D8965-8D8B-842E-7319-FC5567E16E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815447" y="281566"/>
            <a:ext cx="2274094" cy="2274094"/>
          </a:xfrm>
          <a:prstGeom prst="rect">
            <a:avLst/>
          </a:prstGeom>
        </p:spPr>
      </p:pic>
      <p:pic>
        <p:nvPicPr>
          <p:cNvPr id="15" name="Picture 14">
            <a:extLst>
              <a:ext uri="{FF2B5EF4-FFF2-40B4-BE49-F238E27FC236}">
                <a16:creationId xmlns:a16="http://schemas.microsoft.com/office/drawing/2014/main" id="{C0CE2BF5-73B0-58A8-7D2F-D4C504405ACF}"/>
              </a:ext>
            </a:extLst>
          </p:cNvPr>
          <p:cNvPicPr>
            <a:picLocks noChangeAspect="1"/>
          </p:cNvPicPr>
          <p:nvPr/>
        </p:nvPicPr>
        <p:blipFill>
          <a:blip r:embed="rId6"/>
          <a:stretch>
            <a:fillRect/>
          </a:stretch>
        </p:blipFill>
        <p:spPr>
          <a:xfrm>
            <a:off x="306192" y="23438578"/>
            <a:ext cx="9091808" cy="7079522"/>
          </a:xfrm>
          <a:prstGeom prst="rect">
            <a:avLst/>
          </a:prstGeom>
        </p:spPr>
      </p:pic>
      <p:pic>
        <p:nvPicPr>
          <p:cNvPr id="17" name="Picture 16">
            <a:extLst>
              <a:ext uri="{FF2B5EF4-FFF2-40B4-BE49-F238E27FC236}">
                <a16:creationId xmlns:a16="http://schemas.microsoft.com/office/drawing/2014/main" id="{4EB7FD8E-A6D1-3FCC-BF96-190B0CF83DC8}"/>
              </a:ext>
            </a:extLst>
          </p:cNvPr>
          <p:cNvPicPr>
            <a:picLocks noChangeAspect="1"/>
          </p:cNvPicPr>
          <p:nvPr/>
        </p:nvPicPr>
        <p:blipFill>
          <a:blip r:embed="rId7"/>
          <a:stretch>
            <a:fillRect/>
          </a:stretch>
        </p:blipFill>
        <p:spPr>
          <a:xfrm>
            <a:off x="10854763" y="8989156"/>
            <a:ext cx="10044929" cy="7499340"/>
          </a:xfrm>
          <a:prstGeom prst="rect">
            <a:avLst/>
          </a:prstGeom>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2101</TotalTime>
  <Words>463</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sathwik kunde</cp:lastModifiedBy>
  <cp:revision>37</cp:revision>
  <dcterms:created xsi:type="dcterms:W3CDTF">2012-02-10T00:21:22Z</dcterms:created>
  <dcterms:modified xsi:type="dcterms:W3CDTF">2024-04-26T06:04:20Z</dcterms:modified>
  <cp:category>Research poster templates</cp:category>
</cp:coreProperties>
</file>