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8"/>
  </p:notesMasterIdLst>
  <p:sldIdLst>
    <p:sldId id="256" r:id="rId2"/>
    <p:sldId id="257" r:id="rId3"/>
    <p:sldId id="258" r:id="rId4"/>
    <p:sldId id="301" r:id="rId5"/>
    <p:sldId id="310" r:id="rId6"/>
    <p:sldId id="311" r:id="rId7"/>
    <p:sldId id="309" r:id="rId8"/>
    <p:sldId id="298" r:id="rId9"/>
    <p:sldId id="302" r:id="rId10"/>
    <p:sldId id="297" r:id="rId11"/>
    <p:sldId id="313" r:id="rId12"/>
    <p:sldId id="314" r:id="rId13"/>
    <p:sldId id="303" r:id="rId14"/>
    <p:sldId id="315" r:id="rId15"/>
    <p:sldId id="319" r:id="rId16"/>
    <p:sldId id="296" r:id="rId17"/>
    <p:sldId id="304" r:id="rId18"/>
    <p:sldId id="316" r:id="rId19"/>
    <p:sldId id="318" r:id="rId20"/>
    <p:sldId id="295" r:id="rId21"/>
    <p:sldId id="305" r:id="rId22"/>
    <p:sldId id="300" r:id="rId23"/>
    <p:sldId id="307" r:id="rId24"/>
    <p:sldId id="299" r:id="rId25"/>
    <p:sldId id="306" r:id="rId26"/>
    <p:sldId id="308" r:id="rId27"/>
  </p:sldIdLst>
  <p:sldSz cx="9144000" cy="5143500" type="screen16x9"/>
  <p:notesSz cx="6858000" cy="9144000"/>
  <p:embeddedFontLst>
    <p:embeddedFont>
      <p:font typeface="Amasis MT Pro Light" panose="02040304050005020304" pitchFamily="18" charset="0"/>
      <p:regular r:id="rId29"/>
      <p:italic r:id="rId30"/>
    </p:embeddedFont>
    <p:embeddedFont>
      <p:font typeface="Amasis MT Pro Medium" panose="02040604050005020304" pitchFamily="18" charset="0"/>
      <p:regular r:id="rId31"/>
      <p:italic r:id="rId32"/>
    </p:embeddedFont>
    <p:embeddedFont>
      <p:font typeface="Bree Serif" panose="020B0604020202020204" charset="0"/>
      <p:regular r:id="rId33"/>
    </p:embeddedFont>
    <p:embeddedFont>
      <p:font typeface="Proxima Nova Semibold" panose="020B0604020202020204" charset="0"/>
      <p:regular r:id="rId34"/>
      <p:bold r:id="rId35"/>
      <p:boldItalic r:id="rId36"/>
    </p:embeddedFont>
    <p:embeddedFont>
      <p:font typeface="Quire Sans" panose="020B0502040400020003" pitchFamily="34" charset="0"/>
      <p:regular r:id="rId37"/>
      <p:bold r:id="rId38"/>
      <p:italic r:id="rId39"/>
      <p:boldItalic r:id="rId40"/>
    </p:embeddedFont>
    <p:embeddedFont>
      <p:font typeface="Roboto Black" panose="02000000000000000000" pitchFamily="2" charset="0"/>
      <p:bold r:id="rId41"/>
      <p:boldItalic r:id="rId42"/>
    </p:embeddedFont>
    <p:embeddedFont>
      <p:font typeface="Roboto Light" panose="02000000000000000000" pitchFamily="2" charset="0"/>
      <p:regular r:id="rId43"/>
      <p:bold r:id="rId44"/>
      <p:italic r:id="rId45"/>
      <p:boldItalic r:id="rId46"/>
    </p:embeddedFont>
    <p:embeddedFont>
      <p:font typeface="Roboto Mono Thin" panose="020B0604020202020204" charset="0"/>
      <p:regular r:id="rId47"/>
      <p:bold r:id="rId48"/>
      <p:italic r:id="rId49"/>
      <p:boldItalic r:id="rId50"/>
    </p:embeddedFont>
    <p:embeddedFont>
      <p:font typeface="Titillium Web SemiBold" panose="00000700000000000000" pitchFamily="2" charset="0"/>
      <p:bold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583CEB-95D9-4024-BED6-CF88D6B56F0C}">
  <a:tblStyle styleId="{E7583CEB-95D9-4024-BED6-CF88D6B56F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2" d="100"/>
          <a:sy n="102" d="100"/>
        </p:scale>
        <p:origin x="78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50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240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881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500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862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276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706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465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270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200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492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22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165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917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092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020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9102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017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875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353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567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942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49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62" r:id="rId5"/>
    <p:sldLayoutId id="214748366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161996" y="1131954"/>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rgbClr val="FFFF00"/>
                </a:solidFill>
              </a:rPr>
              <a:t>TIC TAC TOE USING SOCKET PROGRAMMING</a:t>
            </a:r>
            <a:endParaRPr dirty="0">
              <a:solidFill>
                <a:srgbClr val="FFFF00"/>
              </a:solidFill>
            </a:endParaRP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TextBox 107">
            <a:extLst>
              <a:ext uri="{FF2B5EF4-FFF2-40B4-BE49-F238E27FC236}">
                <a16:creationId xmlns:a16="http://schemas.microsoft.com/office/drawing/2014/main" id="{51EC51FC-A22D-C533-B5A4-66A4E2443E7E}"/>
              </a:ext>
            </a:extLst>
          </p:cNvPr>
          <p:cNvSpPr txBox="1"/>
          <p:nvPr/>
        </p:nvSpPr>
        <p:spPr>
          <a:xfrm>
            <a:off x="4636487" y="2080104"/>
            <a:ext cx="4275391" cy="1815882"/>
          </a:xfrm>
          <a:prstGeom prst="rect">
            <a:avLst/>
          </a:prstGeom>
          <a:noFill/>
        </p:spPr>
        <p:txBody>
          <a:bodyPr wrap="square">
            <a:spAutoFit/>
          </a:bodyPr>
          <a:lstStyle/>
          <a:p>
            <a:pPr marL="0" lvl="0" indent="0" algn="l" rtl="0">
              <a:spcBef>
                <a:spcPts val="0"/>
              </a:spcBef>
              <a:spcAft>
                <a:spcPts val="0"/>
              </a:spcAft>
              <a:buNone/>
            </a:pPr>
            <a:r>
              <a:rPr lang="en-IN" sz="1400" b="1" dirty="0">
                <a:solidFill>
                  <a:schemeClr val="bg1"/>
                </a:solidFill>
                <a:latin typeface="Amasis MT Pro Light" panose="02040304050005020304" pitchFamily="18" charset="0"/>
              </a:rPr>
              <a:t>GANDIVALASA KEERTHI TEJ </a:t>
            </a:r>
          </a:p>
          <a:p>
            <a:pPr marL="0" lvl="0" indent="0" algn="l" rtl="0">
              <a:spcBef>
                <a:spcPts val="0"/>
              </a:spcBef>
              <a:spcAft>
                <a:spcPts val="0"/>
              </a:spcAft>
              <a:buNone/>
            </a:pPr>
            <a:r>
              <a:rPr lang="en-IN" b="1" dirty="0">
                <a:solidFill>
                  <a:schemeClr val="bg1"/>
                </a:solidFill>
                <a:latin typeface="Amasis MT Pro Light" panose="02040304050005020304" pitchFamily="18" charset="0"/>
              </a:rPr>
              <a:t>		            </a:t>
            </a:r>
            <a:r>
              <a:rPr lang="en-IN" sz="1400" b="1" dirty="0">
                <a:solidFill>
                  <a:schemeClr val="bg1"/>
                </a:solidFill>
                <a:latin typeface="Amasis MT Pro Light" panose="02040304050005020304" pitchFamily="18" charset="0"/>
              </a:rPr>
              <a:t>- AM.EN.U4AIE20027</a:t>
            </a:r>
          </a:p>
          <a:p>
            <a:pPr marL="0" lvl="0" indent="0" algn="l" rtl="0">
              <a:spcBef>
                <a:spcPts val="0"/>
              </a:spcBef>
              <a:spcAft>
                <a:spcPts val="0"/>
              </a:spcAft>
              <a:buNone/>
            </a:pPr>
            <a:endParaRPr lang="en-IN" b="1" dirty="0">
              <a:solidFill>
                <a:schemeClr val="bg1"/>
              </a:solidFill>
              <a:latin typeface="Amasis MT Pro Light" panose="02040304050005020304" pitchFamily="18" charset="0"/>
            </a:endParaRPr>
          </a:p>
          <a:p>
            <a:pPr marL="0" lvl="0" indent="0" algn="l" rtl="0">
              <a:spcBef>
                <a:spcPts val="0"/>
              </a:spcBef>
              <a:spcAft>
                <a:spcPts val="0"/>
              </a:spcAft>
              <a:buNone/>
            </a:pPr>
            <a:r>
              <a:rPr lang="en-IN" sz="1400" b="1" dirty="0">
                <a:solidFill>
                  <a:schemeClr val="bg1"/>
                </a:solidFill>
                <a:latin typeface="Amasis MT Pro Light" panose="02040304050005020304" pitchFamily="18" charset="0"/>
              </a:rPr>
              <a:t>KALLA YADHU VAMSI             </a:t>
            </a:r>
          </a:p>
          <a:p>
            <a:pPr marL="0" lvl="0" indent="0" algn="l" rtl="0">
              <a:spcBef>
                <a:spcPts val="0"/>
              </a:spcBef>
              <a:spcAft>
                <a:spcPts val="0"/>
              </a:spcAft>
              <a:buNone/>
            </a:pPr>
            <a:r>
              <a:rPr lang="en-IN" b="1" dirty="0">
                <a:solidFill>
                  <a:schemeClr val="bg1"/>
                </a:solidFill>
                <a:latin typeface="Amasis MT Pro Light" panose="02040304050005020304" pitchFamily="18" charset="0"/>
              </a:rPr>
              <a:t>		            </a:t>
            </a:r>
            <a:r>
              <a:rPr lang="en-IN" sz="1400" b="1" dirty="0">
                <a:solidFill>
                  <a:schemeClr val="bg1"/>
                </a:solidFill>
                <a:latin typeface="Amasis MT Pro Light" panose="02040304050005020304" pitchFamily="18" charset="0"/>
              </a:rPr>
              <a:t>- AM.EN.U4AIE20039</a:t>
            </a:r>
          </a:p>
          <a:p>
            <a:pPr marL="0" lvl="0" indent="0" algn="l" rtl="0">
              <a:spcBef>
                <a:spcPts val="0"/>
              </a:spcBef>
              <a:spcAft>
                <a:spcPts val="0"/>
              </a:spcAft>
              <a:buNone/>
            </a:pPr>
            <a:endParaRPr lang="en-IN" b="1" dirty="0">
              <a:solidFill>
                <a:schemeClr val="bg1"/>
              </a:solidFill>
              <a:latin typeface="Amasis MT Pro Light" panose="02040304050005020304" pitchFamily="18" charset="0"/>
            </a:endParaRPr>
          </a:p>
          <a:p>
            <a:pPr marL="0" lvl="0" indent="0" algn="l" rtl="0">
              <a:spcBef>
                <a:spcPts val="0"/>
              </a:spcBef>
              <a:spcAft>
                <a:spcPts val="0"/>
              </a:spcAft>
              <a:buNone/>
            </a:pPr>
            <a:r>
              <a:rPr lang="en-IN" sz="1400" b="1" dirty="0">
                <a:solidFill>
                  <a:schemeClr val="bg1"/>
                </a:solidFill>
                <a:latin typeface="Amasis MT Pro Light" panose="02040304050005020304" pitchFamily="18" charset="0"/>
              </a:rPr>
              <a:t>PONNURU</a:t>
            </a:r>
            <a:r>
              <a:rPr lang="en-IN" b="1" dirty="0">
                <a:solidFill>
                  <a:schemeClr val="bg1"/>
                </a:solidFill>
                <a:latin typeface="Amasis MT Pro Light" panose="02040304050005020304" pitchFamily="18" charset="0"/>
              </a:rPr>
              <a:t> SATHWIK VENKATA GOWTHAM </a:t>
            </a:r>
          </a:p>
          <a:p>
            <a:pPr marL="0" lvl="0" indent="0" algn="l" rtl="0">
              <a:spcBef>
                <a:spcPts val="0"/>
              </a:spcBef>
              <a:spcAft>
                <a:spcPts val="0"/>
              </a:spcAft>
              <a:buNone/>
            </a:pPr>
            <a:r>
              <a:rPr lang="en-IN" sz="1400" b="1" dirty="0">
                <a:solidFill>
                  <a:schemeClr val="bg1"/>
                </a:solidFill>
                <a:latin typeface="Amasis MT Pro Light" panose="02040304050005020304" pitchFamily="18" charset="0"/>
              </a:rPr>
              <a:t>                                                      </a:t>
            </a:r>
            <a:r>
              <a:rPr lang="en-IN" b="1" dirty="0">
                <a:solidFill>
                  <a:schemeClr val="bg1"/>
                </a:solidFill>
                <a:latin typeface="Amasis MT Pro Light" panose="02040304050005020304" pitchFamily="18" charset="0"/>
              </a:rPr>
              <a:t>- AM.EN.U4AIE20064</a:t>
            </a:r>
            <a:endParaRPr lang="en-IN" sz="1400" b="1" dirty="0">
              <a:solidFill>
                <a:schemeClr val="bg1"/>
              </a:solidFill>
              <a:latin typeface="Amasis MT Pro Light" panose="02040304050005020304" pitchFamily="18" charset="0"/>
            </a:endParaRPr>
          </a:p>
        </p:txBody>
      </p:sp>
      <p:sp>
        <p:nvSpPr>
          <p:cNvPr id="214" name="TextBox 213">
            <a:extLst>
              <a:ext uri="{FF2B5EF4-FFF2-40B4-BE49-F238E27FC236}">
                <a16:creationId xmlns:a16="http://schemas.microsoft.com/office/drawing/2014/main" id="{71C60BA8-059F-8C2B-79BF-DC83B7930C87}"/>
              </a:ext>
            </a:extLst>
          </p:cNvPr>
          <p:cNvSpPr txBox="1"/>
          <p:nvPr/>
        </p:nvSpPr>
        <p:spPr>
          <a:xfrm>
            <a:off x="6081132" y="4202121"/>
            <a:ext cx="2060581" cy="461665"/>
          </a:xfrm>
          <a:prstGeom prst="rect">
            <a:avLst/>
          </a:prstGeom>
          <a:noFill/>
        </p:spPr>
        <p:txBody>
          <a:bodyPr wrap="square">
            <a:spAutoFit/>
          </a:bodyPr>
          <a:lstStyle/>
          <a:p>
            <a:pPr marL="0" lvl="0" indent="0" algn="l" rtl="0">
              <a:spcBef>
                <a:spcPts val="0"/>
              </a:spcBef>
              <a:spcAft>
                <a:spcPts val="0"/>
              </a:spcAft>
              <a:buNone/>
            </a:pPr>
            <a:r>
              <a:rPr lang="en-IN" sz="2400" b="1" dirty="0">
                <a:solidFill>
                  <a:srgbClr val="FF00FF"/>
                </a:solidFill>
                <a:latin typeface="Proxima Nova Semibold" panose="020B0604020202020204" charset="0"/>
              </a:rPr>
              <a:t>GROUP 7A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627843" y="2453468"/>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METHODOLOGY</a:t>
            </a:r>
            <a:endParaRPr sz="3000" dirty="0"/>
          </a:p>
        </p:txBody>
      </p:sp>
      <p:cxnSp>
        <p:nvCxnSpPr>
          <p:cNvPr id="264" name="Google Shape;264;p24"/>
          <p:cNvCxnSpPr/>
          <p:nvPr/>
        </p:nvCxnSpPr>
        <p:spPr>
          <a:xfrm>
            <a:off x="4695600" y="2975226"/>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201710" y="937879"/>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76354" y="2828077"/>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800" dirty="0">
                <a:solidFill>
                  <a:srgbClr val="48FFD5"/>
                </a:solidFill>
                <a:latin typeface="Roboto Black" panose="02000000000000000000" pitchFamily="2" charset="0"/>
                <a:ea typeface="Roboto Black" panose="02000000000000000000" pitchFamily="2" charset="0"/>
                <a:cs typeface="Impact"/>
                <a:sym typeface="Impact"/>
              </a:rPr>
              <a:t>03</a:t>
            </a:r>
            <a:endParaRPr sz="4800" dirty="0">
              <a:solidFill>
                <a:srgbClr val="48FFD5"/>
              </a:solidFill>
              <a:latin typeface="Roboto Black" panose="02000000000000000000" pitchFamily="2" charset="0"/>
              <a:ea typeface="Roboto Black" panose="02000000000000000000" pitchFamily="2" charset="0"/>
              <a:cs typeface="Impact"/>
              <a:sym typeface="Impact"/>
            </a:endParaRPr>
          </a:p>
        </p:txBody>
      </p:sp>
    </p:spTree>
    <p:extLst>
      <p:ext uri="{BB962C8B-B14F-4D97-AF65-F5344CB8AC3E}">
        <p14:creationId xmlns:p14="http://schemas.microsoft.com/office/powerpoint/2010/main" val="1512430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14646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C000"/>
                </a:solidFill>
              </a:rPr>
              <a:t>METHODOLOGY</a:t>
            </a:r>
            <a:endParaRPr dirty="0">
              <a:solidFill>
                <a:srgbClr val="FFC000"/>
              </a:solidFill>
            </a:endParaRPr>
          </a:p>
        </p:txBody>
      </p:sp>
      <p:cxnSp>
        <p:nvCxnSpPr>
          <p:cNvPr id="600" name="Google Shape;600;p30"/>
          <p:cNvCxnSpPr/>
          <p:nvPr/>
        </p:nvCxnSpPr>
        <p:spPr>
          <a:xfrm>
            <a:off x="311700" y="693612"/>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TextBox 4">
            <a:extLst>
              <a:ext uri="{FF2B5EF4-FFF2-40B4-BE49-F238E27FC236}">
                <a16:creationId xmlns:a16="http://schemas.microsoft.com/office/drawing/2014/main" id="{E4ABE57C-F70E-5714-54AD-78E2E549AB13}"/>
              </a:ext>
            </a:extLst>
          </p:cNvPr>
          <p:cNvSpPr txBox="1"/>
          <p:nvPr/>
        </p:nvSpPr>
        <p:spPr>
          <a:xfrm>
            <a:off x="311700" y="1240763"/>
            <a:ext cx="8579539" cy="2739211"/>
          </a:xfrm>
          <a:prstGeom prst="rect">
            <a:avLst/>
          </a:prstGeom>
          <a:noFill/>
        </p:spPr>
        <p:txBody>
          <a:bodyPr wrap="square">
            <a:spAutoFit/>
          </a:bodyPr>
          <a:lstStyle/>
          <a:p>
            <a:pPr>
              <a:buClr>
                <a:srgbClr val="00B0F0"/>
              </a:buClr>
            </a:pPr>
            <a:r>
              <a:rPr lang="en-US" sz="1800" b="1" dirty="0">
                <a:solidFill>
                  <a:srgbClr val="FFFF00"/>
                </a:solidFill>
                <a:latin typeface="Amasis MT Pro Medium" panose="02040604050005020304" pitchFamily="18" charset="0"/>
              </a:rPr>
              <a:t>Server</a:t>
            </a:r>
            <a:r>
              <a:rPr lang="en-US" dirty="0">
                <a:solidFill>
                  <a:schemeClr val="bg1"/>
                </a:solidFill>
                <a:latin typeface="Titillium Web SemiBold" panose="00000700000000000000" pitchFamily="2" charset="0"/>
              </a:rPr>
              <a:t>:</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b="0" i="0" dirty="0">
                <a:solidFill>
                  <a:schemeClr val="bg1"/>
                </a:solidFill>
                <a:effectLst/>
                <a:latin typeface="Titillium Web SemiBold" panose="00000700000000000000" pitchFamily="2" charset="0"/>
              </a:rPr>
              <a:t>The game server listens for and accepts clients connections. The server mainly acts as a forwarder by transmitting the data between the Players.</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b="0" i="0" dirty="0">
                <a:solidFill>
                  <a:schemeClr val="bg1"/>
                </a:solidFill>
                <a:effectLst/>
                <a:latin typeface="Titillium Web SemiBold" panose="00000700000000000000" pitchFamily="2" charset="0"/>
              </a:rPr>
              <a:t> The server doesn't do any logic — such as executing game rule, coordinating player’s turn and computing scores because we have handled those at the client application for improved communication efficiency.</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We are defining a function for taking input of the Player 1 and Player 2 respectively.</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 We are defining another three functions to check the rows, columns and diagonals in the given matrix. </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p:txBody>
      </p:sp>
    </p:spTree>
    <p:extLst>
      <p:ext uri="{BB962C8B-B14F-4D97-AF65-F5344CB8AC3E}">
        <p14:creationId xmlns:p14="http://schemas.microsoft.com/office/powerpoint/2010/main" val="898568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cxnSp>
        <p:nvCxnSpPr>
          <p:cNvPr id="600" name="Google Shape;600;p30"/>
          <p:cNvCxnSpPr/>
          <p:nvPr/>
        </p:nvCxnSpPr>
        <p:spPr>
          <a:xfrm>
            <a:off x="311700" y="693612"/>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TextBox 4">
            <a:extLst>
              <a:ext uri="{FF2B5EF4-FFF2-40B4-BE49-F238E27FC236}">
                <a16:creationId xmlns:a16="http://schemas.microsoft.com/office/drawing/2014/main" id="{E4ABE57C-F70E-5714-54AD-78E2E549AB13}"/>
              </a:ext>
            </a:extLst>
          </p:cNvPr>
          <p:cNvSpPr txBox="1"/>
          <p:nvPr/>
        </p:nvSpPr>
        <p:spPr>
          <a:xfrm>
            <a:off x="311700" y="693612"/>
            <a:ext cx="8579539" cy="3512500"/>
          </a:xfrm>
          <a:prstGeom prst="rect">
            <a:avLst/>
          </a:prstGeom>
          <a:noFill/>
        </p:spPr>
        <p:txBody>
          <a:bodyPr wrap="square">
            <a:spAutoFit/>
          </a:bodyPr>
          <a:lstStyle/>
          <a:p>
            <a:pPr>
              <a:buClr>
                <a:srgbClr val="00B0F0"/>
              </a:buClr>
            </a:pPr>
            <a:endParaRPr lang="en-US" b="0" i="0" dirty="0">
              <a:solidFill>
                <a:schemeClr val="bg1"/>
              </a:solidFill>
              <a:effectLst/>
              <a:latin typeface="Titillium Web SemiBold" panose="00000700000000000000" pitchFamily="2" charset="0"/>
            </a:endParaRP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a:buClr>
                <a:srgbClr val="00B0F0"/>
              </a:buClr>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lnSpc>
                <a:spcPct val="150000"/>
              </a:lnSpc>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We are also naming another function to know whether the player who won or the player got lost. Also Starting a server which gives us a connection to bind to port. </a:t>
            </a:r>
          </a:p>
          <a:p>
            <a:pPr marL="285750" indent="-285750">
              <a:lnSpc>
                <a:spcPct val="150000"/>
              </a:lnSpc>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lnSpc>
                <a:spcPct val="150000"/>
              </a:lnSpc>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We must make sure the players are connected through the Host IP Address and port number.</a:t>
            </a:r>
          </a:p>
          <a:p>
            <a:pPr marL="285750" indent="-285750">
              <a:lnSpc>
                <a:spcPct val="150000"/>
              </a:lnSpc>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lnSpc>
                <a:spcPct val="150000"/>
              </a:lnSpc>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We also created  a function which starts the game and allows the players to give input alternatively.</a:t>
            </a:r>
          </a:p>
          <a:p>
            <a:pPr marL="285750" indent="-285750">
              <a:lnSpc>
                <a:spcPct val="150000"/>
              </a:lnSpc>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lnSpc>
                <a:spcPct val="150000"/>
              </a:lnSpc>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 It displays the common messages to the players whether the game has been drawn, won or lost.</a:t>
            </a:r>
          </a:p>
        </p:txBody>
      </p:sp>
    </p:spTree>
    <p:extLst>
      <p:ext uri="{BB962C8B-B14F-4D97-AF65-F5344CB8AC3E}">
        <p14:creationId xmlns:p14="http://schemas.microsoft.com/office/powerpoint/2010/main" val="324103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14646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C000"/>
                </a:solidFill>
              </a:rPr>
              <a:t>METHODOLOGY</a:t>
            </a:r>
            <a:endParaRPr dirty="0">
              <a:solidFill>
                <a:srgbClr val="FFC000"/>
              </a:solidFill>
            </a:endParaRPr>
          </a:p>
        </p:txBody>
      </p:sp>
      <p:cxnSp>
        <p:nvCxnSpPr>
          <p:cNvPr id="600" name="Google Shape;600;p30"/>
          <p:cNvCxnSpPr/>
          <p:nvPr/>
        </p:nvCxnSpPr>
        <p:spPr>
          <a:xfrm>
            <a:off x="311700" y="693612"/>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TextBox 4">
            <a:extLst>
              <a:ext uri="{FF2B5EF4-FFF2-40B4-BE49-F238E27FC236}">
                <a16:creationId xmlns:a16="http://schemas.microsoft.com/office/drawing/2014/main" id="{EE56CF46-8443-8C56-AC2E-7271391AC72F}"/>
              </a:ext>
            </a:extLst>
          </p:cNvPr>
          <p:cNvSpPr txBox="1"/>
          <p:nvPr/>
        </p:nvSpPr>
        <p:spPr>
          <a:xfrm>
            <a:off x="311701" y="1300212"/>
            <a:ext cx="8520599" cy="3170099"/>
          </a:xfrm>
          <a:prstGeom prst="rect">
            <a:avLst/>
          </a:prstGeom>
          <a:noFill/>
        </p:spPr>
        <p:txBody>
          <a:bodyPr wrap="square">
            <a:spAutoFit/>
          </a:bodyPr>
          <a:lstStyle/>
          <a:p>
            <a:pPr>
              <a:buClr>
                <a:srgbClr val="00B0F0"/>
              </a:buClr>
            </a:pPr>
            <a:r>
              <a:rPr lang="en-US" sz="1800" b="1" dirty="0">
                <a:solidFill>
                  <a:srgbClr val="FFFF00"/>
                </a:solidFill>
                <a:latin typeface="Amasis MT Pro Medium" panose="02040604050005020304" pitchFamily="18" charset="0"/>
              </a:rPr>
              <a:t>Client</a:t>
            </a:r>
            <a:r>
              <a:rPr lang="en-US" dirty="0">
                <a:solidFill>
                  <a:schemeClr val="bg1"/>
                </a:solidFill>
                <a:latin typeface="Titillium Web SemiBold" panose="00000700000000000000" pitchFamily="2" charset="0"/>
              </a:rPr>
              <a:t>:</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b="0" i="0" dirty="0">
                <a:solidFill>
                  <a:schemeClr val="bg1"/>
                </a:solidFill>
                <a:effectLst/>
                <a:latin typeface="Titillium Web SemiBold" panose="00000700000000000000" pitchFamily="2" charset="0"/>
              </a:rPr>
              <a:t>The Tic-Tac-Toe game client application provides an intuitive user interface for connecting to the server and playing the game.</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b="0" i="0" dirty="0">
                <a:solidFill>
                  <a:schemeClr val="bg1"/>
                </a:solidFill>
                <a:effectLst/>
                <a:latin typeface="Titillium Web SemiBold" panose="00000700000000000000" pitchFamily="2" charset="0"/>
              </a:rPr>
              <a:t>Initially a connect "frame" is opened where a player enters the name and connects to the server. After connecting, the connect frame is hidden and the main game window is displayed.</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b="0" i="0" dirty="0">
                <a:solidFill>
                  <a:schemeClr val="bg1"/>
                </a:solidFill>
                <a:effectLst/>
                <a:latin typeface="Titillium Web SemiBold" panose="00000700000000000000" pitchFamily="2" charset="0"/>
              </a:rPr>
              <a:t>We already defined the default </a:t>
            </a:r>
            <a:r>
              <a:rPr lang="en-US" b="0" i="0" dirty="0" err="1">
                <a:solidFill>
                  <a:schemeClr val="bg1"/>
                </a:solidFill>
                <a:effectLst/>
                <a:latin typeface="Titillium Web SemiBold" panose="00000700000000000000" pitchFamily="2" charset="0"/>
              </a:rPr>
              <a:t>colour</a:t>
            </a:r>
            <a:r>
              <a:rPr lang="en-US" b="0" i="0" dirty="0">
                <a:solidFill>
                  <a:schemeClr val="bg1"/>
                </a:solidFill>
                <a:effectLst/>
                <a:latin typeface="Titillium Web SemiBold" panose="00000700000000000000" pitchFamily="2" charset="0"/>
              </a:rPr>
              <a:t> for each individual player </a:t>
            </a:r>
            <a:r>
              <a:rPr lang="en-US" dirty="0">
                <a:solidFill>
                  <a:schemeClr val="bg1"/>
                </a:solidFill>
                <a:latin typeface="Titillium Web SemiBold" panose="00000700000000000000" pitchFamily="2" charset="0"/>
              </a:rPr>
              <a:t>and an empty matrix. We are creating a thread function to run multiple thread at a time.</a:t>
            </a:r>
          </a:p>
          <a:p>
            <a:pPr marL="285750" indent="-285750">
              <a:buClr>
                <a:srgbClr val="00B0F0"/>
              </a:buClr>
              <a:buFont typeface="Wingdings" panose="05000000000000000000" pitchFamily="2" charset="2"/>
              <a:buChar char="q"/>
            </a:pPr>
            <a:endParaRPr lang="en-US" b="0" i="0" dirty="0">
              <a:solidFill>
                <a:schemeClr val="bg1"/>
              </a:solidFill>
              <a:effectLst/>
              <a:latin typeface="Titillium Web SemiBold" panose="00000700000000000000" pitchFamily="2" charset="0"/>
            </a:endParaRPr>
          </a:p>
          <a:p>
            <a:pPr marL="285750" indent="-285750">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Before defining Build Screen, we’re defining display variables like width and heights in a window terminal. </a:t>
            </a:r>
            <a:endParaRPr lang="en-US" b="0" i="0" dirty="0">
              <a:solidFill>
                <a:schemeClr val="bg1"/>
              </a:solidFill>
              <a:effectLst/>
              <a:latin typeface="Titillium Web SemiBold" panose="00000700000000000000" pitchFamily="2" charset="0"/>
            </a:endParaRP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p:txBody>
      </p:sp>
    </p:spTree>
    <p:extLst>
      <p:ext uri="{BB962C8B-B14F-4D97-AF65-F5344CB8AC3E}">
        <p14:creationId xmlns:p14="http://schemas.microsoft.com/office/powerpoint/2010/main" val="12573113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cxnSp>
        <p:nvCxnSpPr>
          <p:cNvPr id="600" name="Google Shape;600;p30"/>
          <p:cNvCxnSpPr/>
          <p:nvPr/>
        </p:nvCxnSpPr>
        <p:spPr>
          <a:xfrm>
            <a:off x="311700" y="693612"/>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TextBox 4">
            <a:extLst>
              <a:ext uri="{FF2B5EF4-FFF2-40B4-BE49-F238E27FC236}">
                <a16:creationId xmlns:a16="http://schemas.microsoft.com/office/drawing/2014/main" id="{EE56CF46-8443-8C56-AC2E-7271391AC72F}"/>
              </a:ext>
            </a:extLst>
          </p:cNvPr>
          <p:cNvSpPr txBox="1"/>
          <p:nvPr/>
        </p:nvSpPr>
        <p:spPr>
          <a:xfrm>
            <a:off x="311700" y="923314"/>
            <a:ext cx="8520599" cy="3754874"/>
          </a:xfrm>
          <a:prstGeom prst="rect">
            <a:avLst/>
          </a:prstGeom>
          <a:noFill/>
        </p:spPr>
        <p:txBody>
          <a:bodyPr wrap="square">
            <a:spAutoFit/>
          </a:bodyPr>
          <a:lstStyle/>
          <a:p>
            <a:pPr>
              <a:buClr>
                <a:srgbClr val="00B0F0"/>
              </a:buClr>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The Center Message function will decide the choice to select the block in the display grid and </a:t>
            </a:r>
            <a:r>
              <a:rPr lang="en-US" dirty="0" err="1">
                <a:solidFill>
                  <a:schemeClr val="bg1"/>
                </a:solidFill>
                <a:latin typeface="Titillium Web SemiBold" panose="00000700000000000000" pitchFamily="2" charset="0"/>
              </a:rPr>
              <a:t>colour</a:t>
            </a:r>
            <a:r>
              <a:rPr lang="en-US" dirty="0">
                <a:solidFill>
                  <a:schemeClr val="bg1"/>
                </a:solidFill>
                <a:latin typeface="Titillium Web SemiBold" panose="00000700000000000000" pitchFamily="2" charset="0"/>
              </a:rPr>
              <a:t> respectively. We also defined another two functions to print the current player’s turn and their current matrix.</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Validate input function checks the input whether it is valid or not.  Handle Mouse Event function allows the player to give input through the cursor. </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We define another function </a:t>
            </a:r>
            <a:r>
              <a:rPr lang="en-US" dirty="0" err="1">
                <a:solidFill>
                  <a:schemeClr val="bg1"/>
                </a:solidFill>
                <a:latin typeface="Titillium Web SemiBold" panose="00000700000000000000" pitchFamily="2" charset="0"/>
              </a:rPr>
              <a:t>AcceptMsgs</a:t>
            </a:r>
            <a:r>
              <a:rPr lang="en-US" dirty="0">
                <a:solidFill>
                  <a:schemeClr val="bg1"/>
                </a:solidFill>
                <a:latin typeface="Titillium Web SemiBold" panose="00000700000000000000" pitchFamily="2" charset="0"/>
              </a:rPr>
              <a:t>, In this function we are using encode and decode methods to process data between players and server.</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Start Game function takes the information from </a:t>
            </a:r>
            <a:r>
              <a:rPr lang="en-US" dirty="0" err="1">
                <a:solidFill>
                  <a:schemeClr val="bg1"/>
                </a:solidFill>
                <a:latin typeface="Titillium Web SemiBold" panose="00000700000000000000" pitchFamily="2" charset="0"/>
              </a:rPr>
              <a:t>AcceptMsgs</a:t>
            </a:r>
            <a:r>
              <a:rPr lang="en-US" dirty="0">
                <a:solidFill>
                  <a:schemeClr val="bg1"/>
                </a:solidFill>
                <a:latin typeface="Titillium Web SemiBold" panose="00000700000000000000" pitchFamily="2" charset="0"/>
              </a:rPr>
              <a:t> function and checks the status of </a:t>
            </a:r>
            <a:r>
              <a:rPr lang="en-US" dirty="0" err="1">
                <a:solidFill>
                  <a:schemeClr val="bg1"/>
                </a:solidFill>
                <a:latin typeface="Titillium Web SemiBold" panose="00000700000000000000" pitchFamily="2" charset="0"/>
              </a:rPr>
              <a:t>pygame</a:t>
            </a:r>
            <a:r>
              <a:rPr lang="en-US" dirty="0">
                <a:solidFill>
                  <a:schemeClr val="bg1"/>
                </a:solidFill>
                <a:latin typeface="Titillium Web SemiBold" panose="00000700000000000000" pitchFamily="2" charset="0"/>
              </a:rPr>
              <a:t> and starts the game.</a:t>
            </a:r>
          </a:p>
          <a:p>
            <a:pPr>
              <a:buClr>
                <a:srgbClr val="00B0F0"/>
              </a:buClr>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p:txBody>
      </p:sp>
    </p:spTree>
    <p:extLst>
      <p:ext uri="{BB962C8B-B14F-4D97-AF65-F5344CB8AC3E}">
        <p14:creationId xmlns:p14="http://schemas.microsoft.com/office/powerpoint/2010/main" val="209760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cxnSp>
        <p:nvCxnSpPr>
          <p:cNvPr id="600" name="Google Shape;600;p30"/>
          <p:cNvCxnSpPr/>
          <p:nvPr/>
        </p:nvCxnSpPr>
        <p:spPr>
          <a:xfrm>
            <a:off x="311700" y="693612"/>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028" name="Picture 4" descr="TCP socket flow">
            <a:extLst>
              <a:ext uri="{FF2B5EF4-FFF2-40B4-BE49-F238E27FC236}">
                <a16:creationId xmlns:a16="http://schemas.microsoft.com/office/drawing/2014/main" id="{A5CB6213-8815-C6A9-3AAE-C5251C3508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333" y="953418"/>
            <a:ext cx="3401179" cy="38303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556F56C-DAED-B56A-EB3D-F0C131FE88A8}"/>
              </a:ext>
            </a:extLst>
          </p:cNvPr>
          <p:cNvSpPr txBox="1"/>
          <p:nvPr/>
        </p:nvSpPr>
        <p:spPr>
          <a:xfrm>
            <a:off x="554636" y="254833"/>
            <a:ext cx="3672590" cy="369332"/>
          </a:xfrm>
          <a:prstGeom prst="rect">
            <a:avLst/>
          </a:prstGeom>
          <a:noFill/>
        </p:spPr>
        <p:txBody>
          <a:bodyPr wrap="square" rtlCol="0">
            <a:spAutoFit/>
          </a:bodyPr>
          <a:lstStyle/>
          <a:p>
            <a:r>
              <a:rPr lang="en-IN" sz="1800" b="1" dirty="0">
                <a:solidFill>
                  <a:srgbClr val="FFFF00"/>
                </a:solidFill>
                <a:latin typeface="Roboto Black" panose="02000000000000000000" pitchFamily="2" charset="0"/>
                <a:ea typeface="Roboto Black" panose="02000000000000000000" pitchFamily="2" charset="0"/>
              </a:rPr>
              <a:t>TCP WORK FLOW</a:t>
            </a:r>
          </a:p>
        </p:txBody>
      </p:sp>
    </p:spTree>
    <p:extLst>
      <p:ext uri="{BB962C8B-B14F-4D97-AF65-F5344CB8AC3E}">
        <p14:creationId xmlns:p14="http://schemas.microsoft.com/office/powerpoint/2010/main" val="290810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627843" y="2453468"/>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RESULTS</a:t>
            </a:r>
            <a:endParaRPr sz="3000" dirty="0"/>
          </a:p>
        </p:txBody>
      </p:sp>
      <p:cxnSp>
        <p:nvCxnSpPr>
          <p:cNvPr id="264" name="Google Shape;264;p24"/>
          <p:cNvCxnSpPr>
            <a:cxnSpLocks/>
          </p:cNvCxnSpPr>
          <p:nvPr/>
        </p:nvCxnSpPr>
        <p:spPr>
          <a:xfrm>
            <a:off x="4627843" y="2975226"/>
            <a:ext cx="4516157"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201710" y="937879"/>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76354" y="2828077"/>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800" dirty="0">
                <a:solidFill>
                  <a:srgbClr val="48FFD5"/>
                </a:solidFill>
                <a:latin typeface="Roboto Black" panose="02000000000000000000" pitchFamily="2" charset="0"/>
                <a:ea typeface="Roboto Black" panose="02000000000000000000" pitchFamily="2" charset="0"/>
                <a:cs typeface="Impact"/>
                <a:sym typeface="Impact"/>
              </a:rPr>
              <a:t>04</a:t>
            </a:r>
            <a:endParaRPr sz="4800" dirty="0">
              <a:solidFill>
                <a:srgbClr val="48FFD5"/>
              </a:solidFill>
              <a:latin typeface="Roboto Black" panose="02000000000000000000" pitchFamily="2" charset="0"/>
              <a:ea typeface="Roboto Black" panose="02000000000000000000" pitchFamily="2" charset="0"/>
              <a:cs typeface="Impact"/>
              <a:sym typeface="Impact"/>
            </a:endParaRPr>
          </a:p>
        </p:txBody>
      </p:sp>
    </p:spTree>
    <p:extLst>
      <p:ext uri="{BB962C8B-B14F-4D97-AF65-F5344CB8AC3E}">
        <p14:creationId xmlns:p14="http://schemas.microsoft.com/office/powerpoint/2010/main" val="3220228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14646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C000"/>
                </a:solidFill>
              </a:rPr>
              <a:t>RESULTS</a:t>
            </a:r>
            <a:endParaRPr dirty="0">
              <a:solidFill>
                <a:srgbClr val="FFC000"/>
              </a:solidFill>
            </a:endParaRPr>
          </a:p>
        </p:txBody>
      </p:sp>
      <p:cxnSp>
        <p:nvCxnSpPr>
          <p:cNvPr id="600" name="Google Shape;600;p30"/>
          <p:cNvCxnSpPr/>
          <p:nvPr/>
        </p:nvCxnSpPr>
        <p:spPr>
          <a:xfrm>
            <a:off x="311700" y="693612"/>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6AE3B44D-800F-C22B-A853-3F8FB0E52134}"/>
              </a:ext>
            </a:extLst>
          </p:cNvPr>
          <p:cNvPicPr>
            <a:picLocks noChangeAspect="1"/>
          </p:cNvPicPr>
          <p:nvPr/>
        </p:nvPicPr>
        <p:blipFill>
          <a:blip r:embed="rId3"/>
          <a:stretch>
            <a:fillRect/>
          </a:stretch>
        </p:blipFill>
        <p:spPr>
          <a:xfrm>
            <a:off x="1050669" y="1570328"/>
            <a:ext cx="7146740" cy="3426710"/>
          </a:xfrm>
          <a:prstGeom prst="rect">
            <a:avLst/>
          </a:prstGeom>
        </p:spPr>
      </p:pic>
      <p:sp>
        <p:nvSpPr>
          <p:cNvPr id="6" name="Google Shape;563;p30">
            <a:extLst>
              <a:ext uri="{FF2B5EF4-FFF2-40B4-BE49-F238E27FC236}">
                <a16:creationId xmlns:a16="http://schemas.microsoft.com/office/drawing/2014/main" id="{DC4C448F-433F-CD95-8B77-D37113AB13A7}"/>
              </a:ext>
            </a:extLst>
          </p:cNvPr>
          <p:cNvSpPr txBox="1">
            <a:spLocks/>
          </p:cNvSpPr>
          <p:nvPr/>
        </p:nvSpPr>
        <p:spPr>
          <a:xfrm>
            <a:off x="311700" y="753062"/>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pPr algn="l"/>
            <a:r>
              <a:rPr lang="es" sz="2400" dirty="0">
                <a:solidFill>
                  <a:srgbClr val="00B0F0"/>
                </a:solidFill>
                <a:latin typeface="Titillium Web SemiBold" panose="00000700000000000000" pitchFamily="2" charset="0"/>
              </a:rPr>
              <a:t>Game is tied</a:t>
            </a:r>
            <a:endParaRPr lang="en-IN" sz="2400" dirty="0">
              <a:solidFill>
                <a:srgbClr val="00B0F0"/>
              </a:solidFill>
              <a:latin typeface="Titillium Web SemiBold" panose="00000700000000000000" pitchFamily="2" charset="0"/>
            </a:endParaRPr>
          </a:p>
        </p:txBody>
      </p:sp>
    </p:spTree>
    <p:extLst>
      <p:ext uri="{BB962C8B-B14F-4D97-AF65-F5344CB8AC3E}">
        <p14:creationId xmlns:p14="http://schemas.microsoft.com/office/powerpoint/2010/main" val="3506449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14646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C000"/>
                </a:solidFill>
              </a:rPr>
              <a:t>RESULTS</a:t>
            </a:r>
            <a:endParaRPr dirty="0">
              <a:solidFill>
                <a:srgbClr val="FFC000"/>
              </a:solidFill>
            </a:endParaRPr>
          </a:p>
        </p:txBody>
      </p:sp>
      <p:cxnSp>
        <p:nvCxnSpPr>
          <p:cNvPr id="600" name="Google Shape;600;p30"/>
          <p:cNvCxnSpPr/>
          <p:nvPr/>
        </p:nvCxnSpPr>
        <p:spPr>
          <a:xfrm>
            <a:off x="311700" y="693612"/>
            <a:ext cx="8520600" cy="0"/>
          </a:xfrm>
          <a:prstGeom prst="straightConnector1">
            <a:avLst/>
          </a:prstGeom>
          <a:noFill/>
          <a:ln w="9525" cap="flat" cmpd="sng">
            <a:solidFill>
              <a:schemeClr val="accent1"/>
            </a:solidFill>
            <a:prstDash val="solid"/>
            <a:round/>
            <a:headEnd type="none" w="med" len="med"/>
            <a:tailEnd type="none" w="med" len="med"/>
          </a:ln>
        </p:spPr>
      </p:cxnSp>
      <p:sp>
        <p:nvSpPr>
          <p:cNvPr id="6" name="Google Shape;563;p30">
            <a:extLst>
              <a:ext uri="{FF2B5EF4-FFF2-40B4-BE49-F238E27FC236}">
                <a16:creationId xmlns:a16="http://schemas.microsoft.com/office/drawing/2014/main" id="{DC4C448F-433F-CD95-8B77-D37113AB13A7}"/>
              </a:ext>
            </a:extLst>
          </p:cNvPr>
          <p:cNvSpPr txBox="1">
            <a:spLocks/>
          </p:cNvSpPr>
          <p:nvPr/>
        </p:nvSpPr>
        <p:spPr>
          <a:xfrm>
            <a:off x="311700" y="753062"/>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pPr algn="l"/>
            <a:r>
              <a:rPr lang="es" sz="2400" dirty="0">
                <a:solidFill>
                  <a:srgbClr val="00B0F0"/>
                </a:solidFill>
                <a:latin typeface="Titillium Web SemiBold" panose="00000700000000000000" pitchFamily="2" charset="0"/>
              </a:rPr>
              <a:t>When Player 1 wins</a:t>
            </a:r>
            <a:endParaRPr lang="en-IN" sz="2400" dirty="0">
              <a:solidFill>
                <a:srgbClr val="00B0F0"/>
              </a:solidFill>
              <a:latin typeface="Titillium Web SemiBold" panose="00000700000000000000" pitchFamily="2" charset="0"/>
            </a:endParaRPr>
          </a:p>
        </p:txBody>
      </p:sp>
      <p:pic>
        <p:nvPicPr>
          <p:cNvPr id="4" name="Picture 3">
            <a:extLst>
              <a:ext uri="{FF2B5EF4-FFF2-40B4-BE49-F238E27FC236}">
                <a16:creationId xmlns:a16="http://schemas.microsoft.com/office/drawing/2014/main" id="{5C1FDA6D-3229-07A1-DB85-D5AC9097A8E6}"/>
              </a:ext>
            </a:extLst>
          </p:cNvPr>
          <p:cNvPicPr>
            <a:picLocks noChangeAspect="1"/>
          </p:cNvPicPr>
          <p:nvPr/>
        </p:nvPicPr>
        <p:blipFill>
          <a:blip r:embed="rId3"/>
          <a:stretch>
            <a:fillRect/>
          </a:stretch>
        </p:blipFill>
        <p:spPr>
          <a:xfrm>
            <a:off x="1059366" y="1359662"/>
            <a:ext cx="7025268" cy="3508329"/>
          </a:xfrm>
          <a:prstGeom prst="rect">
            <a:avLst/>
          </a:prstGeom>
        </p:spPr>
      </p:pic>
    </p:spTree>
    <p:extLst>
      <p:ext uri="{BB962C8B-B14F-4D97-AF65-F5344CB8AC3E}">
        <p14:creationId xmlns:p14="http://schemas.microsoft.com/office/powerpoint/2010/main" val="404602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14646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C000"/>
                </a:solidFill>
              </a:rPr>
              <a:t>RESULTS</a:t>
            </a:r>
            <a:endParaRPr dirty="0">
              <a:solidFill>
                <a:srgbClr val="FFC000"/>
              </a:solidFill>
            </a:endParaRPr>
          </a:p>
        </p:txBody>
      </p:sp>
      <p:cxnSp>
        <p:nvCxnSpPr>
          <p:cNvPr id="600" name="Google Shape;600;p30"/>
          <p:cNvCxnSpPr/>
          <p:nvPr/>
        </p:nvCxnSpPr>
        <p:spPr>
          <a:xfrm>
            <a:off x="311700" y="693612"/>
            <a:ext cx="8520600" cy="0"/>
          </a:xfrm>
          <a:prstGeom prst="straightConnector1">
            <a:avLst/>
          </a:prstGeom>
          <a:noFill/>
          <a:ln w="9525" cap="flat" cmpd="sng">
            <a:solidFill>
              <a:schemeClr val="accent1"/>
            </a:solidFill>
            <a:prstDash val="solid"/>
            <a:round/>
            <a:headEnd type="none" w="med" len="med"/>
            <a:tailEnd type="none" w="med" len="med"/>
          </a:ln>
        </p:spPr>
      </p:cxnSp>
      <p:sp>
        <p:nvSpPr>
          <p:cNvPr id="6" name="Google Shape;563;p30">
            <a:extLst>
              <a:ext uri="{FF2B5EF4-FFF2-40B4-BE49-F238E27FC236}">
                <a16:creationId xmlns:a16="http://schemas.microsoft.com/office/drawing/2014/main" id="{DC4C448F-433F-CD95-8B77-D37113AB13A7}"/>
              </a:ext>
            </a:extLst>
          </p:cNvPr>
          <p:cNvSpPr txBox="1">
            <a:spLocks/>
          </p:cNvSpPr>
          <p:nvPr/>
        </p:nvSpPr>
        <p:spPr>
          <a:xfrm>
            <a:off x="311700" y="753062"/>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pPr algn="l"/>
            <a:r>
              <a:rPr lang="es" sz="2400" dirty="0">
                <a:solidFill>
                  <a:srgbClr val="00B0F0"/>
                </a:solidFill>
                <a:latin typeface="Titillium Web SemiBold" panose="00000700000000000000" pitchFamily="2" charset="0"/>
              </a:rPr>
              <a:t>When Player 2 wins</a:t>
            </a:r>
            <a:endParaRPr lang="en-IN" sz="2400" dirty="0">
              <a:solidFill>
                <a:srgbClr val="00B0F0"/>
              </a:solidFill>
              <a:latin typeface="Titillium Web SemiBold" panose="00000700000000000000" pitchFamily="2" charset="0"/>
            </a:endParaRPr>
          </a:p>
        </p:txBody>
      </p:sp>
      <p:pic>
        <p:nvPicPr>
          <p:cNvPr id="3" name="Picture 2">
            <a:extLst>
              <a:ext uri="{FF2B5EF4-FFF2-40B4-BE49-F238E27FC236}">
                <a16:creationId xmlns:a16="http://schemas.microsoft.com/office/drawing/2014/main" id="{041F73AD-A796-7D1A-9C75-B3E79251E2FC}"/>
              </a:ext>
            </a:extLst>
          </p:cNvPr>
          <p:cNvPicPr>
            <a:picLocks noChangeAspect="1"/>
          </p:cNvPicPr>
          <p:nvPr/>
        </p:nvPicPr>
        <p:blipFill>
          <a:blip r:embed="rId3"/>
          <a:stretch>
            <a:fillRect/>
          </a:stretch>
        </p:blipFill>
        <p:spPr>
          <a:xfrm>
            <a:off x="854361" y="1300212"/>
            <a:ext cx="7435277" cy="3591898"/>
          </a:xfrm>
          <a:prstGeom prst="rect">
            <a:avLst/>
          </a:prstGeom>
        </p:spPr>
      </p:pic>
    </p:spTree>
    <p:extLst>
      <p:ext uri="{BB962C8B-B14F-4D97-AF65-F5344CB8AC3E}">
        <p14:creationId xmlns:p14="http://schemas.microsoft.com/office/powerpoint/2010/main" val="242858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20" name="Google Shape;220;p23"/>
          <p:cNvSpPr txBox="1">
            <a:spLocks noGrp="1"/>
          </p:cNvSpPr>
          <p:nvPr>
            <p:ph type="title" idx="2"/>
          </p:nvPr>
        </p:nvSpPr>
        <p:spPr>
          <a:xfrm>
            <a:off x="5167125" y="154504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04</a:t>
            </a:r>
            <a:endParaRPr dirty="0">
              <a:solidFill>
                <a:schemeClr val="accent1"/>
              </a:solidFill>
            </a:endParaRPr>
          </a:p>
        </p:txBody>
      </p:sp>
      <p:sp>
        <p:nvSpPr>
          <p:cNvPr id="222" name="Google Shape;222;p23"/>
          <p:cNvSpPr txBox="1">
            <a:spLocks noGrp="1"/>
          </p:cNvSpPr>
          <p:nvPr>
            <p:ph type="title" idx="4"/>
          </p:nvPr>
        </p:nvSpPr>
        <p:spPr>
          <a:xfrm>
            <a:off x="5146136" y="2476789"/>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05</a:t>
            </a:r>
            <a:endParaRPr dirty="0">
              <a:solidFill>
                <a:schemeClr val="accent1"/>
              </a:solidFill>
            </a:endParaRPr>
          </a:p>
        </p:txBody>
      </p:sp>
      <p:sp>
        <p:nvSpPr>
          <p:cNvPr id="224" name="Google Shape;224;p23"/>
          <p:cNvSpPr txBox="1">
            <a:spLocks noGrp="1"/>
          </p:cNvSpPr>
          <p:nvPr>
            <p:ph type="title" idx="6"/>
          </p:nvPr>
        </p:nvSpPr>
        <p:spPr>
          <a:xfrm>
            <a:off x="5166907" y="34045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06</a:t>
            </a:r>
            <a:endParaRPr dirty="0">
              <a:solidFill>
                <a:schemeClr val="accent1"/>
              </a:solidFill>
            </a:endParaRPr>
          </a:p>
        </p:txBody>
      </p:sp>
      <p:sp>
        <p:nvSpPr>
          <p:cNvPr id="226" name="Google Shape;226;p23"/>
          <p:cNvSpPr txBox="1">
            <a:spLocks noGrp="1"/>
          </p:cNvSpPr>
          <p:nvPr>
            <p:ph type="title" idx="8"/>
          </p:nvPr>
        </p:nvSpPr>
        <p:spPr>
          <a:xfrm>
            <a:off x="2798738" y="1471323"/>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8" name="Google Shape;228;p23"/>
          <p:cNvSpPr txBox="1">
            <a:spLocks noGrp="1"/>
          </p:cNvSpPr>
          <p:nvPr>
            <p:ph type="title" idx="13"/>
          </p:nvPr>
        </p:nvSpPr>
        <p:spPr>
          <a:xfrm>
            <a:off x="2820966" y="2440286"/>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dirty="0">
              <a:solidFill>
                <a:schemeClr val="accent1"/>
              </a:solidFill>
            </a:endParaRPr>
          </a:p>
        </p:txBody>
      </p:sp>
      <p:sp>
        <p:nvSpPr>
          <p:cNvPr id="230" name="Google Shape;230;p23"/>
          <p:cNvSpPr txBox="1">
            <a:spLocks noGrp="1"/>
          </p:cNvSpPr>
          <p:nvPr>
            <p:ph type="title" idx="15"/>
          </p:nvPr>
        </p:nvSpPr>
        <p:spPr>
          <a:xfrm>
            <a:off x="2827793" y="3338432"/>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dirty="0">
              <a:solidFill>
                <a:schemeClr val="accent1"/>
              </a:solidFill>
            </a:endParaRPr>
          </a:p>
        </p:txBody>
      </p:sp>
      <p:sp>
        <p:nvSpPr>
          <p:cNvPr id="231" name="Google Shape;231;p23"/>
          <p:cNvSpPr txBox="1">
            <a:spLocks noGrp="1"/>
          </p:cNvSpPr>
          <p:nvPr>
            <p:ph type="ctrTitle" idx="16"/>
          </p:nvPr>
        </p:nvSpPr>
        <p:spPr>
          <a:xfrm>
            <a:off x="639882" y="1828362"/>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400" dirty="0"/>
              <a:t>INTRODUCTION</a:t>
            </a:r>
            <a:endParaRPr sz="1400" dirty="0"/>
          </a:p>
        </p:txBody>
      </p:sp>
      <p:sp>
        <p:nvSpPr>
          <p:cNvPr id="232" name="Google Shape;232;p23"/>
          <p:cNvSpPr txBox="1">
            <a:spLocks noGrp="1"/>
          </p:cNvSpPr>
          <p:nvPr>
            <p:ph type="ctrTitle" idx="17"/>
          </p:nvPr>
        </p:nvSpPr>
        <p:spPr>
          <a:xfrm>
            <a:off x="664478" y="2773672"/>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sz="1400" dirty="0"/>
              <a:t>GAME CONDITIONS</a:t>
            </a:r>
            <a:endParaRPr sz="1400" dirty="0"/>
          </a:p>
        </p:txBody>
      </p:sp>
      <p:sp>
        <p:nvSpPr>
          <p:cNvPr id="233" name="Google Shape;233;p23"/>
          <p:cNvSpPr txBox="1">
            <a:spLocks noGrp="1"/>
          </p:cNvSpPr>
          <p:nvPr>
            <p:ph type="ctrTitle" idx="18"/>
          </p:nvPr>
        </p:nvSpPr>
        <p:spPr>
          <a:xfrm>
            <a:off x="632698" y="3641732"/>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sz="1400" dirty="0"/>
              <a:t>METHODOLOGY</a:t>
            </a:r>
            <a:endParaRPr sz="1400" dirty="0"/>
          </a:p>
        </p:txBody>
      </p:sp>
      <p:sp>
        <p:nvSpPr>
          <p:cNvPr id="234" name="Google Shape;234;p23"/>
          <p:cNvSpPr txBox="1">
            <a:spLocks noGrp="1"/>
          </p:cNvSpPr>
          <p:nvPr>
            <p:ph type="ctrTitle" idx="19"/>
          </p:nvPr>
        </p:nvSpPr>
        <p:spPr>
          <a:xfrm>
            <a:off x="6403522" y="188477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400" dirty="0"/>
              <a:t>RESULTS</a:t>
            </a:r>
            <a:endParaRPr sz="1400" dirty="0"/>
          </a:p>
        </p:txBody>
      </p:sp>
      <p:sp>
        <p:nvSpPr>
          <p:cNvPr id="235" name="Google Shape;235;p23"/>
          <p:cNvSpPr txBox="1">
            <a:spLocks noGrp="1"/>
          </p:cNvSpPr>
          <p:nvPr>
            <p:ph type="ctrTitle" idx="20"/>
          </p:nvPr>
        </p:nvSpPr>
        <p:spPr>
          <a:xfrm>
            <a:off x="6403522" y="279835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400" dirty="0"/>
              <a:t>OBSERVATION</a:t>
            </a:r>
            <a:endParaRPr sz="1400" dirty="0"/>
          </a:p>
        </p:txBody>
      </p:sp>
      <p:sp>
        <p:nvSpPr>
          <p:cNvPr id="236" name="Google Shape;236;p23"/>
          <p:cNvSpPr txBox="1">
            <a:spLocks noGrp="1"/>
          </p:cNvSpPr>
          <p:nvPr>
            <p:ph type="ctrTitle" idx="21"/>
          </p:nvPr>
        </p:nvSpPr>
        <p:spPr>
          <a:xfrm>
            <a:off x="6403522" y="372687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400" dirty="0"/>
              <a:t>CONCLUSION</a:t>
            </a:r>
            <a:endParaRPr sz="1400" dirty="0"/>
          </a:p>
        </p:txBody>
      </p:sp>
      <p:sp>
        <p:nvSpPr>
          <p:cNvPr id="237" name="Google Shape;237;p23"/>
          <p:cNvSpPr/>
          <p:nvPr/>
        </p:nvSpPr>
        <p:spPr>
          <a:xfrm>
            <a:off x="3575560" y="3480435"/>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75560" y="1585242"/>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75560" y="2565620"/>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077782" y="2590688"/>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086637" y="3510967"/>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74667" y="170072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42" name="Google Shape;7157;p55">
            <a:extLst>
              <a:ext uri="{FF2B5EF4-FFF2-40B4-BE49-F238E27FC236}">
                <a16:creationId xmlns:a16="http://schemas.microsoft.com/office/drawing/2014/main" id="{729074DF-4B25-3892-142B-27FF1607322F}"/>
              </a:ext>
            </a:extLst>
          </p:cNvPr>
          <p:cNvSpPr/>
          <p:nvPr/>
        </p:nvSpPr>
        <p:spPr>
          <a:xfrm>
            <a:off x="3212359" y="4526140"/>
            <a:ext cx="363201" cy="354859"/>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56" name="TextBox 55">
            <a:extLst>
              <a:ext uri="{FF2B5EF4-FFF2-40B4-BE49-F238E27FC236}">
                <a16:creationId xmlns:a16="http://schemas.microsoft.com/office/drawing/2014/main" id="{6886E5A2-BDBA-B15C-E9B0-AC6399F44C4D}"/>
              </a:ext>
            </a:extLst>
          </p:cNvPr>
          <p:cNvSpPr txBox="1"/>
          <p:nvPr/>
        </p:nvSpPr>
        <p:spPr>
          <a:xfrm>
            <a:off x="3769812" y="4466007"/>
            <a:ext cx="955288" cy="461665"/>
          </a:xfrm>
          <a:prstGeom prst="rect">
            <a:avLst/>
          </a:prstGeom>
          <a:noFill/>
        </p:spPr>
        <p:txBody>
          <a:bodyPr wrap="square">
            <a:spAutoFit/>
          </a:bodyPr>
          <a:lstStyle/>
          <a:p>
            <a:pPr marL="0" lvl="0" indent="0" algn="l" rtl="0">
              <a:spcBef>
                <a:spcPts val="0"/>
              </a:spcBef>
              <a:spcAft>
                <a:spcPts val="0"/>
              </a:spcAft>
              <a:buNone/>
            </a:pPr>
            <a:r>
              <a:rPr lang="es" sz="2400" dirty="0">
                <a:solidFill>
                  <a:schemeClr val="accent1"/>
                </a:solidFill>
                <a:latin typeface="Roboto Black" panose="02000000000000000000" pitchFamily="2" charset="0"/>
                <a:ea typeface="Roboto Black" panose="02000000000000000000" pitchFamily="2" charset="0"/>
              </a:rPr>
              <a:t>07</a:t>
            </a:r>
          </a:p>
        </p:txBody>
      </p:sp>
      <p:sp>
        <p:nvSpPr>
          <p:cNvPr id="58" name="TextBox 57">
            <a:extLst>
              <a:ext uri="{FF2B5EF4-FFF2-40B4-BE49-F238E27FC236}">
                <a16:creationId xmlns:a16="http://schemas.microsoft.com/office/drawing/2014/main" id="{0E4FBE42-0BFC-56B7-C314-92C753B11816}"/>
              </a:ext>
            </a:extLst>
          </p:cNvPr>
          <p:cNvSpPr txBox="1"/>
          <p:nvPr/>
        </p:nvSpPr>
        <p:spPr>
          <a:xfrm>
            <a:off x="4429474" y="4560221"/>
            <a:ext cx="1433323" cy="307777"/>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IN" dirty="0">
                <a:solidFill>
                  <a:schemeClr val="bg1"/>
                </a:solidFill>
                <a:latin typeface="Roboto Black" panose="02000000000000000000" pitchFamily="2" charset="0"/>
                <a:ea typeface="Roboto Black" panose="02000000000000000000" pitchFamily="2" charset="0"/>
              </a:rPr>
              <a:t>REFERENCES</a:t>
            </a:r>
            <a:endParaRPr lang="en-IN" sz="1400" dirty="0">
              <a:solidFill>
                <a:schemeClr val="bg1"/>
              </a:solidFill>
              <a:latin typeface="Roboto Black" panose="02000000000000000000" pitchFamily="2" charset="0"/>
              <a:ea typeface="Roboto Black" panose="0200000000000000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627843" y="2453468"/>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OBSERVATION</a:t>
            </a:r>
            <a:endParaRPr sz="3000" dirty="0"/>
          </a:p>
        </p:txBody>
      </p:sp>
      <p:cxnSp>
        <p:nvCxnSpPr>
          <p:cNvPr id="264" name="Google Shape;264;p24"/>
          <p:cNvCxnSpPr>
            <a:cxnSpLocks/>
          </p:cNvCxnSpPr>
          <p:nvPr/>
        </p:nvCxnSpPr>
        <p:spPr>
          <a:xfrm>
            <a:off x="4690946" y="2975226"/>
            <a:ext cx="4453054"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201710" y="937879"/>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76354" y="2828077"/>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800" dirty="0">
                <a:solidFill>
                  <a:srgbClr val="48FFD5"/>
                </a:solidFill>
                <a:latin typeface="Roboto Black" panose="02000000000000000000" pitchFamily="2" charset="0"/>
                <a:ea typeface="Roboto Black" panose="02000000000000000000" pitchFamily="2" charset="0"/>
                <a:cs typeface="Impact"/>
                <a:sym typeface="Impact"/>
              </a:rPr>
              <a:t>05</a:t>
            </a:r>
            <a:endParaRPr sz="4800" dirty="0">
              <a:solidFill>
                <a:srgbClr val="48FFD5"/>
              </a:solidFill>
              <a:latin typeface="Roboto Black" panose="02000000000000000000" pitchFamily="2" charset="0"/>
              <a:ea typeface="Roboto Black" panose="02000000000000000000" pitchFamily="2" charset="0"/>
              <a:cs typeface="Impact"/>
              <a:sym typeface="Impact"/>
            </a:endParaRPr>
          </a:p>
        </p:txBody>
      </p:sp>
    </p:spTree>
    <p:extLst>
      <p:ext uri="{BB962C8B-B14F-4D97-AF65-F5344CB8AC3E}">
        <p14:creationId xmlns:p14="http://schemas.microsoft.com/office/powerpoint/2010/main" val="2989628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14646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C000"/>
                </a:solidFill>
              </a:rPr>
              <a:t>OBSERVATION</a:t>
            </a:r>
            <a:endParaRPr dirty="0">
              <a:solidFill>
                <a:srgbClr val="FFC000"/>
              </a:solidFill>
            </a:endParaRPr>
          </a:p>
        </p:txBody>
      </p:sp>
      <p:cxnSp>
        <p:nvCxnSpPr>
          <p:cNvPr id="600" name="Google Shape;600;p30"/>
          <p:cNvCxnSpPr/>
          <p:nvPr/>
        </p:nvCxnSpPr>
        <p:spPr>
          <a:xfrm>
            <a:off x="311700" y="693612"/>
            <a:ext cx="8520600" cy="0"/>
          </a:xfrm>
          <a:prstGeom prst="straightConnector1">
            <a:avLst/>
          </a:prstGeom>
          <a:noFill/>
          <a:ln w="9525" cap="flat" cmpd="sng">
            <a:solidFill>
              <a:schemeClr val="accent1"/>
            </a:solidFill>
            <a:prstDash val="solid"/>
            <a:round/>
            <a:headEnd type="none" w="med" len="med"/>
            <a:tailEnd type="none" w="med" len="med"/>
          </a:ln>
        </p:spPr>
      </p:cxnSp>
      <p:sp>
        <p:nvSpPr>
          <p:cNvPr id="9" name="TextBox 8">
            <a:extLst>
              <a:ext uri="{FF2B5EF4-FFF2-40B4-BE49-F238E27FC236}">
                <a16:creationId xmlns:a16="http://schemas.microsoft.com/office/drawing/2014/main" id="{27F1D80A-B19C-6577-D4DE-2ED8A8988BF1}"/>
              </a:ext>
            </a:extLst>
          </p:cNvPr>
          <p:cNvSpPr txBox="1"/>
          <p:nvPr/>
        </p:nvSpPr>
        <p:spPr>
          <a:xfrm>
            <a:off x="311700" y="1790947"/>
            <a:ext cx="8520600" cy="1815882"/>
          </a:xfrm>
          <a:prstGeom prst="rect">
            <a:avLst/>
          </a:prstGeom>
          <a:noFill/>
        </p:spPr>
        <p:txBody>
          <a:bodyPr wrap="square">
            <a:spAutoFit/>
          </a:bodyPr>
          <a:lstStyle/>
          <a:p>
            <a:pPr marL="285750" indent="-285750" algn="l">
              <a:buClr>
                <a:srgbClr val="00B0F0"/>
              </a:buClr>
              <a:buFont typeface="Wingdings" panose="05000000000000000000" pitchFamily="2" charset="2"/>
              <a:buChar char="q"/>
            </a:pPr>
            <a:r>
              <a:rPr lang="en-US" b="0" i="0" dirty="0">
                <a:solidFill>
                  <a:schemeClr val="bg1"/>
                </a:solidFill>
                <a:effectLst/>
                <a:latin typeface="Titillium Web SemiBold" panose="00000700000000000000" pitchFamily="2" charset="0"/>
                <a:ea typeface="Cascadia Code ExtraLight" panose="020B0609020000020004" pitchFamily="49" charset="0"/>
                <a:cs typeface="Cascadia Code ExtraLight" panose="020B0609020000020004" pitchFamily="49" charset="0"/>
              </a:rPr>
              <a:t>We basically run the server code in another device and client code in other device. The server demands the IP Address from the client.</a:t>
            </a:r>
          </a:p>
          <a:p>
            <a:pPr marL="285750" indent="-285750" algn="l">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a typeface="Cascadia Code ExtraLight" panose="020B0609020000020004" pitchFamily="49" charset="0"/>
              <a:cs typeface="Cascadia Code ExtraLight" panose="020B0609020000020004" pitchFamily="49" charset="0"/>
            </a:endParaRPr>
          </a:p>
          <a:p>
            <a:pPr marL="285750" indent="-285750" algn="l">
              <a:buClr>
                <a:srgbClr val="00B0F0"/>
              </a:buClr>
              <a:buFont typeface="Wingdings" panose="05000000000000000000" pitchFamily="2" charset="2"/>
              <a:buChar char="q"/>
            </a:pPr>
            <a:r>
              <a:rPr lang="en-US" b="0" i="0" dirty="0">
                <a:solidFill>
                  <a:schemeClr val="bg1"/>
                </a:solidFill>
                <a:effectLst/>
                <a:latin typeface="Titillium Web SemiBold" panose="00000700000000000000" pitchFamily="2" charset="0"/>
                <a:ea typeface="Cascadia Code ExtraLight" panose="020B0609020000020004" pitchFamily="49" charset="0"/>
                <a:cs typeface="Cascadia Code ExtraLight" panose="020B0609020000020004" pitchFamily="49" charset="0"/>
              </a:rPr>
              <a:t>After giving the IP address to the server, it waits for another peer to join. One player should run only client code whereas the other should run both server code and client code.</a:t>
            </a:r>
          </a:p>
          <a:p>
            <a:pPr marL="285750" indent="-285750" algn="l">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a typeface="Cascadia Code ExtraLight" panose="020B0609020000020004" pitchFamily="49" charset="0"/>
              <a:cs typeface="Cascadia Code ExtraLight" panose="020B0609020000020004" pitchFamily="49" charset="0"/>
            </a:endParaRPr>
          </a:p>
          <a:p>
            <a:pPr marL="285750" indent="-285750" algn="l">
              <a:buClr>
                <a:srgbClr val="00B0F0"/>
              </a:buClr>
              <a:buFont typeface="Wingdings" panose="05000000000000000000" pitchFamily="2" charset="2"/>
              <a:buChar char="q"/>
            </a:pPr>
            <a:r>
              <a:rPr lang="en-US" b="0" i="0" dirty="0">
                <a:solidFill>
                  <a:schemeClr val="bg1"/>
                </a:solidFill>
                <a:effectLst/>
                <a:latin typeface="Titillium Web SemiBold" panose="00000700000000000000" pitchFamily="2" charset="0"/>
                <a:ea typeface="Cascadia Code ExtraLight" panose="020B0609020000020004" pitchFamily="49" charset="0"/>
                <a:cs typeface="Cascadia Code ExtraLight" panose="020B0609020000020004" pitchFamily="49" charset="0"/>
              </a:rPr>
              <a:t>After it accepts the </a:t>
            </a:r>
            <a:r>
              <a:rPr lang="en-US" dirty="0">
                <a:solidFill>
                  <a:schemeClr val="bg1"/>
                </a:solidFill>
                <a:latin typeface="Titillium Web SemiBold" panose="00000700000000000000" pitchFamily="2" charset="0"/>
                <a:ea typeface="Cascadia Code ExtraLight" panose="020B0609020000020004" pitchFamily="49" charset="0"/>
                <a:cs typeface="Cascadia Code ExtraLight" panose="020B0609020000020004" pitchFamily="49" charset="0"/>
              </a:rPr>
              <a:t>connection, both players can play according to their turns respectively. Who strikes the row, column or diagonal first wins.</a:t>
            </a:r>
            <a:endParaRPr lang="en-US" b="0" i="0" dirty="0">
              <a:solidFill>
                <a:schemeClr val="bg1"/>
              </a:solidFill>
              <a:effectLst/>
              <a:latin typeface="Titillium Web SemiBold" panose="00000700000000000000" pitchFamily="2" charset="0"/>
              <a:ea typeface="Cascadia Code ExtraLight" panose="020B0609020000020004" pitchFamily="49" charset="0"/>
              <a:cs typeface="Cascadia Code ExtraLight" panose="020B0609020000020004" pitchFamily="49" charset="0"/>
            </a:endParaRPr>
          </a:p>
        </p:txBody>
      </p:sp>
    </p:spTree>
    <p:extLst>
      <p:ext uri="{BB962C8B-B14F-4D97-AF65-F5344CB8AC3E}">
        <p14:creationId xmlns:p14="http://schemas.microsoft.com/office/powerpoint/2010/main" val="14297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627843" y="2453468"/>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CONCLUSION</a:t>
            </a:r>
            <a:endParaRPr sz="3000" dirty="0"/>
          </a:p>
        </p:txBody>
      </p:sp>
      <p:cxnSp>
        <p:nvCxnSpPr>
          <p:cNvPr id="264" name="Google Shape;264;p24"/>
          <p:cNvCxnSpPr/>
          <p:nvPr/>
        </p:nvCxnSpPr>
        <p:spPr>
          <a:xfrm>
            <a:off x="4695600" y="2975226"/>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201710" y="937879"/>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76354" y="2828077"/>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800" dirty="0">
                <a:solidFill>
                  <a:srgbClr val="48FFD5"/>
                </a:solidFill>
                <a:latin typeface="Roboto Black" panose="02000000000000000000" pitchFamily="2" charset="0"/>
                <a:ea typeface="Roboto Black" panose="02000000000000000000" pitchFamily="2" charset="0"/>
                <a:cs typeface="Impact"/>
                <a:sym typeface="Impact"/>
              </a:rPr>
              <a:t>06</a:t>
            </a:r>
            <a:endParaRPr sz="4800" dirty="0">
              <a:solidFill>
                <a:srgbClr val="48FFD5"/>
              </a:solidFill>
              <a:latin typeface="Roboto Black" panose="02000000000000000000" pitchFamily="2" charset="0"/>
              <a:ea typeface="Roboto Black" panose="02000000000000000000" pitchFamily="2" charset="0"/>
              <a:cs typeface="Impact"/>
              <a:sym typeface="Impact"/>
            </a:endParaRPr>
          </a:p>
        </p:txBody>
      </p:sp>
    </p:spTree>
    <p:extLst>
      <p:ext uri="{BB962C8B-B14F-4D97-AF65-F5344CB8AC3E}">
        <p14:creationId xmlns:p14="http://schemas.microsoft.com/office/powerpoint/2010/main" val="2787430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14646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C000"/>
                </a:solidFill>
              </a:rPr>
              <a:t>CONCLUSION</a:t>
            </a:r>
            <a:endParaRPr dirty="0">
              <a:solidFill>
                <a:srgbClr val="FFC000"/>
              </a:solidFill>
            </a:endParaRPr>
          </a:p>
        </p:txBody>
      </p:sp>
      <p:cxnSp>
        <p:nvCxnSpPr>
          <p:cNvPr id="600" name="Google Shape;600;p30"/>
          <p:cNvCxnSpPr/>
          <p:nvPr/>
        </p:nvCxnSpPr>
        <p:spPr>
          <a:xfrm>
            <a:off x="311700" y="693612"/>
            <a:ext cx="8520600" cy="0"/>
          </a:xfrm>
          <a:prstGeom prst="straightConnector1">
            <a:avLst/>
          </a:prstGeom>
          <a:noFill/>
          <a:ln w="9525" cap="flat" cmpd="sng">
            <a:solidFill>
              <a:schemeClr val="accent1"/>
            </a:solidFill>
            <a:prstDash val="solid"/>
            <a:round/>
            <a:headEnd type="none" w="med" len="med"/>
            <a:tailEnd type="none" w="med" len="med"/>
          </a:ln>
        </p:spPr>
      </p:cxnSp>
      <p:sp>
        <p:nvSpPr>
          <p:cNvPr id="7" name="TextBox 6">
            <a:extLst>
              <a:ext uri="{FF2B5EF4-FFF2-40B4-BE49-F238E27FC236}">
                <a16:creationId xmlns:a16="http://schemas.microsoft.com/office/drawing/2014/main" id="{413BA45F-B9D3-6DA4-2639-BE4733F0A566}"/>
              </a:ext>
            </a:extLst>
          </p:cNvPr>
          <p:cNvSpPr txBox="1"/>
          <p:nvPr/>
        </p:nvSpPr>
        <p:spPr>
          <a:xfrm>
            <a:off x="311700" y="1221989"/>
            <a:ext cx="3661584" cy="3323987"/>
          </a:xfrm>
          <a:prstGeom prst="rect">
            <a:avLst/>
          </a:prstGeom>
          <a:noFill/>
        </p:spPr>
        <p:txBody>
          <a:bodyPr wrap="square">
            <a:spAutoFit/>
          </a:bodyPr>
          <a:lstStyle/>
          <a:p>
            <a:pPr marL="285750" indent="-285750" algn="l">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ea typeface="Cascadia Code ExtraLight" panose="020B0609020000020004" pitchFamily="49" charset="0"/>
                <a:cs typeface="Cascadia Code ExtraLight" panose="020B0609020000020004" pitchFamily="49" charset="0"/>
              </a:rPr>
              <a:t>Our concept of</a:t>
            </a:r>
            <a:r>
              <a:rPr lang="en-US" b="0" i="0" dirty="0">
                <a:solidFill>
                  <a:schemeClr val="bg1"/>
                </a:solidFill>
                <a:effectLst/>
                <a:latin typeface="Titillium Web SemiBold" panose="00000700000000000000" pitchFamily="2" charset="0"/>
                <a:ea typeface="Cascadia Code ExtraLight" panose="020B0609020000020004" pitchFamily="49" charset="0"/>
                <a:cs typeface="Cascadia Code ExtraLight" panose="020B0609020000020004" pitchFamily="49" charset="0"/>
              </a:rPr>
              <a:t> work shows you how to create a turn-based network game in Python by implementing a network version of the Tic-tac-toe classic game. </a:t>
            </a:r>
          </a:p>
          <a:p>
            <a:pPr marL="285750" indent="-285750" algn="l">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a typeface="Cascadia Code ExtraLight" panose="020B0609020000020004" pitchFamily="49" charset="0"/>
              <a:cs typeface="Cascadia Code ExtraLight" panose="020B0609020000020004" pitchFamily="49" charset="0"/>
            </a:endParaRPr>
          </a:p>
          <a:p>
            <a:pPr marL="285750" indent="-285750" algn="l">
              <a:buClr>
                <a:srgbClr val="00B0F0"/>
              </a:buClr>
              <a:buFont typeface="Wingdings" panose="05000000000000000000" pitchFamily="2" charset="2"/>
              <a:buChar char="q"/>
            </a:pPr>
            <a:r>
              <a:rPr lang="en-US" b="0" i="0" dirty="0">
                <a:solidFill>
                  <a:schemeClr val="bg1"/>
                </a:solidFill>
                <a:effectLst/>
                <a:latin typeface="Titillium Web SemiBold" panose="00000700000000000000" pitchFamily="2" charset="0"/>
                <a:ea typeface="Cascadia Code ExtraLight" panose="020B0609020000020004" pitchFamily="49" charset="0"/>
                <a:cs typeface="Cascadia Code ExtraLight" panose="020B0609020000020004" pitchFamily="49" charset="0"/>
              </a:rPr>
              <a:t>It covers important principles, concepts, and best practices for creating an effective network games. </a:t>
            </a:r>
          </a:p>
          <a:p>
            <a:pPr algn="l">
              <a:buClr>
                <a:srgbClr val="00B0F0"/>
              </a:buClr>
            </a:pPr>
            <a:endParaRPr lang="en-US" dirty="0">
              <a:solidFill>
                <a:schemeClr val="bg1"/>
              </a:solidFill>
              <a:latin typeface="Titillium Web SemiBold" panose="00000700000000000000" pitchFamily="2" charset="0"/>
              <a:ea typeface="Cascadia Code ExtraLight" panose="020B0609020000020004" pitchFamily="49" charset="0"/>
              <a:cs typeface="Cascadia Code ExtraLight" panose="020B0609020000020004" pitchFamily="49" charset="0"/>
            </a:endParaRPr>
          </a:p>
          <a:p>
            <a:pPr marL="285750" indent="-285750" algn="l">
              <a:buClr>
                <a:srgbClr val="00B0F0"/>
              </a:buClr>
              <a:buFont typeface="Wingdings" panose="05000000000000000000" pitchFamily="2" charset="2"/>
              <a:buChar char="q"/>
            </a:pPr>
            <a:r>
              <a:rPr lang="en-US" b="0" i="0" dirty="0">
                <a:solidFill>
                  <a:schemeClr val="bg1"/>
                </a:solidFill>
                <a:effectLst/>
                <a:latin typeface="Titillium Web SemiBold" panose="00000700000000000000" pitchFamily="2" charset="0"/>
                <a:ea typeface="Cascadia Code ExtraLight" panose="020B0609020000020004" pitchFamily="49" charset="0"/>
                <a:cs typeface="Cascadia Code ExtraLight" panose="020B0609020000020004" pitchFamily="49" charset="0"/>
              </a:rPr>
              <a:t>Our game Tic-Tac-Toe uses </a:t>
            </a:r>
            <a:r>
              <a:rPr lang="en-US" dirty="0">
                <a:solidFill>
                  <a:schemeClr val="bg1"/>
                </a:solidFill>
                <a:latin typeface="Titillium Web SemiBold" panose="00000700000000000000" pitchFamily="2" charset="0"/>
                <a:ea typeface="Cascadia Code ExtraLight" panose="020B0609020000020004" pitchFamily="49" charset="0"/>
                <a:cs typeface="Cascadia Code ExtraLight" panose="020B0609020000020004" pitchFamily="49" charset="0"/>
              </a:rPr>
              <a:t>TC</a:t>
            </a:r>
            <a:r>
              <a:rPr lang="en-US" b="0" i="0" dirty="0">
                <a:solidFill>
                  <a:schemeClr val="bg1"/>
                </a:solidFill>
                <a:effectLst/>
                <a:latin typeface="Titillium Web SemiBold" panose="00000700000000000000" pitchFamily="2" charset="0"/>
                <a:ea typeface="Cascadia Code ExtraLight" panose="020B0609020000020004" pitchFamily="49" charset="0"/>
                <a:cs typeface="Cascadia Code ExtraLight" panose="020B0609020000020004" pitchFamily="49" charset="0"/>
              </a:rPr>
              <a:t>P.</a:t>
            </a:r>
          </a:p>
          <a:p>
            <a:pPr algn="l">
              <a:buClr>
                <a:srgbClr val="00B0F0"/>
              </a:buClr>
            </a:pPr>
            <a:endParaRPr lang="en-US" b="0" i="0" dirty="0">
              <a:solidFill>
                <a:schemeClr val="bg1"/>
              </a:solidFill>
              <a:effectLst/>
              <a:latin typeface="Titillium Web SemiBold" panose="00000700000000000000" pitchFamily="2" charset="0"/>
              <a:ea typeface="Cascadia Code ExtraLight" panose="020B0609020000020004" pitchFamily="49" charset="0"/>
              <a:cs typeface="Cascadia Code ExtraLight" panose="020B0609020000020004" pitchFamily="49" charset="0"/>
            </a:endParaRPr>
          </a:p>
          <a:p>
            <a:pPr marL="285750" indent="-285750" algn="l">
              <a:buClr>
                <a:srgbClr val="00B0F0"/>
              </a:buClr>
              <a:buFont typeface="Wingdings" panose="05000000000000000000" pitchFamily="2" charset="2"/>
              <a:buChar char="q"/>
            </a:pPr>
            <a:r>
              <a:rPr lang="en-US" b="0" i="0" dirty="0">
                <a:solidFill>
                  <a:schemeClr val="bg1"/>
                </a:solidFill>
                <a:effectLst/>
                <a:latin typeface="Titillium Web SemiBold" panose="00000700000000000000" pitchFamily="2" charset="0"/>
                <a:ea typeface="Cascadia Code ExtraLight" panose="020B0609020000020004" pitchFamily="49" charset="0"/>
                <a:cs typeface="Cascadia Code ExtraLight" panose="020B0609020000020004" pitchFamily="49" charset="0"/>
              </a:rPr>
              <a:t>We have limited the board size to 3x3 in order to keep things simple. However, the tic-tac-toe game can also be played on larger board sizes. </a:t>
            </a:r>
          </a:p>
        </p:txBody>
      </p:sp>
      <p:pic>
        <p:nvPicPr>
          <p:cNvPr id="6" name="Picture 5" descr="Diagram&#10;&#10;Description automatically generated">
            <a:extLst>
              <a:ext uri="{FF2B5EF4-FFF2-40B4-BE49-F238E27FC236}">
                <a16:creationId xmlns:a16="http://schemas.microsoft.com/office/drawing/2014/main" id="{6AB5DFB1-8C0A-AAA7-F4A5-7406457D537B}"/>
              </a:ext>
            </a:extLst>
          </p:cNvPr>
          <p:cNvPicPr>
            <a:picLocks noChangeAspect="1"/>
          </p:cNvPicPr>
          <p:nvPr/>
        </p:nvPicPr>
        <p:blipFill>
          <a:blip r:embed="rId3"/>
          <a:stretch>
            <a:fillRect/>
          </a:stretch>
        </p:blipFill>
        <p:spPr>
          <a:xfrm>
            <a:off x="4572000" y="1736221"/>
            <a:ext cx="4400550" cy="2295525"/>
          </a:xfrm>
          <a:prstGeom prst="rect">
            <a:avLst/>
          </a:prstGeom>
        </p:spPr>
      </p:pic>
    </p:spTree>
    <p:extLst>
      <p:ext uri="{BB962C8B-B14F-4D97-AF65-F5344CB8AC3E}">
        <p14:creationId xmlns:p14="http://schemas.microsoft.com/office/powerpoint/2010/main" val="303474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627843" y="2453468"/>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REFERENCES</a:t>
            </a:r>
            <a:endParaRPr sz="3000" dirty="0"/>
          </a:p>
        </p:txBody>
      </p:sp>
      <p:cxnSp>
        <p:nvCxnSpPr>
          <p:cNvPr id="264" name="Google Shape;264;p24"/>
          <p:cNvCxnSpPr/>
          <p:nvPr/>
        </p:nvCxnSpPr>
        <p:spPr>
          <a:xfrm>
            <a:off x="4695600" y="2975226"/>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201710" y="937879"/>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76354" y="2828077"/>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800" dirty="0">
                <a:solidFill>
                  <a:srgbClr val="48FFD5"/>
                </a:solidFill>
                <a:latin typeface="Roboto Black" panose="02000000000000000000" pitchFamily="2" charset="0"/>
                <a:ea typeface="Roboto Black" panose="02000000000000000000" pitchFamily="2" charset="0"/>
                <a:cs typeface="Impact"/>
                <a:sym typeface="Impact"/>
              </a:rPr>
              <a:t>07</a:t>
            </a:r>
            <a:endParaRPr sz="4800" dirty="0">
              <a:solidFill>
                <a:srgbClr val="48FFD5"/>
              </a:solidFill>
              <a:latin typeface="Roboto Black" panose="02000000000000000000" pitchFamily="2" charset="0"/>
              <a:ea typeface="Roboto Black" panose="02000000000000000000" pitchFamily="2" charset="0"/>
              <a:cs typeface="Impact"/>
              <a:sym typeface="Impact"/>
            </a:endParaRPr>
          </a:p>
        </p:txBody>
      </p:sp>
    </p:spTree>
    <p:extLst>
      <p:ext uri="{BB962C8B-B14F-4D97-AF65-F5344CB8AC3E}">
        <p14:creationId xmlns:p14="http://schemas.microsoft.com/office/powerpoint/2010/main" val="2353228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14646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C000"/>
                </a:solidFill>
              </a:rPr>
              <a:t>REFERENCES</a:t>
            </a:r>
            <a:endParaRPr dirty="0">
              <a:solidFill>
                <a:srgbClr val="FFC000"/>
              </a:solidFill>
            </a:endParaRPr>
          </a:p>
        </p:txBody>
      </p:sp>
      <p:cxnSp>
        <p:nvCxnSpPr>
          <p:cNvPr id="600" name="Google Shape;600;p30"/>
          <p:cNvCxnSpPr/>
          <p:nvPr/>
        </p:nvCxnSpPr>
        <p:spPr>
          <a:xfrm>
            <a:off x="311700" y="693612"/>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TextBox 4">
            <a:extLst>
              <a:ext uri="{FF2B5EF4-FFF2-40B4-BE49-F238E27FC236}">
                <a16:creationId xmlns:a16="http://schemas.microsoft.com/office/drawing/2014/main" id="{B6EFD69D-9247-68FC-14A6-10902FC2E6BF}"/>
              </a:ext>
            </a:extLst>
          </p:cNvPr>
          <p:cNvSpPr txBox="1"/>
          <p:nvPr/>
        </p:nvSpPr>
        <p:spPr>
          <a:xfrm>
            <a:off x="311700" y="1142109"/>
            <a:ext cx="8307658" cy="3465564"/>
          </a:xfrm>
          <a:prstGeom prst="rect">
            <a:avLst/>
          </a:prstGeom>
          <a:noFill/>
        </p:spPr>
        <p:txBody>
          <a:bodyPr wrap="square">
            <a:spAutoFit/>
          </a:bodyPr>
          <a:lstStyle/>
          <a:p>
            <a:pPr marL="3810" marR="12700">
              <a:lnSpc>
                <a:spcPct val="140000"/>
              </a:lnSpc>
              <a:spcAft>
                <a:spcPts val="25"/>
              </a:spcAft>
            </a:pPr>
            <a:r>
              <a:rPr lang="en-IN" dirty="0">
                <a:solidFill>
                  <a:schemeClr val="bg1"/>
                </a:solidFill>
                <a:effectLst/>
                <a:latin typeface="Titillium Web SemiBold" panose="00000700000000000000" pitchFamily="2" charset="0"/>
                <a:ea typeface="Times New Roman" panose="02020603050405020304" pitchFamily="18" charset="0"/>
              </a:rPr>
              <a:t>[1] D. B. </a:t>
            </a:r>
            <a:r>
              <a:rPr lang="en-IN" dirty="0" err="1">
                <a:solidFill>
                  <a:schemeClr val="bg1"/>
                </a:solidFill>
                <a:effectLst/>
                <a:latin typeface="Titillium Web SemiBold" panose="00000700000000000000" pitchFamily="2" charset="0"/>
                <a:ea typeface="Times New Roman" panose="02020603050405020304" pitchFamily="18" charset="0"/>
              </a:rPr>
              <a:t>Kiitsner</a:t>
            </a:r>
            <a:r>
              <a:rPr lang="en-IN" dirty="0">
                <a:solidFill>
                  <a:schemeClr val="bg1"/>
                </a:solidFill>
                <a:effectLst/>
                <a:latin typeface="Titillium Web SemiBold" panose="00000700000000000000" pitchFamily="2" charset="0"/>
                <a:ea typeface="Times New Roman" panose="02020603050405020304" pitchFamily="18" charset="0"/>
              </a:rPr>
              <a:t> and B. P. Clemens, "Electronic </a:t>
            </a:r>
            <a:r>
              <a:rPr lang="en-IN" dirty="0" err="1">
                <a:solidFill>
                  <a:schemeClr val="bg1"/>
                </a:solidFill>
                <a:effectLst/>
                <a:latin typeface="Titillium Web SemiBold" panose="00000700000000000000" pitchFamily="2" charset="0"/>
                <a:ea typeface="Times New Roman" panose="02020603050405020304" pitchFamily="18" charset="0"/>
              </a:rPr>
              <a:t>tictac</a:t>
            </a:r>
            <a:r>
              <a:rPr lang="en-IN" dirty="0">
                <a:solidFill>
                  <a:schemeClr val="bg1"/>
                </a:solidFill>
                <a:effectLst/>
                <a:latin typeface="Titillium Web SemiBold" panose="00000700000000000000" pitchFamily="2" charset="0"/>
                <a:ea typeface="Times New Roman" panose="02020603050405020304" pitchFamily="18" charset="0"/>
              </a:rPr>
              <a:t>-toe game having three function control," ed: Google Patents, 2003.</a:t>
            </a:r>
          </a:p>
          <a:p>
            <a:pPr marL="3810" marR="12700">
              <a:lnSpc>
                <a:spcPct val="140000"/>
              </a:lnSpc>
              <a:spcAft>
                <a:spcPts val="25"/>
              </a:spcAft>
            </a:pPr>
            <a:endParaRPr lang="en-IN" dirty="0">
              <a:solidFill>
                <a:schemeClr val="bg1"/>
              </a:solidFill>
              <a:effectLst/>
              <a:latin typeface="Titillium Web SemiBold" panose="00000700000000000000" pitchFamily="2" charset="0"/>
              <a:ea typeface="Times New Roman" panose="02020603050405020304" pitchFamily="18" charset="0"/>
            </a:endParaRPr>
          </a:p>
          <a:p>
            <a:pPr marR="12700" lvl="0" fontAlgn="base">
              <a:lnSpc>
                <a:spcPct val="140000"/>
              </a:lnSpc>
              <a:spcAft>
                <a:spcPts val="165"/>
              </a:spcAft>
              <a:buClr>
                <a:srgbClr val="000000"/>
              </a:buClr>
              <a:buSzPts val="1000"/>
            </a:pPr>
            <a:r>
              <a:rPr lang="en-IN" u="none" strike="noStrike" dirty="0">
                <a:solidFill>
                  <a:schemeClr val="bg1"/>
                </a:solidFill>
                <a:effectLst/>
                <a:uFill>
                  <a:solidFill>
                    <a:srgbClr val="000000"/>
                  </a:solidFill>
                </a:uFill>
                <a:latin typeface="Titillium Web SemiBold" panose="00000700000000000000" pitchFamily="2" charset="0"/>
                <a:ea typeface="Times New Roman" panose="02020603050405020304" pitchFamily="18" charset="0"/>
                <a:cs typeface="Times New Roman" panose="02020603050405020304" pitchFamily="18" charset="0"/>
              </a:rPr>
              <a:t>[2] P. Turner, "Combination tic-tac-toe and question and answer game," ed: Google Patents, 1987.</a:t>
            </a:r>
          </a:p>
          <a:p>
            <a:pPr marR="12700" lvl="0" fontAlgn="base">
              <a:lnSpc>
                <a:spcPct val="140000"/>
              </a:lnSpc>
              <a:spcAft>
                <a:spcPts val="190"/>
              </a:spcAft>
              <a:buClr>
                <a:srgbClr val="000000"/>
              </a:buClr>
              <a:buSzPts val="1000"/>
            </a:pPr>
            <a:r>
              <a:rPr lang="en-IN" u="none" strike="noStrike" dirty="0">
                <a:solidFill>
                  <a:schemeClr val="bg1"/>
                </a:solidFill>
                <a:effectLst/>
                <a:uFill>
                  <a:solidFill>
                    <a:srgbClr val="000000"/>
                  </a:solidFill>
                </a:uFill>
                <a:latin typeface="Titillium Web SemiBold" panose="00000700000000000000" pitchFamily="2" charset="0"/>
                <a:ea typeface="Times New Roman" panose="02020603050405020304" pitchFamily="18" charset="0"/>
                <a:cs typeface="Times New Roman" panose="02020603050405020304" pitchFamily="18" charset="0"/>
              </a:rPr>
              <a:t>E. Kaplan, "Interactive tic-tac-toe slot machine," ed: Google Patents, 1999.</a:t>
            </a:r>
          </a:p>
          <a:p>
            <a:pPr marR="12700" lvl="0" fontAlgn="base">
              <a:lnSpc>
                <a:spcPct val="140000"/>
              </a:lnSpc>
              <a:spcAft>
                <a:spcPts val="190"/>
              </a:spcAft>
              <a:buClr>
                <a:srgbClr val="000000"/>
              </a:buClr>
              <a:buSzPts val="1000"/>
            </a:pPr>
            <a:endParaRPr lang="en-IN" u="none" strike="noStrike" dirty="0">
              <a:solidFill>
                <a:schemeClr val="bg1"/>
              </a:solidFill>
              <a:effectLst/>
              <a:uFill>
                <a:solidFill>
                  <a:srgbClr val="000000"/>
                </a:solidFill>
              </a:uFill>
              <a:latin typeface="Titillium Web SemiBold" panose="00000700000000000000" pitchFamily="2" charset="0"/>
              <a:ea typeface="Times New Roman" panose="02020603050405020304" pitchFamily="18" charset="0"/>
              <a:cs typeface="Times New Roman" panose="02020603050405020304" pitchFamily="18" charset="0"/>
            </a:endParaRPr>
          </a:p>
          <a:p>
            <a:pPr marR="12700" lvl="0" fontAlgn="base">
              <a:lnSpc>
                <a:spcPct val="140000"/>
              </a:lnSpc>
              <a:spcAft>
                <a:spcPts val="25"/>
              </a:spcAft>
              <a:buClr>
                <a:srgbClr val="000000"/>
              </a:buClr>
              <a:buSzPts val="1000"/>
            </a:pPr>
            <a:r>
              <a:rPr lang="en-IN" u="none" strike="noStrike" dirty="0">
                <a:solidFill>
                  <a:schemeClr val="bg1"/>
                </a:solidFill>
                <a:effectLst/>
                <a:uFill>
                  <a:solidFill>
                    <a:srgbClr val="000000"/>
                  </a:solidFill>
                </a:uFill>
                <a:latin typeface="Titillium Web SemiBold" panose="00000700000000000000" pitchFamily="2" charset="0"/>
                <a:ea typeface="Times New Roman" panose="02020603050405020304" pitchFamily="18" charset="0"/>
                <a:cs typeface="Times New Roman" panose="02020603050405020304" pitchFamily="18" charset="0"/>
              </a:rPr>
              <a:t>[3] S. C. Raphael, A. S. Raphael, and R. R. King, "Three-dimensional tic-tac-toe game," ed: Google Patents, 1995.</a:t>
            </a:r>
          </a:p>
          <a:p>
            <a:pPr marR="12700" lvl="0" fontAlgn="base">
              <a:lnSpc>
                <a:spcPct val="140000"/>
              </a:lnSpc>
              <a:spcAft>
                <a:spcPts val="25"/>
              </a:spcAft>
              <a:buClr>
                <a:srgbClr val="000000"/>
              </a:buClr>
              <a:buSzPts val="1000"/>
            </a:pPr>
            <a:endParaRPr lang="en-IN" u="none" strike="noStrike" dirty="0">
              <a:solidFill>
                <a:schemeClr val="bg1"/>
              </a:solidFill>
              <a:effectLst/>
              <a:uFill>
                <a:solidFill>
                  <a:srgbClr val="000000"/>
                </a:solidFill>
              </a:uFill>
              <a:latin typeface="Titillium Web SemiBold" panose="00000700000000000000" pitchFamily="2" charset="0"/>
              <a:ea typeface="Times New Roman" panose="02020603050405020304" pitchFamily="18" charset="0"/>
              <a:cs typeface="Times New Roman" panose="02020603050405020304" pitchFamily="18" charset="0"/>
            </a:endParaRPr>
          </a:p>
          <a:p>
            <a:pPr marR="12700" lvl="0" fontAlgn="base">
              <a:lnSpc>
                <a:spcPct val="140000"/>
              </a:lnSpc>
              <a:spcAft>
                <a:spcPts val="25"/>
              </a:spcAft>
              <a:buClr>
                <a:srgbClr val="000000"/>
              </a:buClr>
              <a:buSzPts val="1000"/>
            </a:pPr>
            <a:r>
              <a:rPr lang="en-IN" u="none" strike="noStrike" dirty="0">
                <a:solidFill>
                  <a:schemeClr val="bg1"/>
                </a:solidFill>
                <a:effectLst/>
                <a:uFill>
                  <a:solidFill>
                    <a:srgbClr val="000000"/>
                  </a:solidFill>
                </a:uFill>
                <a:latin typeface="Titillium Web SemiBold" panose="00000700000000000000" pitchFamily="2" charset="0"/>
                <a:ea typeface="Times New Roman" panose="02020603050405020304" pitchFamily="18" charset="0"/>
                <a:cs typeface="Times New Roman" panose="02020603050405020304" pitchFamily="18" charset="0"/>
              </a:rPr>
              <a:t>[4] P. R. Anderson, J. D. Flint, J. J. </a:t>
            </a:r>
            <a:r>
              <a:rPr lang="en-IN" u="none" strike="noStrike" dirty="0" err="1">
                <a:solidFill>
                  <a:schemeClr val="bg1"/>
                </a:solidFill>
                <a:effectLst/>
                <a:uFill>
                  <a:solidFill>
                    <a:srgbClr val="000000"/>
                  </a:solidFill>
                </a:uFill>
                <a:latin typeface="Titillium Web SemiBold" panose="00000700000000000000" pitchFamily="2" charset="0"/>
                <a:ea typeface="Times New Roman" panose="02020603050405020304" pitchFamily="18" charset="0"/>
                <a:cs typeface="Times New Roman" panose="02020603050405020304" pitchFamily="18" charset="0"/>
              </a:rPr>
              <a:t>Giobbi</a:t>
            </a:r>
            <a:r>
              <a:rPr lang="en-IN" u="none" strike="noStrike" dirty="0">
                <a:solidFill>
                  <a:schemeClr val="bg1"/>
                </a:solidFill>
                <a:effectLst/>
                <a:uFill>
                  <a:solidFill>
                    <a:srgbClr val="000000"/>
                  </a:solidFill>
                </a:uFill>
                <a:latin typeface="Titillium Web SemiBold" panose="00000700000000000000" pitchFamily="2" charset="0"/>
                <a:ea typeface="Times New Roman" panose="02020603050405020304" pitchFamily="18" charset="0"/>
                <a:cs typeface="Times New Roman" panose="02020603050405020304" pitchFamily="18" charset="0"/>
              </a:rPr>
              <a:t>, S. P. Joshi, and E. A. </a:t>
            </a:r>
            <a:r>
              <a:rPr lang="en-IN" u="none" strike="noStrike" dirty="0" err="1">
                <a:solidFill>
                  <a:schemeClr val="bg1"/>
                </a:solidFill>
                <a:effectLst/>
                <a:uFill>
                  <a:solidFill>
                    <a:srgbClr val="000000"/>
                  </a:solidFill>
                </a:uFill>
                <a:latin typeface="Titillium Web SemiBold" panose="00000700000000000000" pitchFamily="2" charset="0"/>
                <a:ea typeface="Times New Roman" panose="02020603050405020304" pitchFamily="18" charset="0"/>
                <a:cs typeface="Times New Roman" panose="02020603050405020304" pitchFamily="18" charset="0"/>
              </a:rPr>
              <a:t>Frohm</a:t>
            </a:r>
            <a:r>
              <a:rPr lang="en-IN" u="none" strike="noStrike" dirty="0">
                <a:solidFill>
                  <a:schemeClr val="bg1"/>
                </a:solidFill>
                <a:effectLst/>
                <a:uFill>
                  <a:solidFill>
                    <a:srgbClr val="000000"/>
                  </a:solidFill>
                </a:uFill>
                <a:latin typeface="Titillium Web SemiBold" panose="00000700000000000000" pitchFamily="2" charset="0"/>
                <a:ea typeface="Times New Roman" panose="02020603050405020304" pitchFamily="18" charset="0"/>
                <a:cs typeface="Times New Roman" panose="02020603050405020304" pitchFamily="18" charset="0"/>
              </a:rPr>
              <a:t>, "Gaming machine with pattern-driven bonus array," ed: Google Patents, 2005.</a:t>
            </a:r>
          </a:p>
        </p:txBody>
      </p:sp>
    </p:spTree>
    <p:extLst>
      <p:ext uri="{BB962C8B-B14F-4D97-AF65-F5344CB8AC3E}">
        <p14:creationId xmlns:p14="http://schemas.microsoft.com/office/powerpoint/2010/main" val="2066280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8FFD5"/>
        </a:solidFill>
        <a:effectLst/>
      </p:bgPr>
    </p:bg>
    <p:spTree>
      <p:nvGrpSpPr>
        <p:cNvPr id="1" name="Shape 1286"/>
        <p:cNvGrpSpPr/>
        <p:nvPr/>
      </p:nvGrpSpPr>
      <p:grpSpPr>
        <a:xfrm>
          <a:off x="0" y="0"/>
          <a:ext cx="0" cy="0"/>
          <a:chOff x="0" y="0"/>
          <a:chExt cx="0" cy="0"/>
        </a:xfrm>
      </p:grpSpPr>
      <p:sp>
        <p:nvSpPr>
          <p:cNvPr id="3" name="Title 2">
            <a:extLst>
              <a:ext uri="{FF2B5EF4-FFF2-40B4-BE49-F238E27FC236}">
                <a16:creationId xmlns:a16="http://schemas.microsoft.com/office/drawing/2014/main" id="{5418754B-0769-5C48-E0C9-86A48DE093EB}"/>
              </a:ext>
            </a:extLst>
          </p:cNvPr>
          <p:cNvSpPr>
            <a:spLocks noGrp="1"/>
          </p:cNvSpPr>
          <p:nvPr>
            <p:ph type="ctrTitle"/>
          </p:nvPr>
        </p:nvSpPr>
        <p:spPr>
          <a:xfrm>
            <a:off x="743642" y="2019868"/>
            <a:ext cx="4281841" cy="1503918"/>
          </a:xfrm>
        </p:spPr>
        <p:txBody>
          <a:bodyPr/>
          <a:lstStyle/>
          <a:p>
            <a:r>
              <a:rPr lang="en-IN" sz="5400" dirty="0">
                <a:solidFill>
                  <a:schemeClr val="accent2"/>
                </a:solidFill>
              </a:rPr>
              <a:t>THANK YOU!</a:t>
            </a:r>
          </a:p>
        </p:txBody>
      </p:sp>
    </p:spTree>
    <p:extLst>
      <p:ext uri="{BB962C8B-B14F-4D97-AF65-F5344CB8AC3E}">
        <p14:creationId xmlns:p14="http://schemas.microsoft.com/office/powerpoint/2010/main" val="3876749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627843" y="2453468"/>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INTRODUCTION</a:t>
            </a:r>
            <a:endParaRPr sz="3000" dirty="0"/>
          </a:p>
        </p:txBody>
      </p:sp>
      <p:cxnSp>
        <p:nvCxnSpPr>
          <p:cNvPr id="264" name="Google Shape;264;p24"/>
          <p:cNvCxnSpPr/>
          <p:nvPr/>
        </p:nvCxnSpPr>
        <p:spPr>
          <a:xfrm>
            <a:off x="4695600" y="2975226"/>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201710" y="937879"/>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76354" y="2828077"/>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800" dirty="0">
                <a:solidFill>
                  <a:srgbClr val="48FFD5"/>
                </a:solidFill>
                <a:latin typeface="Roboto Black" panose="02000000000000000000" pitchFamily="2" charset="0"/>
                <a:ea typeface="Roboto Black" panose="02000000000000000000" pitchFamily="2" charset="0"/>
                <a:cs typeface="Impact"/>
                <a:sym typeface="Impact"/>
              </a:rPr>
              <a:t>01</a:t>
            </a:r>
            <a:endParaRPr sz="4800" dirty="0">
              <a:solidFill>
                <a:srgbClr val="48FFD5"/>
              </a:solidFill>
              <a:latin typeface="Roboto Black" panose="02000000000000000000" pitchFamily="2" charset="0"/>
              <a:ea typeface="Roboto Black" panose="02000000000000000000" pitchFamily="2" charset="0"/>
              <a:cs typeface="Impact"/>
              <a:sym typeface="Impact"/>
            </a:endParaRPr>
          </a:p>
        </p:txBody>
      </p:sp>
      <p:pic>
        <p:nvPicPr>
          <p:cNvPr id="3" name="Picture 2" descr="A picture containing text, clipart&#10;&#10;Description automatically generated">
            <a:extLst>
              <a:ext uri="{FF2B5EF4-FFF2-40B4-BE49-F238E27FC236}">
                <a16:creationId xmlns:a16="http://schemas.microsoft.com/office/drawing/2014/main" id="{074CBBC7-3ABC-2B2A-B5D1-C95B751DE17D}"/>
              </a:ext>
            </a:extLst>
          </p:cNvPr>
          <p:cNvPicPr>
            <a:picLocks noChangeAspect="1"/>
          </p:cNvPicPr>
          <p:nvPr/>
        </p:nvPicPr>
        <p:blipFill>
          <a:blip r:embed="rId3"/>
          <a:stretch>
            <a:fillRect/>
          </a:stretch>
        </p:blipFill>
        <p:spPr>
          <a:xfrm>
            <a:off x="5491050" y="3229588"/>
            <a:ext cx="2857500" cy="16002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14646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C000"/>
                </a:solidFill>
              </a:rPr>
              <a:t>INTRODUCTION</a:t>
            </a:r>
            <a:endParaRPr dirty="0">
              <a:solidFill>
                <a:srgbClr val="FFC000"/>
              </a:solidFill>
            </a:endParaRPr>
          </a:p>
        </p:txBody>
      </p:sp>
      <p:cxnSp>
        <p:nvCxnSpPr>
          <p:cNvPr id="600" name="Google Shape;600;p30"/>
          <p:cNvCxnSpPr/>
          <p:nvPr/>
        </p:nvCxnSpPr>
        <p:spPr>
          <a:xfrm>
            <a:off x="311700" y="693612"/>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5" name="Picture 14">
            <a:extLst>
              <a:ext uri="{FF2B5EF4-FFF2-40B4-BE49-F238E27FC236}">
                <a16:creationId xmlns:a16="http://schemas.microsoft.com/office/drawing/2014/main" id="{81B10D69-9DE0-5B6F-1D17-E7486B6B0C97}"/>
              </a:ext>
            </a:extLst>
          </p:cNvPr>
          <p:cNvPicPr>
            <a:picLocks noChangeAspect="1"/>
          </p:cNvPicPr>
          <p:nvPr/>
        </p:nvPicPr>
        <p:blipFill>
          <a:blip r:embed="rId3"/>
          <a:stretch>
            <a:fillRect/>
          </a:stretch>
        </p:blipFill>
        <p:spPr>
          <a:xfrm>
            <a:off x="6824616" y="1649916"/>
            <a:ext cx="2007684" cy="2007684"/>
          </a:xfrm>
          <a:prstGeom prst="rect">
            <a:avLst/>
          </a:prstGeom>
          <a:solidFill>
            <a:schemeClr val="bg1"/>
          </a:solidFill>
        </p:spPr>
      </p:pic>
      <p:sp>
        <p:nvSpPr>
          <p:cNvPr id="55" name="TextBox 54">
            <a:extLst>
              <a:ext uri="{FF2B5EF4-FFF2-40B4-BE49-F238E27FC236}">
                <a16:creationId xmlns:a16="http://schemas.microsoft.com/office/drawing/2014/main" id="{E26ED9E6-A503-BBAE-430F-19BC2BABCCB2}"/>
              </a:ext>
            </a:extLst>
          </p:cNvPr>
          <p:cNvSpPr txBox="1"/>
          <p:nvPr/>
        </p:nvSpPr>
        <p:spPr>
          <a:xfrm>
            <a:off x="311700" y="1341345"/>
            <a:ext cx="6341861" cy="3108543"/>
          </a:xfrm>
          <a:prstGeom prst="rect">
            <a:avLst/>
          </a:prstGeom>
          <a:noFill/>
        </p:spPr>
        <p:txBody>
          <a:bodyPr wrap="square">
            <a:spAutoFit/>
          </a:bodyPr>
          <a:lstStyle/>
          <a:p>
            <a:pPr marL="285750" indent="-285750" algn="l">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Tic-tac-toe</a:t>
            </a:r>
            <a:r>
              <a:rPr lang="en-US" b="0" i="0" dirty="0">
                <a:solidFill>
                  <a:schemeClr val="bg1"/>
                </a:solidFill>
                <a:effectLst/>
                <a:latin typeface="Titillium Web SemiBold" panose="00000700000000000000" pitchFamily="2" charset="0"/>
              </a:rPr>
              <a:t> is a simple, two-player game that, if played optimally by both players, will always result in a tie. The game is also called </a:t>
            </a:r>
            <a:r>
              <a:rPr lang="en-US" b="0" i="0" dirty="0" err="1">
                <a:solidFill>
                  <a:schemeClr val="bg1"/>
                </a:solidFill>
                <a:effectLst/>
                <a:latin typeface="Titillium Web SemiBold" panose="00000700000000000000" pitchFamily="2" charset="0"/>
              </a:rPr>
              <a:t>noughts</a:t>
            </a:r>
            <a:r>
              <a:rPr lang="en-US" b="0" i="0" dirty="0">
                <a:solidFill>
                  <a:schemeClr val="bg1"/>
                </a:solidFill>
                <a:effectLst/>
                <a:latin typeface="Titillium Web SemiBold" panose="00000700000000000000" pitchFamily="2" charset="0"/>
              </a:rPr>
              <a:t> and crosses or </a:t>
            </a:r>
            <a:r>
              <a:rPr lang="en-US" b="0" i="0" dirty="0" err="1">
                <a:solidFill>
                  <a:schemeClr val="bg1"/>
                </a:solidFill>
                <a:effectLst/>
                <a:latin typeface="Titillium Web SemiBold" panose="00000700000000000000" pitchFamily="2" charset="0"/>
              </a:rPr>
              <a:t>Xs</a:t>
            </a:r>
            <a:r>
              <a:rPr lang="en-US" b="0" i="0" dirty="0">
                <a:solidFill>
                  <a:schemeClr val="bg1"/>
                </a:solidFill>
                <a:effectLst/>
                <a:latin typeface="Titillium Web SemiBold" panose="00000700000000000000" pitchFamily="2" charset="0"/>
              </a:rPr>
              <a:t> and </a:t>
            </a:r>
            <a:r>
              <a:rPr lang="en-US" b="0" i="0" dirty="0" err="1">
                <a:solidFill>
                  <a:schemeClr val="bg1"/>
                </a:solidFill>
                <a:effectLst/>
                <a:latin typeface="Titillium Web SemiBold" panose="00000700000000000000" pitchFamily="2" charset="0"/>
              </a:rPr>
              <a:t>Os</a:t>
            </a:r>
            <a:r>
              <a:rPr lang="en-US" b="0" i="0" dirty="0">
                <a:solidFill>
                  <a:schemeClr val="bg1"/>
                </a:solidFill>
                <a:effectLst/>
                <a:latin typeface="Titillium Web SemiBold" panose="00000700000000000000" pitchFamily="2" charset="0"/>
              </a:rPr>
              <a:t>.</a:t>
            </a:r>
          </a:p>
          <a:p>
            <a:pPr marL="285750" indent="-285750" algn="l">
              <a:buClr>
                <a:srgbClr val="00B0F0"/>
              </a:buClr>
              <a:buFont typeface="Wingdings" panose="05000000000000000000" pitchFamily="2" charset="2"/>
              <a:buChar char="q"/>
            </a:pPr>
            <a:endParaRPr lang="en-US" b="0" i="0" dirty="0">
              <a:solidFill>
                <a:schemeClr val="bg1"/>
              </a:solidFill>
              <a:effectLst/>
              <a:latin typeface="Titillium Web SemiBold" panose="00000700000000000000" pitchFamily="2" charset="0"/>
            </a:endParaRPr>
          </a:p>
          <a:p>
            <a:pPr marL="285750" indent="-285750" algn="l">
              <a:buClr>
                <a:srgbClr val="00B0F0"/>
              </a:buClr>
              <a:buFont typeface="Wingdings" panose="05000000000000000000" pitchFamily="2" charset="2"/>
              <a:buChar char="q"/>
            </a:pPr>
            <a:r>
              <a:rPr lang="en-US" b="0" i="0" dirty="0">
                <a:solidFill>
                  <a:schemeClr val="bg1"/>
                </a:solidFill>
                <a:effectLst/>
                <a:latin typeface="Titillium Web SemiBold" panose="00000700000000000000" pitchFamily="2" charset="0"/>
              </a:rPr>
              <a:t>Tic-tac-toe is a game that is traditionally played by being drawn on paper, and it can be played on a computer or in different devices.</a:t>
            </a:r>
          </a:p>
          <a:p>
            <a:pPr marL="285750" indent="-285750">
              <a:buClr>
                <a:srgbClr val="00B0F0"/>
              </a:buClr>
              <a:buFont typeface="Wingdings" panose="05000000000000000000" pitchFamily="2" charset="2"/>
              <a:buChar char="q"/>
            </a:pPr>
            <a:endParaRPr lang="en-US" sz="1400"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sz="1400" dirty="0">
                <a:solidFill>
                  <a:schemeClr val="bg1"/>
                </a:solidFill>
                <a:latin typeface="Titillium Web SemiBold" panose="00000700000000000000" pitchFamily="2" charset="0"/>
              </a:rPr>
              <a:t>Tic Tac Toe is a game for two players selecting ‘O ‘ or ‘X’ in pos.</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sz="1400" dirty="0">
                <a:solidFill>
                  <a:schemeClr val="bg1"/>
                </a:solidFill>
                <a:latin typeface="Titillium Web SemiBold" panose="00000700000000000000" pitchFamily="2" charset="0"/>
              </a:rPr>
              <a:t>They take turns marking the spaces in the 3 x 3 grid.</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sz="1400" dirty="0">
                <a:solidFill>
                  <a:schemeClr val="bg1"/>
                </a:solidFill>
                <a:latin typeface="Titillium Web SemiBold" panose="00000700000000000000" pitchFamily="2" charset="0"/>
              </a:rPr>
              <a:t>The player who succeeds in placing three successive marks either in horizontal, diagonal or vertical wins the game.</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p:txBody>
      </p:sp>
    </p:spTree>
    <p:extLst>
      <p:ext uri="{BB962C8B-B14F-4D97-AF65-F5344CB8AC3E}">
        <p14:creationId xmlns:p14="http://schemas.microsoft.com/office/powerpoint/2010/main" val="42598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14646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C000"/>
                </a:solidFill>
              </a:rPr>
              <a:t>SOCKET PROGRAMMING</a:t>
            </a:r>
            <a:endParaRPr dirty="0">
              <a:solidFill>
                <a:srgbClr val="FFC000"/>
              </a:solidFill>
            </a:endParaRPr>
          </a:p>
        </p:txBody>
      </p:sp>
      <p:cxnSp>
        <p:nvCxnSpPr>
          <p:cNvPr id="600" name="Google Shape;600;p30"/>
          <p:cNvCxnSpPr/>
          <p:nvPr/>
        </p:nvCxnSpPr>
        <p:spPr>
          <a:xfrm>
            <a:off x="311700" y="693612"/>
            <a:ext cx="8520600" cy="0"/>
          </a:xfrm>
          <a:prstGeom prst="straightConnector1">
            <a:avLst/>
          </a:prstGeom>
          <a:noFill/>
          <a:ln w="9525" cap="flat" cmpd="sng">
            <a:solidFill>
              <a:schemeClr val="accent1"/>
            </a:solidFill>
            <a:prstDash val="solid"/>
            <a:round/>
            <a:headEnd type="none" w="med" len="med"/>
            <a:tailEnd type="none" w="med" len="med"/>
          </a:ln>
        </p:spPr>
      </p:cxnSp>
      <p:sp>
        <p:nvSpPr>
          <p:cNvPr id="55" name="TextBox 54">
            <a:extLst>
              <a:ext uri="{FF2B5EF4-FFF2-40B4-BE49-F238E27FC236}">
                <a16:creationId xmlns:a16="http://schemas.microsoft.com/office/drawing/2014/main" id="{E26ED9E6-A503-BBAE-430F-19BC2BABCCB2}"/>
              </a:ext>
            </a:extLst>
          </p:cNvPr>
          <p:cNvSpPr txBox="1"/>
          <p:nvPr/>
        </p:nvSpPr>
        <p:spPr>
          <a:xfrm>
            <a:off x="408344" y="1687456"/>
            <a:ext cx="4691480" cy="2462213"/>
          </a:xfrm>
          <a:prstGeom prst="rect">
            <a:avLst/>
          </a:prstGeom>
          <a:noFill/>
        </p:spPr>
        <p:txBody>
          <a:bodyPr wrap="square">
            <a:spAutoFit/>
          </a:bodyPr>
          <a:lstStyle/>
          <a:p>
            <a:pPr marL="285750" indent="-285750">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A Socket is used in a client-server application framework. A server is a process that performs some functions on request from a client. </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Most of the application-level protocols like FTP, SMTP, and POP3 make use of sockets to establish connection between client and server and then for exchanging data.</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Sockets allow communication between two different processes on the same or different machines.</a:t>
            </a:r>
          </a:p>
        </p:txBody>
      </p:sp>
      <p:pic>
        <p:nvPicPr>
          <p:cNvPr id="3" name="Picture 2" descr="Diagram&#10;&#10;Description automatically generated">
            <a:extLst>
              <a:ext uri="{FF2B5EF4-FFF2-40B4-BE49-F238E27FC236}">
                <a16:creationId xmlns:a16="http://schemas.microsoft.com/office/drawing/2014/main" id="{5E126B01-E3AC-D72D-FEDD-9B3CBCC8A6EF}"/>
              </a:ext>
            </a:extLst>
          </p:cNvPr>
          <p:cNvPicPr>
            <a:picLocks noChangeAspect="1"/>
          </p:cNvPicPr>
          <p:nvPr/>
        </p:nvPicPr>
        <p:blipFill>
          <a:blip r:embed="rId3"/>
          <a:stretch>
            <a:fillRect/>
          </a:stretch>
        </p:blipFill>
        <p:spPr>
          <a:xfrm>
            <a:off x="5530145" y="1894350"/>
            <a:ext cx="3302155" cy="1849207"/>
          </a:xfrm>
          <a:prstGeom prst="rect">
            <a:avLst/>
          </a:prstGeom>
        </p:spPr>
      </p:pic>
    </p:spTree>
    <p:extLst>
      <p:ext uri="{BB962C8B-B14F-4D97-AF65-F5344CB8AC3E}">
        <p14:creationId xmlns:p14="http://schemas.microsoft.com/office/powerpoint/2010/main" val="420526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cxnSp>
        <p:nvCxnSpPr>
          <p:cNvPr id="600" name="Google Shape;600;p30"/>
          <p:cNvCxnSpPr/>
          <p:nvPr/>
        </p:nvCxnSpPr>
        <p:spPr>
          <a:xfrm>
            <a:off x="311700" y="693612"/>
            <a:ext cx="8520600" cy="0"/>
          </a:xfrm>
          <a:prstGeom prst="straightConnector1">
            <a:avLst/>
          </a:prstGeom>
          <a:noFill/>
          <a:ln w="9525" cap="flat" cmpd="sng">
            <a:solidFill>
              <a:schemeClr val="accent1"/>
            </a:solidFill>
            <a:prstDash val="solid"/>
            <a:round/>
            <a:headEnd type="none" w="med" len="med"/>
            <a:tailEnd type="none" w="med" len="med"/>
          </a:ln>
        </p:spPr>
      </p:cxnSp>
      <p:sp>
        <p:nvSpPr>
          <p:cNvPr id="55" name="TextBox 54">
            <a:extLst>
              <a:ext uri="{FF2B5EF4-FFF2-40B4-BE49-F238E27FC236}">
                <a16:creationId xmlns:a16="http://schemas.microsoft.com/office/drawing/2014/main" id="{E26ED9E6-A503-BBAE-430F-19BC2BABCCB2}"/>
              </a:ext>
            </a:extLst>
          </p:cNvPr>
          <p:cNvSpPr txBox="1"/>
          <p:nvPr/>
        </p:nvSpPr>
        <p:spPr>
          <a:xfrm>
            <a:off x="311700" y="1240405"/>
            <a:ext cx="8326778" cy="2677656"/>
          </a:xfrm>
          <a:prstGeom prst="rect">
            <a:avLst/>
          </a:prstGeom>
          <a:noFill/>
        </p:spPr>
        <p:txBody>
          <a:bodyPr wrap="square">
            <a:spAutoFit/>
          </a:bodyPr>
          <a:lstStyle/>
          <a:p>
            <a:pPr marL="285750" indent="-285750">
              <a:buClr>
                <a:srgbClr val="00B0F0"/>
              </a:buClr>
              <a:buFont typeface="Wingdings" panose="05000000000000000000" pitchFamily="2" charset="2"/>
              <a:buChar char="q"/>
            </a:pPr>
            <a:r>
              <a:rPr lang="en-US" b="1" dirty="0">
                <a:solidFill>
                  <a:srgbClr val="FFC000"/>
                </a:solidFill>
                <a:latin typeface="Amasis MT Pro Medium" panose="02040604050005020304" pitchFamily="18" charset="0"/>
              </a:rPr>
              <a:t>Stream Sockets</a:t>
            </a:r>
            <a:r>
              <a:rPr lang="en-US" dirty="0">
                <a:solidFill>
                  <a:schemeClr val="bg1"/>
                </a:solidFill>
                <a:latin typeface="Titillium Web SemiBold" panose="00000700000000000000" pitchFamily="2" charset="0"/>
              </a:rPr>
              <a:t>                     : Delivery in a networked environment is guaranteed. These sockets use TCP for data transmission. If delivery is impossible, the sender receives an error indicator. </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b="1" dirty="0">
                <a:solidFill>
                  <a:srgbClr val="FFC000"/>
                </a:solidFill>
                <a:latin typeface="Amasis MT Pro Medium" panose="02040604050005020304" pitchFamily="18" charset="0"/>
                <a:cs typeface="Aharoni" panose="02010803020104030203" pitchFamily="2" charset="-79"/>
              </a:rPr>
              <a:t>Datagram Sockets</a:t>
            </a:r>
            <a:r>
              <a:rPr lang="en-US" b="1" dirty="0">
                <a:solidFill>
                  <a:schemeClr val="bg1"/>
                </a:solidFill>
                <a:latin typeface="Amasis MT Pro Medium" panose="02040604050005020304" pitchFamily="18" charset="0"/>
                <a:cs typeface="Aharoni" panose="02010803020104030203" pitchFamily="2" charset="-79"/>
              </a:rPr>
              <a:t> </a:t>
            </a:r>
            <a:r>
              <a:rPr lang="en-US" dirty="0">
                <a:solidFill>
                  <a:schemeClr val="bg1"/>
                </a:solidFill>
                <a:latin typeface="Titillium Web SemiBold" panose="00000700000000000000" pitchFamily="2" charset="0"/>
              </a:rPr>
              <a:t>               : Delivery in a networked environment is not guaranteed. They're connectionless because you don't need to have an open connection as in Stream Sockets. They use UDP.</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b="1" dirty="0">
                <a:solidFill>
                  <a:srgbClr val="FFC000"/>
                </a:solidFill>
                <a:latin typeface="Amasis MT Pro Medium" panose="02040604050005020304" pitchFamily="18" charset="0"/>
              </a:rPr>
              <a:t>Raw Sockets</a:t>
            </a:r>
            <a:r>
              <a:rPr lang="en-US" dirty="0">
                <a:solidFill>
                  <a:schemeClr val="bg1"/>
                </a:solidFill>
                <a:latin typeface="Titillium Web SemiBold" panose="00000700000000000000" pitchFamily="2" charset="0"/>
              </a:rPr>
              <a:t>                           : These provide users access to the underlying communication protocols, which support socket abstractions. These sockets are normally datagram oriented.</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b="1" dirty="0">
                <a:solidFill>
                  <a:srgbClr val="FFC000"/>
                </a:solidFill>
                <a:latin typeface="Amasis MT Pro Medium" panose="02040604050005020304" pitchFamily="18" charset="0"/>
              </a:rPr>
              <a:t>Sequenced Packed Sockets</a:t>
            </a:r>
            <a:r>
              <a:rPr lang="en-US" dirty="0">
                <a:solidFill>
                  <a:schemeClr val="bg1"/>
                </a:solidFill>
                <a:latin typeface="Titillium Web SemiBold" panose="00000700000000000000" pitchFamily="2" charset="0"/>
              </a:rPr>
              <a:t>: They are similar to a stream socket, with the exception that record boundaries are preserved. This interface is provided only as a part of the Network Systems (NS) socket.</a:t>
            </a:r>
          </a:p>
        </p:txBody>
      </p:sp>
      <p:sp>
        <p:nvSpPr>
          <p:cNvPr id="6" name="Google Shape;563;p30">
            <a:extLst>
              <a:ext uri="{FF2B5EF4-FFF2-40B4-BE49-F238E27FC236}">
                <a16:creationId xmlns:a16="http://schemas.microsoft.com/office/drawing/2014/main" id="{9F69C825-B15E-3545-0530-9279E382791F}"/>
              </a:ext>
            </a:extLst>
          </p:cNvPr>
          <p:cNvSpPr txBox="1">
            <a:spLocks/>
          </p:cNvSpPr>
          <p:nvPr/>
        </p:nvSpPr>
        <p:spPr>
          <a:xfrm>
            <a:off x="252226" y="146820"/>
            <a:ext cx="4379247"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pPr algn="l"/>
            <a:r>
              <a:rPr lang="es" sz="1800" b="1" dirty="0">
                <a:solidFill>
                  <a:srgbClr val="FF00FF"/>
                </a:solidFill>
                <a:latin typeface="Quire Sans" panose="020B0502040204020203" pitchFamily="34" charset="0"/>
                <a:cs typeface="Quire Sans" panose="020B0502040204020203" pitchFamily="34" charset="0"/>
              </a:rPr>
              <a:t>TYPES OF SOCKET PROGRAMMING</a:t>
            </a:r>
            <a:endParaRPr lang="en-IN" sz="1800" b="1" dirty="0">
              <a:solidFill>
                <a:srgbClr val="FF00FF"/>
              </a:solidFill>
              <a:latin typeface="Quire Sans" panose="020B0502040204020203" pitchFamily="34" charset="0"/>
              <a:cs typeface="Quire Sans" panose="020B0502040204020203" pitchFamily="34" charset="0"/>
            </a:endParaRPr>
          </a:p>
        </p:txBody>
      </p:sp>
    </p:spTree>
    <p:extLst>
      <p:ext uri="{BB962C8B-B14F-4D97-AF65-F5344CB8AC3E}">
        <p14:creationId xmlns:p14="http://schemas.microsoft.com/office/powerpoint/2010/main" val="147652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14646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C000"/>
                </a:solidFill>
              </a:rPr>
              <a:t>OVERVIEW</a:t>
            </a:r>
            <a:endParaRPr dirty="0">
              <a:solidFill>
                <a:srgbClr val="FFC000"/>
              </a:solidFill>
            </a:endParaRPr>
          </a:p>
        </p:txBody>
      </p:sp>
      <p:cxnSp>
        <p:nvCxnSpPr>
          <p:cNvPr id="600" name="Google Shape;600;p30"/>
          <p:cNvCxnSpPr/>
          <p:nvPr/>
        </p:nvCxnSpPr>
        <p:spPr>
          <a:xfrm>
            <a:off x="311700" y="693612"/>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TextBox 4">
            <a:extLst>
              <a:ext uri="{FF2B5EF4-FFF2-40B4-BE49-F238E27FC236}">
                <a16:creationId xmlns:a16="http://schemas.microsoft.com/office/drawing/2014/main" id="{59A6C683-265D-8B50-B15F-3F490BC0F0E8}"/>
              </a:ext>
            </a:extLst>
          </p:cNvPr>
          <p:cNvSpPr txBox="1"/>
          <p:nvPr/>
        </p:nvSpPr>
        <p:spPr>
          <a:xfrm>
            <a:off x="3605561" y="1382751"/>
            <a:ext cx="4631473" cy="2893100"/>
          </a:xfrm>
          <a:prstGeom prst="rect">
            <a:avLst/>
          </a:prstGeom>
          <a:noFill/>
        </p:spPr>
        <p:txBody>
          <a:bodyPr wrap="square">
            <a:spAutoFit/>
          </a:bodyPr>
          <a:lstStyle/>
          <a:p>
            <a:pPr marL="285750" indent="-285750">
              <a:buClr>
                <a:srgbClr val="00B0F0"/>
              </a:buClr>
              <a:buFont typeface="Wingdings" panose="05000000000000000000" pitchFamily="2" charset="2"/>
              <a:buChar char="q"/>
            </a:pPr>
            <a:endParaRPr lang="en-US" sz="1400"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b="0" i="0" dirty="0">
                <a:solidFill>
                  <a:schemeClr val="bg1"/>
                </a:solidFill>
                <a:effectLst/>
                <a:latin typeface="Titillium Web SemiBold" panose="00000700000000000000" pitchFamily="2" charset="0"/>
              </a:rPr>
              <a:t>Tic Tac Toe is a simple game that flexes the basic concepts in programming. For example, a Tic Tac Toe program requires data structures for storing the board and conditional logic for knowing whose turn it is or if someone has won.</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b="0" i="0" dirty="0">
                <a:solidFill>
                  <a:schemeClr val="bg1"/>
                </a:solidFill>
                <a:effectLst/>
                <a:latin typeface="Titillium Web SemiBold" panose="00000700000000000000" pitchFamily="2" charset="0"/>
              </a:rPr>
              <a:t>Tic Tac Toe's simple rules are very easy to decompose into small, discrete functions that we can put together to create a complete game. This process of </a:t>
            </a:r>
            <a:r>
              <a:rPr lang="en-US" b="0" dirty="0">
                <a:solidFill>
                  <a:schemeClr val="bg1"/>
                </a:solidFill>
                <a:effectLst/>
                <a:latin typeface="Titillium Web SemiBold" panose="00000700000000000000" pitchFamily="2" charset="0"/>
              </a:rPr>
              <a:t>decomposition</a:t>
            </a:r>
            <a:r>
              <a:rPr lang="en-US" b="0" i="0" dirty="0">
                <a:solidFill>
                  <a:schemeClr val="bg1"/>
                </a:solidFill>
                <a:effectLst/>
                <a:latin typeface="Titillium Web SemiBold" panose="00000700000000000000" pitchFamily="2" charset="0"/>
              </a:rPr>
              <a:t> and </a:t>
            </a:r>
            <a:r>
              <a:rPr lang="en-US" b="0" dirty="0">
                <a:solidFill>
                  <a:schemeClr val="bg1"/>
                </a:solidFill>
                <a:effectLst/>
                <a:latin typeface="Titillium Web SemiBold" panose="00000700000000000000" pitchFamily="2" charset="0"/>
              </a:rPr>
              <a:t>synthesis</a:t>
            </a:r>
            <a:r>
              <a:rPr lang="en-US" b="0" i="0" dirty="0">
                <a:solidFill>
                  <a:schemeClr val="bg1"/>
                </a:solidFill>
                <a:effectLst/>
                <a:latin typeface="Titillium Web SemiBold" panose="00000700000000000000" pitchFamily="2" charset="0"/>
              </a:rPr>
              <a:t>, breaking something down and putting it back together, is absolutely essential to programming.</a:t>
            </a:r>
            <a:endParaRPr lang="en-IN" dirty="0">
              <a:solidFill>
                <a:schemeClr val="bg1"/>
              </a:solidFill>
              <a:latin typeface="Titillium Web SemiBold" panose="00000700000000000000" pitchFamily="2" charset="0"/>
            </a:endParaRPr>
          </a:p>
        </p:txBody>
      </p:sp>
      <p:pic>
        <p:nvPicPr>
          <p:cNvPr id="3" name="Picture 2" descr="Shape&#10;&#10;Description automatically generated">
            <a:extLst>
              <a:ext uri="{FF2B5EF4-FFF2-40B4-BE49-F238E27FC236}">
                <a16:creationId xmlns:a16="http://schemas.microsoft.com/office/drawing/2014/main" id="{253A3660-EDE8-0AED-4BFF-1C11C0168106}"/>
              </a:ext>
            </a:extLst>
          </p:cNvPr>
          <p:cNvPicPr>
            <a:picLocks noChangeAspect="1"/>
          </p:cNvPicPr>
          <p:nvPr/>
        </p:nvPicPr>
        <p:blipFill>
          <a:blip r:embed="rId3"/>
          <a:stretch>
            <a:fillRect/>
          </a:stretch>
        </p:blipFill>
        <p:spPr>
          <a:xfrm>
            <a:off x="1024866" y="1839514"/>
            <a:ext cx="2143125" cy="2143125"/>
          </a:xfrm>
          <a:prstGeom prst="rect">
            <a:avLst/>
          </a:prstGeom>
        </p:spPr>
      </p:pic>
    </p:spTree>
    <p:extLst>
      <p:ext uri="{BB962C8B-B14F-4D97-AF65-F5344CB8AC3E}">
        <p14:creationId xmlns:p14="http://schemas.microsoft.com/office/powerpoint/2010/main" val="1752854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627843" y="2453468"/>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2800" dirty="0"/>
              <a:t>GAME CONDITIONS</a:t>
            </a:r>
            <a:endParaRPr sz="2800" dirty="0"/>
          </a:p>
        </p:txBody>
      </p:sp>
      <p:cxnSp>
        <p:nvCxnSpPr>
          <p:cNvPr id="264" name="Google Shape;264;p24"/>
          <p:cNvCxnSpPr>
            <a:cxnSpLocks/>
          </p:cNvCxnSpPr>
          <p:nvPr/>
        </p:nvCxnSpPr>
        <p:spPr>
          <a:xfrm>
            <a:off x="4627843" y="2975226"/>
            <a:ext cx="4516157"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201710" y="937879"/>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76354" y="2828077"/>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800" dirty="0">
                <a:solidFill>
                  <a:srgbClr val="48FFD5"/>
                </a:solidFill>
                <a:latin typeface="Roboto Black" panose="02000000000000000000" pitchFamily="2" charset="0"/>
                <a:ea typeface="Roboto Black" panose="02000000000000000000" pitchFamily="2" charset="0"/>
                <a:cs typeface="Impact"/>
                <a:sym typeface="Impact"/>
              </a:rPr>
              <a:t>02</a:t>
            </a:r>
            <a:endParaRPr sz="4800" dirty="0">
              <a:solidFill>
                <a:srgbClr val="48FFD5"/>
              </a:solidFill>
              <a:latin typeface="Roboto Black" panose="02000000000000000000" pitchFamily="2" charset="0"/>
              <a:ea typeface="Roboto Black" panose="02000000000000000000" pitchFamily="2" charset="0"/>
              <a:cs typeface="Impact"/>
              <a:sym typeface="Impact"/>
            </a:endParaRPr>
          </a:p>
        </p:txBody>
      </p:sp>
    </p:spTree>
    <p:extLst>
      <p:ext uri="{BB962C8B-B14F-4D97-AF65-F5344CB8AC3E}">
        <p14:creationId xmlns:p14="http://schemas.microsoft.com/office/powerpoint/2010/main" val="1911207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146462"/>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FC000"/>
                </a:solidFill>
              </a:rPr>
              <a:t>GAME CONDITIONS</a:t>
            </a:r>
            <a:endParaRPr dirty="0">
              <a:solidFill>
                <a:srgbClr val="FFC000"/>
              </a:solidFill>
            </a:endParaRPr>
          </a:p>
        </p:txBody>
      </p:sp>
      <p:cxnSp>
        <p:nvCxnSpPr>
          <p:cNvPr id="600" name="Google Shape;600;p30"/>
          <p:cNvCxnSpPr/>
          <p:nvPr/>
        </p:nvCxnSpPr>
        <p:spPr>
          <a:xfrm>
            <a:off x="311700" y="693612"/>
            <a:ext cx="8520600" cy="0"/>
          </a:xfrm>
          <a:prstGeom prst="straightConnector1">
            <a:avLst/>
          </a:prstGeom>
          <a:noFill/>
          <a:ln w="9525" cap="flat" cmpd="sng">
            <a:solidFill>
              <a:schemeClr val="accent1"/>
            </a:solidFill>
            <a:prstDash val="solid"/>
            <a:round/>
            <a:headEnd type="none" w="med" len="med"/>
            <a:tailEnd type="none" w="med" len="med"/>
          </a:ln>
        </p:spPr>
      </p:cxnSp>
      <p:sp>
        <p:nvSpPr>
          <p:cNvPr id="5" name="TextBox 4">
            <a:extLst>
              <a:ext uri="{FF2B5EF4-FFF2-40B4-BE49-F238E27FC236}">
                <a16:creationId xmlns:a16="http://schemas.microsoft.com/office/drawing/2014/main" id="{A42D124C-977F-8CAF-0C31-74BBEE3F00A7}"/>
              </a:ext>
            </a:extLst>
          </p:cNvPr>
          <p:cNvSpPr txBox="1"/>
          <p:nvPr/>
        </p:nvSpPr>
        <p:spPr>
          <a:xfrm>
            <a:off x="311700" y="979811"/>
            <a:ext cx="8196681" cy="2031325"/>
          </a:xfrm>
          <a:prstGeom prst="rect">
            <a:avLst/>
          </a:prstGeom>
          <a:noFill/>
        </p:spPr>
        <p:txBody>
          <a:bodyPr wrap="square">
            <a:spAutoFit/>
          </a:bodyPr>
          <a:lstStyle/>
          <a:p>
            <a:pPr marL="285750" indent="-285750">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The game is played between two players each of whom select their respective symbols to mark.</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Player one starts the game by placing his or her symbol in any of the nine squares.</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Player two marks the turn by placing his or her symbol in the empty square.</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Both players make their turns alternatively.</a:t>
            </a:r>
          </a:p>
          <a:p>
            <a:pPr marL="285750" indent="-285750">
              <a:buClr>
                <a:srgbClr val="00B0F0"/>
              </a:buClr>
              <a:buFont typeface="Wingdings" panose="05000000000000000000" pitchFamily="2" charset="2"/>
              <a:buChar char="q"/>
            </a:pPr>
            <a:endParaRPr lang="en-US" dirty="0">
              <a:solidFill>
                <a:schemeClr val="bg1"/>
              </a:solidFill>
              <a:latin typeface="Titillium Web SemiBold" panose="00000700000000000000" pitchFamily="2" charset="0"/>
            </a:endParaRPr>
          </a:p>
          <a:p>
            <a:pPr marL="285750" indent="-285750">
              <a:buClr>
                <a:srgbClr val="00B0F0"/>
              </a:buClr>
              <a:buFont typeface="Wingdings" panose="05000000000000000000" pitchFamily="2" charset="2"/>
              <a:buChar char="q"/>
            </a:pPr>
            <a:r>
              <a:rPr lang="en-US" dirty="0">
                <a:solidFill>
                  <a:schemeClr val="bg1"/>
                </a:solidFill>
                <a:latin typeface="Titillium Web SemiBold" panose="00000700000000000000" pitchFamily="2" charset="0"/>
              </a:rPr>
              <a:t>The player who gets three respective symbols either in horizontal vertical or diagonal wins the game.</a:t>
            </a:r>
            <a:endParaRPr lang="en-IN" dirty="0">
              <a:solidFill>
                <a:schemeClr val="bg1"/>
              </a:solidFill>
              <a:latin typeface="Titillium Web SemiBold" panose="00000700000000000000" pitchFamily="2" charset="0"/>
            </a:endParaRPr>
          </a:p>
        </p:txBody>
      </p:sp>
      <p:pic>
        <p:nvPicPr>
          <p:cNvPr id="4" name="Picture 3" descr="A picture containing text&#10;&#10;Description automatically generated">
            <a:extLst>
              <a:ext uri="{FF2B5EF4-FFF2-40B4-BE49-F238E27FC236}">
                <a16:creationId xmlns:a16="http://schemas.microsoft.com/office/drawing/2014/main" id="{60D8F95A-4364-D67A-715F-012DA48C58FC}"/>
              </a:ext>
            </a:extLst>
          </p:cNvPr>
          <p:cNvPicPr>
            <a:picLocks noChangeAspect="1"/>
          </p:cNvPicPr>
          <p:nvPr/>
        </p:nvPicPr>
        <p:blipFill>
          <a:blip r:embed="rId3"/>
          <a:stretch>
            <a:fillRect/>
          </a:stretch>
        </p:blipFill>
        <p:spPr>
          <a:xfrm>
            <a:off x="843775" y="3237885"/>
            <a:ext cx="7456449" cy="1648342"/>
          </a:xfrm>
          <a:prstGeom prst="rect">
            <a:avLst/>
          </a:prstGeom>
          <a:solidFill>
            <a:schemeClr val="bg1"/>
          </a:solidFill>
        </p:spPr>
      </p:pic>
    </p:spTree>
    <p:extLst>
      <p:ext uri="{BB962C8B-B14F-4D97-AF65-F5344CB8AC3E}">
        <p14:creationId xmlns:p14="http://schemas.microsoft.com/office/powerpoint/2010/main" val="4273381731"/>
      </p:ext>
    </p:extLst>
  </p:cSld>
  <p:clrMapOvr>
    <a:masterClrMapping/>
  </p:clrMapOvr>
  <p:transition spd="slow">
    <p:wipe/>
  </p:transition>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1309</Words>
  <Application>Microsoft Office PowerPoint</Application>
  <PresentationFormat>On-screen Show (16:9)</PresentationFormat>
  <Paragraphs>150</Paragraphs>
  <Slides>26</Slides>
  <Notes>26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Bree Serif</vt:lpstr>
      <vt:lpstr>Wingdings</vt:lpstr>
      <vt:lpstr>Titillium Web SemiBold</vt:lpstr>
      <vt:lpstr>Amasis MT Pro Medium</vt:lpstr>
      <vt:lpstr>Arial</vt:lpstr>
      <vt:lpstr>Roboto Black</vt:lpstr>
      <vt:lpstr>Quire Sans</vt:lpstr>
      <vt:lpstr>Roboto Light</vt:lpstr>
      <vt:lpstr>Roboto Mono Thin</vt:lpstr>
      <vt:lpstr>Amasis MT Pro Light</vt:lpstr>
      <vt:lpstr>Proxima Nova Semibold</vt:lpstr>
      <vt:lpstr>WEB PROPOSAL</vt:lpstr>
      <vt:lpstr>TIC TAC TOE USING SOCKET PROGRAMMING</vt:lpstr>
      <vt:lpstr>TABLE OF CONTENTS</vt:lpstr>
      <vt:lpstr>INTRODUCTION</vt:lpstr>
      <vt:lpstr>INTRODUCTION</vt:lpstr>
      <vt:lpstr>SOCKET PROGRAMMING</vt:lpstr>
      <vt:lpstr>PowerPoint Presentation</vt:lpstr>
      <vt:lpstr>OVERVIEW</vt:lpstr>
      <vt:lpstr>GAME CONDITIONS</vt:lpstr>
      <vt:lpstr>GAME CONDITIONS</vt:lpstr>
      <vt:lpstr>METHODOLOGY</vt:lpstr>
      <vt:lpstr>METHODOLOGY</vt:lpstr>
      <vt:lpstr>PowerPoint Presentation</vt:lpstr>
      <vt:lpstr>METHODOLOGY</vt:lpstr>
      <vt:lpstr>PowerPoint Presentation</vt:lpstr>
      <vt:lpstr>PowerPoint Presentation</vt:lpstr>
      <vt:lpstr>RESULTS</vt:lpstr>
      <vt:lpstr>RESULTS</vt:lpstr>
      <vt:lpstr>RESULTS</vt:lpstr>
      <vt:lpstr>RESULTS</vt:lpstr>
      <vt:lpstr>OBSERVATION</vt:lpstr>
      <vt:lpstr>OBSERVATION</vt:lpstr>
      <vt:lpstr>CONCLUSION</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 USING SOCKET PROGRAMMING</dc:title>
  <dc:creator>keerthi tej</dc:creator>
  <cp:lastModifiedBy>sathwik gowtham ponnuru</cp:lastModifiedBy>
  <cp:revision>16</cp:revision>
  <dcterms:modified xsi:type="dcterms:W3CDTF">2022-06-15T16:29:08Z</dcterms:modified>
</cp:coreProperties>
</file>