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
  </p:notesMasterIdLst>
  <p:sldIdLst>
    <p:sldId id="259" r:id="rId2"/>
    <p:sldId id="262" r:id="rId3"/>
    <p:sldId id="274" r:id="rId4"/>
    <p:sldId id="268" r:id="rId5"/>
    <p:sldId id="264" r:id="rId6"/>
    <p:sldId id="265" r:id="rId7"/>
    <p:sldId id="257" r:id="rId8"/>
    <p:sldId id="283" r:id="rId9"/>
    <p:sldId id="284" r:id="rId10"/>
    <p:sldId id="266"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4" autoAdjust="0"/>
    <p:restoredTop sz="94660"/>
  </p:normalViewPr>
  <p:slideViewPr>
    <p:cSldViewPr snapToGrid="0">
      <p:cViewPr varScale="1">
        <p:scale>
          <a:sx n="90" d="100"/>
          <a:sy n="90" d="100"/>
        </p:scale>
        <p:origin x="208" y="9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1A6EA2-E6C4-47F0-AAA2-F0416C30BBDA}" type="doc">
      <dgm:prSet loTypeId="urn:microsoft.com/office/officeart/2008/layout/LinedList" loCatId="list" qsTypeId="urn:microsoft.com/office/officeart/2005/8/quickstyle/simple2" qsCatId="simple" csTypeId="urn:microsoft.com/office/officeart/2005/8/colors/colorful5" csCatId="colorful" phldr="1"/>
      <dgm:spPr/>
      <dgm:t>
        <a:bodyPr/>
        <a:lstStyle/>
        <a:p>
          <a:endParaRPr lang="en-US"/>
        </a:p>
      </dgm:t>
    </dgm:pt>
    <dgm:pt modelId="{D1189F22-1670-42D7-85A9-66E1590494F1}">
      <dgm:prSet custT="1"/>
      <dgm:spPr/>
      <dgm:t>
        <a:bodyPr/>
        <a:lstStyle/>
        <a:p>
          <a:pPr>
            <a:lnSpc>
              <a:spcPct val="150000"/>
            </a:lnSpc>
          </a:pPr>
          <a:r>
            <a:rPr lang="en-GB" sz="1800" dirty="0">
              <a:latin typeface="Times New Roman" panose="02020603050405020304" pitchFamily="18" charset="0"/>
              <a:cs typeface="Times New Roman" panose="02020603050405020304" pitchFamily="18" charset="0"/>
            </a:rPr>
            <a:t>The objective of the project "Genetic-Based Disease Identification with Machine Learning" is to detect genetic diseases in patient image records using machine learning techniques. The project will utilize a dataset containing genetic disease information. The dataset will undergo pre-processing to remove noisy and null value data, ensuring data quality. Data analysis and visualization techniques will be applied to gain insights for further processing. A machine learning algorithm will be selected to build a predictive model for disease identification. The model will leverage the dataset to make accurate predictions, aiding in the detection of genetic diseases based on patient image records.</a:t>
          </a:r>
          <a:endParaRPr lang="en-US" sz="1800" dirty="0">
            <a:latin typeface="Times New Roman" panose="02020603050405020304" pitchFamily="18" charset="0"/>
            <a:cs typeface="Times New Roman" panose="02020603050405020304" pitchFamily="18" charset="0"/>
          </a:endParaRPr>
        </a:p>
      </dgm:t>
    </dgm:pt>
    <dgm:pt modelId="{2CB477A0-0442-4A73-9613-769D2A936F6D}" type="parTrans" cxnId="{581F9B9E-6E17-4C94-8753-0356F8644ACE}">
      <dgm:prSet/>
      <dgm:spPr/>
      <dgm:t>
        <a:bodyPr/>
        <a:lstStyle/>
        <a:p>
          <a:endParaRPr lang="en-US"/>
        </a:p>
      </dgm:t>
    </dgm:pt>
    <dgm:pt modelId="{099092E5-B98D-4B73-BDE0-87680B9F8F32}" type="sibTrans" cxnId="{581F9B9E-6E17-4C94-8753-0356F8644ACE}">
      <dgm:prSet/>
      <dgm:spPr/>
      <dgm:t>
        <a:bodyPr/>
        <a:lstStyle/>
        <a:p>
          <a:endParaRPr lang="en-US"/>
        </a:p>
      </dgm:t>
    </dgm:pt>
    <dgm:pt modelId="{DAD1CB6A-578E-4882-A098-919954C70FBF}" type="pres">
      <dgm:prSet presAssocID="{531A6EA2-E6C4-47F0-AAA2-F0416C30BBDA}" presName="vert0" presStyleCnt="0">
        <dgm:presLayoutVars>
          <dgm:dir/>
          <dgm:animOne val="branch"/>
          <dgm:animLvl val="lvl"/>
        </dgm:presLayoutVars>
      </dgm:prSet>
      <dgm:spPr/>
    </dgm:pt>
    <dgm:pt modelId="{56147E42-C297-4795-8BF8-60665FABBC27}" type="pres">
      <dgm:prSet presAssocID="{D1189F22-1670-42D7-85A9-66E1590494F1}" presName="thickLine" presStyleLbl="alignNode1" presStyleIdx="0" presStyleCnt="1"/>
      <dgm:spPr/>
    </dgm:pt>
    <dgm:pt modelId="{CEEAEF75-112D-44A0-BCE3-3F3959D1FB43}" type="pres">
      <dgm:prSet presAssocID="{D1189F22-1670-42D7-85A9-66E1590494F1}" presName="horz1" presStyleCnt="0"/>
      <dgm:spPr/>
    </dgm:pt>
    <dgm:pt modelId="{ED14CE85-829D-4053-8836-BAB5C6CB675E}" type="pres">
      <dgm:prSet presAssocID="{D1189F22-1670-42D7-85A9-66E1590494F1}" presName="tx1" presStyleLbl="revTx" presStyleIdx="0" presStyleCnt="1"/>
      <dgm:spPr/>
    </dgm:pt>
    <dgm:pt modelId="{9C0A9B26-A0A9-4A09-A87C-2C6C380F95C9}" type="pres">
      <dgm:prSet presAssocID="{D1189F22-1670-42D7-85A9-66E1590494F1}" presName="vert1" presStyleCnt="0"/>
      <dgm:spPr/>
    </dgm:pt>
  </dgm:ptLst>
  <dgm:cxnLst>
    <dgm:cxn modelId="{5BA1CC5C-8C84-4286-9E1E-BCA70A7089FB}" type="presOf" srcId="{531A6EA2-E6C4-47F0-AAA2-F0416C30BBDA}" destId="{DAD1CB6A-578E-4882-A098-919954C70FBF}" srcOrd="0" destOrd="0" presId="urn:microsoft.com/office/officeart/2008/layout/LinedList"/>
    <dgm:cxn modelId="{581F9B9E-6E17-4C94-8753-0356F8644ACE}" srcId="{531A6EA2-E6C4-47F0-AAA2-F0416C30BBDA}" destId="{D1189F22-1670-42D7-85A9-66E1590494F1}" srcOrd="0" destOrd="0" parTransId="{2CB477A0-0442-4A73-9613-769D2A936F6D}" sibTransId="{099092E5-B98D-4B73-BDE0-87680B9F8F32}"/>
    <dgm:cxn modelId="{037B18C9-2EA6-40A0-ACED-5DA95CCE0C7B}" type="presOf" srcId="{D1189F22-1670-42D7-85A9-66E1590494F1}" destId="{ED14CE85-829D-4053-8836-BAB5C6CB675E}" srcOrd="0" destOrd="0" presId="urn:microsoft.com/office/officeart/2008/layout/LinedList"/>
    <dgm:cxn modelId="{76405E8E-A79D-4472-955A-B8E64B133C7F}" type="presParOf" srcId="{DAD1CB6A-578E-4882-A098-919954C70FBF}" destId="{56147E42-C297-4795-8BF8-60665FABBC27}" srcOrd="0" destOrd="0" presId="urn:microsoft.com/office/officeart/2008/layout/LinedList"/>
    <dgm:cxn modelId="{9190E2D3-4BA8-49C3-9EAF-9773BAB227EC}" type="presParOf" srcId="{DAD1CB6A-578E-4882-A098-919954C70FBF}" destId="{CEEAEF75-112D-44A0-BCE3-3F3959D1FB43}" srcOrd="1" destOrd="0" presId="urn:microsoft.com/office/officeart/2008/layout/LinedList"/>
    <dgm:cxn modelId="{37C0BCCD-3852-430A-B483-DE9C9BCB6B4E}" type="presParOf" srcId="{CEEAEF75-112D-44A0-BCE3-3F3959D1FB43}" destId="{ED14CE85-829D-4053-8836-BAB5C6CB675E}" srcOrd="0" destOrd="0" presId="urn:microsoft.com/office/officeart/2008/layout/LinedList"/>
    <dgm:cxn modelId="{A94585EF-5EBA-41E6-B3A4-4A45928FEEE3}" type="presParOf" srcId="{CEEAEF75-112D-44A0-BCE3-3F3959D1FB43}" destId="{9C0A9B26-A0A9-4A09-A87C-2C6C380F95C9}"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147E42-C297-4795-8BF8-60665FABBC27}">
      <dsp:nvSpPr>
        <dsp:cNvPr id="0" name=""/>
        <dsp:cNvSpPr/>
      </dsp:nvSpPr>
      <dsp:spPr>
        <a:xfrm>
          <a:off x="0" y="0"/>
          <a:ext cx="6286177"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D14CE85-829D-4053-8836-BAB5C6CB675E}">
      <dsp:nvSpPr>
        <dsp:cNvPr id="0" name=""/>
        <dsp:cNvSpPr/>
      </dsp:nvSpPr>
      <dsp:spPr>
        <a:xfrm>
          <a:off x="0" y="0"/>
          <a:ext cx="6286177" cy="502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50000"/>
            </a:lnSpc>
            <a:spcBef>
              <a:spcPct val="0"/>
            </a:spcBef>
            <a:spcAft>
              <a:spcPct val="35000"/>
            </a:spcAft>
            <a:buNone/>
          </a:pPr>
          <a:r>
            <a:rPr lang="en-GB" sz="1800" kern="1200" dirty="0">
              <a:latin typeface="Times New Roman" panose="02020603050405020304" pitchFamily="18" charset="0"/>
              <a:cs typeface="Times New Roman" panose="02020603050405020304" pitchFamily="18" charset="0"/>
            </a:rPr>
            <a:t>The objective of the project "Genetic-Based Disease Identification with Machine Learning" is to detect genetic diseases in patient image records using machine learning techniques. The project will utilize a dataset containing genetic disease information. The dataset will undergo pre-processing to remove noisy and null value data, ensuring data quality. Data analysis and visualization techniques will be applied to gain insights for further processing. A machine learning algorithm will be selected to build a predictive model for disease identification. The model will leverage the dataset to make accurate predictions, aiding in the detection of genetic diseases based on patient image records.</a:t>
          </a:r>
          <a:endParaRPr lang="en-US" sz="1800" kern="1200" dirty="0">
            <a:latin typeface="Times New Roman" panose="02020603050405020304" pitchFamily="18" charset="0"/>
            <a:cs typeface="Times New Roman" panose="02020603050405020304" pitchFamily="18" charset="0"/>
          </a:endParaRPr>
        </a:p>
      </dsp:txBody>
      <dsp:txXfrm>
        <a:off x="0" y="0"/>
        <a:ext cx="6286177" cy="502433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1FE23F-3975-49D0-A18E-398823F84682}" type="datetimeFigureOut">
              <a:rPr lang="en-IN" smtClean="0"/>
              <a:t>15/06/23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2B77F7-04F6-4CC4-A2A1-C3DE14A8359C}" type="slidenum">
              <a:rPr lang="en-IN" smtClean="0"/>
              <a:t>‹#›</a:t>
            </a:fld>
            <a:endParaRPr lang="en-IN"/>
          </a:p>
        </p:txBody>
      </p:sp>
    </p:spTree>
    <p:extLst>
      <p:ext uri="{BB962C8B-B14F-4D97-AF65-F5344CB8AC3E}">
        <p14:creationId xmlns:p14="http://schemas.microsoft.com/office/powerpoint/2010/main" val="1666175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3E980E3-C41B-4942-8759-93FA841C0529}" type="datetimeFigureOut">
              <a:rPr lang="en-IN" smtClean="0"/>
              <a:t>15/06/23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4506332-3886-45B5-853C-5658774747BF}" type="slidenum">
              <a:rPr lang="en-IN" smtClean="0"/>
              <a:t>‹#›</a:t>
            </a:fld>
            <a:endParaRPr lang="en-IN"/>
          </a:p>
        </p:txBody>
      </p:sp>
    </p:spTree>
    <p:extLst>
      <p:ext uri="{BB962C8B-B14F-4D97-AF65-F5344CB8AC3E}">
        <p14:creationId xmlns:p14="http://schemas.microsoft.com/office/powerpoint/2010/main" val="2152537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93E980E3-C41B-4942-8759-93FA841C0529}" type="datetimeFigureOut">
              <a:rPr lang="en-IN" smtClean="0"/>
              <a:t>15/06/23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506332-3886-45B5-853C-5658774747BF}" type="slidenum">
              <a:rPr lang="en-IN" smtClean="0"/>
              <a:t>‹#›</a:t>
            </a:fld>
            <a:endParaRPr lang="en-IN"/>
          </a:p>
        </p:txBody>
      </p:sp>
    </p:spTree>
    <p:extLst>
      <p:ext uri="{BB962C8B-B14F-4D97-AF65-F5344CB8AC3E}">
        <p14:creationId xmlns:p14="http://schemas.microsoft.com/office/powerpoint/2010/main" val="333638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E980E3-C41B-4942-8759-93FA841C0529}" type="datetimeFigureOut">
              <a:rPr lang="en-IN" smtClean="0"/>
              <a:t>15/06/23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506332-3886-45B5-853C-5658774747BF}" type="slidenum">
              <a:rPr lang="en-IN" smtClean="0"/>
              <a:t>‹#›</a:t>
            </a:fld>
            <a:endParaRPr lang="en-IN"/>
          </a:p>
        </p:txBody>
      </p:sp>
    </p:spTree>
    <p:extLst>
      <p:ext uri="{BB962C8B-B14F-4D97-AF65-F5344CB8AC3E}">
        <p14:creationId xmlns:p14="http://schemas.microsoft.com/office/powerpoint/2010/main" val="2484437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E980E3-C41B-4942-8759-93FA841C0529}" type="datetimeFigureOut">
              <a:rPr lang="en-IN" smtClean="0"/>
              <a:t>15/06/23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506332-3886-45B5-853C-5658774747BF}" type="slidenum">
              <a:rPr lang="en-IN" smtClean="0"/>
              <a:t>‹#›</a:t>
            </a:fld>
            <a:endParaRPr lang="en-IN"/>
          </a:p>
        </p:txBody>
      </p:sp>
    </p:spTree>
    <p:extLst>
      <p:ext uri="{BB962C8B-B14F-4D97-AF65-F5344CB8AC3E}">
        <p14:creationId xmlns:p14="http://schemas.microsoft.com/office/powerpoint/2010/main" val="4097601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3E980E3-C41B-4942-8759-93FA841C0529}" type="datetimeFigureOut">
              <a:rPr lang="en-IN" smtClean="0"/>
              <a:t>15/06/23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4506332-3886-45B5-853C-5658774747BF}" type="slidenum">
              <a:rPr lang="en-IN" smtClean="0"/>
              <a:t>‹#›</a:t>
            </a:fld>
            <a:endParaRPr lang="en-IN"/>
          </a:p>
        </p:txBody>
      </p:sp>
    </p:spTree>
    <p:extLst>
      <p:ext uri="{BB962C8B-B14F-4D97-AF65-F5344CB8AC3E}">
        <p14:creationId xmlns:p14="http://schemas.microsoft.com/office/powerpoint/2010/main" val="259667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3E980E3-C41B-4942-8759-93FA841C0529}" type="datetimeFigureOut">
              <a:rPr lang="en-IN" smtClean="0"/>
              <a:t>15/06/23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506332-3886-45B5-853C-5658774747BF}" type="slidenum">
              <a:rPr lang="en-IN" smtClean="0"/>
              <a:t>‹#›</a:t>
            </a:fld>
            <a:endParaRPr lang="en-IN"/>
          </a:p>
        </p:txBody>
      </p:sp>
    </p:spTree>
    <p:extLst>
      <p:ext uri="{BB962C8B-B14F-4D97-AF65-F5344CB8AC3E}">
        <p14:creationId xmlns:p14="http://schemas.microsoft.com/office/powerpoint/2010/main" val="3113607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3E980E3-C41B-4942-8759-93FA841C0529}" type="datetimeFigureOut">
              <a:rPr lang="en-IN" smtClean="0"/>
              <a:t>15/06/23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506332-3886-45B5-853C-5658774747BF}" type="slidenum">
              <a:rPr lang="en-IN" smtClean="0"/>
              <a:t>‹#›</a:t>
            </a:fld>
            <a:endParaRPr lang="en-IN"/>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712783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3E980E3-C41B-4942-8759-93FA841C0529}" type="datetimeFigureOut">
              <a:rPr lang="en-IN" smtClean="0"/>
              <a:t>15/06/23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506332-3886-45B5-853C-5658774747BF}" type="slidenum">
              <a:rPr lang="en-IN" smtClean="0"/>
              <a:t>‹#›</a:t>
            </a:fld>
            <a:endParaRPr lang="en-IN"/>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278440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E980E3-C41B-4942-8759-93FA841C0529}" type="datetimeFigureOut">
              <a:rPr lang="en-IN" smtClean="0"/>
              <a:t>15/06/23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506332-3886-45B5-853C-5658774747BF}" type="slidenum">
              <a:rPr lang="en-IN" smtClean="0"/>
              <a:t>‹#›</a:t>
            </a:fld>
            <a:endParaRPr lang="en-IN"/>
          </a:p>
        </p:txBody>
      </p:sp>
    </p:spTree>
    <p:extLst>
      <p:ext uri="{BB962C8B-B14F-4D97-AF65-F5344CB8AC3E}">
        <p14:creationId xmlns:p14="http://schemas.microsoft.com/office/powerpoint/2010/main" val="4207400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3E980E3-C41B-4942-8759-93FA841C0529}" type="datetimeFigureOut">
              <a:rPr lang="en-IN" smtClean="0"/>
              <a:t>15/06/23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14506332-3886-45B5-853C-5658774747BF}" type="slidenum">
              <a:rPr lang="en-IN" smtClean="0"/>
              <a:t>‹#›</a:t>
            </a:fld>
            <a:endParaRPr lang="en-IN"/>
          </a:p>
        </p:txBody>
      </p:sp>
    </p:spTree>
    <p:extLst>
      <p:ext uri="{BB962C8B-B14F-4D97-AF65-F5344CB8AC3E}">
        <p14:creationId xmlns:p14="http://schemas.microsoft.com/office/powerpoint/2010/main" val="1640493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3E980E3-C41B-4942-8759-93FA841C0529}" type="datetimeFigureOut">
              <a:rPr lang="en-IN" smtClean="0"/>
              <a:t>15/06/23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14506332-3886-45B5-853C-5658774747BF}" type="slidenum">
              <a:rPr lang="en-IN" smtClean="0"/>
              <a:t>‹#›</a:t>
            </a:fld>
            <a:endParaRPr lang="en-IN"/>
          </a:p>
        </p:txBody>
      </p:sp>
    </p:spTree>
    <p:extLst>
      <p:ext uri="{BB962C8B-B14F-4D97-AF65-F5344CB8AC3E}">
        <p14:creationId xmlns:p14="http://schemas.microsoft.com/office/powerpoint/2010/main" val="2945109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3E980E3-C41B-4942-8759-93FA841C0529}" type="datetimeFigureOut">
              <a:rPr lang="en-IN" smtClean="0"/>
              <a:t>15/06/23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4506332-3886-45B5-853C-5658774747BF}" type="slidenum">
              <a:rPr lang="en-IN" smtClean="0"/>
              <a:t>‹#›</a:t>
            </a:fld>
            <a:endParaRPr lang="en-IN"/>
          </a:p>
        </p:txBody>
      </p:sp>
    </p:spTree>
    <p:extLst>
      <p:ext uri="{BB962C8B-B14F-4D97-AF65-F5344CB8AC3E}">
        <p14:creationId xmlns:p14="http://schemas.microsoft.com/office/powerpoint/2010/main" val="161487040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5.jp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hyperlink" Target="https://www.codingforentrepreneurs.com/courses/python-google-colab-sheets-drive/" TargetMode="External"/><Relationship Id="rId5" Type="http://schemas.openxmlformats.org/officeDocument/2006/relationships/hyperlink" Target="https://www.tutorialspoint.com/google_colab/what_is_google_colab.htm" TargetMode="External"/><Relationship Id="rId4" Type="http://schemas.openxmlformats.org/officeDocument/2006/relationships/hyperlink" Target="https://colab.research.google.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hromosomal_disorder" TargetMode="External"/><Relationship Id="rId2" Type="http://schemas.openxmlformats.org/officeDocument/2006/relationships/hyperlink" Target="https://en.wikipedia.org/wiki/Rare_disease" TargetMode="Externa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svg"/><Relationship Id="rId7" Type="http://schemas.openxmlformats.org/officeDocument/2006/relationships/diagramColors" Target="../diagrams/colors1.xml"/><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81" name="Group 80">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82" name="Oval 81">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83" name="Oval 82">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85" name="Rectangle 84">
            <a:extLst>
              <a:ext uri="{FF2B5EF4-FFF2-40B4-BE49-F238E27FC236}">
                <a16:creationId xmlns:a16="http://schemas.microsoft.com/office/drawing/2014/main" id="{5AAA0D94-BFF0-44AF-9E04-13800A619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2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7" name="Rectangle 86">
            <a:extLst>
              <a:ext uri="{FF2B5EF4-FFF2-40B4-BE49-F238E27FC236}">
                <a16:creationId xmlns:a16="http://schemas.microsoft.com/office/drawing/2014/main" id="{4E0242FF-80FA-4D90-877A-E17E42240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picture containing art, smoke, light&#10;&#10;Description automatically generated with medium confidence">
            <a:extLst>
              <a:ext uri="{FF2B5EF4-FFF2-40B4-BE49-F238E27FC236}">
                <a16:creationId xmlns:a16="http://schemas.microsoft.com/office/drawing/2014/main" id="{F08E7BA0-FAD2-F501-37BB-9D53085906BA}"/>
              </a:ext>
            </a:extLst>
          </p:cNvPr>
          <p:cNvPicPr>
            <a:picLocks noChangeAspect="1"/>
          </p:cNvPicPr>
          <p:nvPr/>
        </p:nvPicPr>
        <p:blipFill rotWithShape="1">
          <a:blip r:embed="rId6">
            <a:extLst>
              <a:ext uri="{28A0092B-C50C-407E-A947-70E740481C1C}">
                <a14:useLocalDpi xmlns:a14="http://schemas.microsoft.com/office/drawing/2010/main" val="0"/>
              </a:ext>
            </a:extLst>
          </a:blip>
          <a:srcRect l="18674" r="-2" b="-2"/>
          <a:stretch/>
        </p:blipFill>
        <p:spPr>
          <a:xfrm>
            <a:off x="918124" y="1111504"/>
            <a:ext cx="3723212" cy="4578096"/>
          </a:xfrm>
          <a:prstGeom prst="rect">
            <a:avLst/>
          </a:prstGeom>
        </p:spPr>
      </p:pic>
      <p:sp>
        <p:nvSpPr>
          <p:cNvPr id="89" name="Rectangle 88">
            <a:extLst>
              <a:ext uri="{FF2B5EF4-FFF2-40B4-BE49-F238E27FC236}">
                <a16:creationId xmlns:a16="http://schemas.microsoft.com/office/drawing/2014/main" id="{1B92E287-CC3E-48F7-B435-D232FB9006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1336" y="1110053"/>
            <a:ext cx="6630506"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E3598E-337D-97F5-7819-530AC7EA2D63}"/>
              </a:ext>
            </a:extLst>
          </p:cNvPr>
          <p:cNvSpPr>
            <a:spLocks noGrp="1"/>
          </p:cNvSpPr>
          <p:nvPr>
            <p:ph type="title"/>
          </p:nvPr>
        </p:nvSpPr>
        <p:spPr>
          <a:xfrm>
            <a:off x="4961376" y="1432223"/>
            <a:ext cx="6057144" cy="3357976"/>
          </a:xfrm>
        </p:spPr>
        <p:txBody>
          <a:bodyPr vert="horz" lIns="91440" tIns="45720" rIns="91440" bIns="45720" rtlCol="0" anchor="ctr">
            <a:normAutofit/>
          </a:bodyPr>
          <a:lstStyle/>
          <a:p>
            <a:pPr>
              <a:lnSpc>
                <a:spcPct val="80000"/>
              </a:lnSpc>
            </a:pPr>
            <a:r>
              <a:rPr lang="en-US" sz="5000" b="1">
                <a:blipFill dpi="0" rotWithShape="1">
                  <a:blip r:embed="rId4"/>
                  <a:srcRect/>
                  <a:tile tx="6350" ty="-127000" sx="65000" sy="64000" flip="none" algn="tl"/>
                </a:blipFill>
                <a:effectLst/>
              </a:rPr>
              <a:t>Genetic based disease identification with MACHINE  learning</a:t>
            </a:r>
            <a:r>
              <a:rPr lang="en-US" sz="5000">
                <a:blipFill dpi="0" rotWithShape="1">
                  <a:blip r:embed="rId4"/>
                  <a:srcRect/>
                  <a:tile tx="6350" ty="-127000" sx="65000" sy="64000" flip="none" algn="tl"/>
                </a:blipFill>
                <a:effectLst/>
              </a:rPr>
              <a:t> </a:t>
            </a:r>
            <a:r>
              <a:rPr lang="en-US" sz="5000" b="1">
                <a:blipFill dpi="0" rotWithShape="1">
                  <a:blip r:embed="rId4"/>
                  <a:srcRect/>
                  <a:tile tx="6350" ty="-127000" sx="65000" sy="64000" flip="none" algn="tl"/>
                </a:blipFill>
              </a:rPr>
              <a:t> </a:t>
            </a:r>
          </a:p>
        </p:txBody>
      </p:sp>
      <p:sp>
        <p:nvSpPr>
          <p:cNvPr id="98" name="Rectangle 90">
            <a:extLst>
              <a:ext uri="{FF2B5EF4-FFF2-40B4-BE49-F238E27FC236}">
                <a16:creationId xmlns:a16="http://schemas.microsoft.com/office/drawing/2014/main" id="{B354BB7A-6D45-494D-90A8-2F497C01F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2">
            <a:extLst>
              <a:ext uri="{FF2B5EF4-FFF2-40B4-BE49-F238E27FC236}">
                <a16:creationId xmlns:a16="http://schemas.microsoft.com/office/drawing/2014/main" id="{A12E4495-24BE-4FFE-91E5-5BA7727EF1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100" name="Oval 93">
              <a:extLst>
                <a:ext uri="{FF2B5EF4-FFF2-40B4-BE49-F238E27FC236}">
                  <a16:creationId xmlns:a16="http://schemas.microsoft.com/office/drawing/2014/main" id="{C71644A3-12B1-4F51-BB08-FDD391EF5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1" name="Oval 94">
              <a:extLst>
                <a:ext uri="{FF2B5EF4-FFF2-40B4-BE49-F238E27FC236}">
                  <a16:creationId xmlns:a16="http://schemas.microsoft.com/office/drawing/2014/main" id="{1A6658C1-CF92-4E90-A775-D0D64A3D32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507493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CA50D-50B7-B727-F373-BFE38D423E1C}"/>
              </a:ext>
            </a:extLst>
          </p:cNvPr>
          <p:cNvSpPr>
            <a:spLocks noGrp="1"/>
          </p:cNvSpPr>
          <p:nvPr>
            <p:ph type="title"/>
          </p:nvPr>
        </p:nvSpPr>
        <p:spPr>
          <a:xfrm>
            <a:off x="1676400" y="245525"/>
            <a:ext cx="10515600" cy="554989"/>
          </a:xfrm>
        </p:spPr>
        <p:txBody>
          <a:bodyPr vert="horz" lIns="91440" tIns="45720" rIns="91440" bIns="45720" rtlCol="0" anchor="b">
            <a:normAutofit fontScale="90000"/>
          </a:bodyPr>
          <a:lstStyle/>
          <a:p>
            <a:pPr algn="ctr"/>
            <a:r>
              <a:rPr lang="en-US" sz="3600" b="1" dirty="0">
                <a:latin typeface="Times New Roman" panose="02020603050405020304" pitchFamily="18" charset="0"/>
                <a:cs typeface="Times New Roman" panose="02020603050405020304" pitchFamily="18" charset="0"/>
              </a:rPr>
              <a:t>RESULTS</a:t>
            </a:r>
          </a:p>
        </p:txBody>
      </p:sp>
      <p:sp>
        <p:nvSpPr>
          <p:cNvPr id="4" name="Content Placeholder 3">
            <a:extLst>
              <a:ext uri="{FF2B5EF4-FFF2-40B4-BE49-F238E27FC236}">
                <a16:creationId xmlns:a16="http://schemas.microsoft.com/office/drawing/2014/main" id="{015C5FC5-919E-4BA3-8B90-01842CF24DF9}"/>
              </a:ext>
            </a:extLst>
          </p:cNvPr>
          <p:cNvSpPr>
            <a:spLocks noGrp="1"/>
          </p:cNvSpPr>
          <p:nvPr>
            <p:ph sz="half" idx="1"/>
          </p:nvPr>
        </p:nvSpPr>
        <p:spPr>
          <a:xfrm>
            <a:off x="1891601" y="776287"/>
            <a:ext cx="9751823" cy="582612"/>
          </a:xfrm>
        </p:spPr>
        <p:txBody>
          <a:bodyPr vert="horz" lIns="91440" tIns="45720" rIns="91440" bIns="45720" rtlCol="0" anchor="ctr">
            <a:normAutofit/>
          </a:bodyPr>
          <a:lstStyle/>
          <a:p>
            <a:pPr marL="0" marR="0" indent="0" algn="ctr">
              <a:lnSpc>
                <a:spcPct val="107000"/>
              </a:lnSpc>
              <a:spcBef>
                <a:spcPts val="0"/>
              </a:spcBef>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prediction results of the genetic disorder are shown.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8" name="Graphic 17" descr="Presentation with pie chart with solid fill">
            <a:extLst>
              <a:ext uri="{FF2B5EF4-FFF2-40B4-BE49-F238E27FC236}">
                <a16:creationId xmlns:a16="http://schemas.microsoft.com/office/drawing/2014/main" id="{1E581399-7AC1-F03C-BECB-B305DA8403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192" y="1839099"/>
            <a:ext cx="3108415" cy="3108415"/>
          </a:xfrm>
          <a:prstGeom prst="rect">
            <a:avLst/>
          </a:prstGeom>
        </p:spPr>
      </p:pic>
      <p:pic>
        <p:nvPicPr>
          <p:cNvPr id="5" name="Picture 4" descr="A screenshot of a computer program&#10;&#10;Description automatically generated with low confidence">
            <a:extLst>
              <a:ext uri="{FF2B5EF4-FFF2-40B4-BE49-F238E27FC236}">
                <a16:creationId xmlns:a16="http://schemas.microsoft.com/office/drawing/2014/main" id="{3388FD53-6273-C36C-F1A5-8F42B0224D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4506" y="1368582"/>
            <a:ext cx="7125268" cy="2404813"/>
          </a:xfrm>
          <a:prstGeom prst="rect">
            <a:avLst/>
          </a:prstGeom>
        </p:spPr>
      </p:pic>
      <p:pic>
        <p:nvPicPr>
          <p:cNvPr id="7" name="Picture 6" descr="A picture containing circle, screenshot&#10;&#10;Description automatically generated">
            <a:extLst>
              <a:ext uri="{FF2B5EF4-FFF2-40B4-BE49-F238E27FC236}">
                <a16:creationId xmlns:a16="http://schemas.microsoft.com/office/drawing/2014/main" id="{A3F207C1-6C5F-B445-C836-520A2D41CD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4649" y="3429000"/>
            <a:ext cx="6498949" cy="3037028"/>
          </a:xfrm>
          <a:prstGeom prst="rect">
            <a:avLst/>
          </a:prstGeom>
        </p:spPr>
      </p:pic>
    </p:spTree>
    <p:extLst>
      <p:ext uri="{BB962C8B-B14F-4D97-AF65-F5344CB8AC3E}">
        <p14:creationId xmlns:p14="http://schemas.microsoft.com/office/powerpoint/2010/main" val="2238043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CA50D-50B7-B727-F373-BFE38D423E1C}"/>
              </a:ext>
            </a:extLst>
          </p:cNvPr>
          <p:cNvSpPr>
            <a:spLocks noGrp="1"/>
          </p:cNvSpPr>
          <p:nvPr>
            <p:ph type="title"/>
          </p:nvPr>
        </p:nvSpPr>
        <p:spPr>
          <a:xfrm>
            <a:off x="371476" y="219075"/>
            <a:ext cx="2933700" cy="632441"/>
          </a:xfrm>
        </p:spPr>
        <p:txBody>
          <a:bodyPr vert="horz" lIns="91440" tIns="45720" rIns="91440" bIns="45720" rtlCol="0" anchor="ctr">
            <a:normAutofit/>
          </a:bodyPr>
          <a:lstStyle/>
          <a:p>
            <a:r>
              <a:rPr lang="en-US" sz="2800" b="1" dirty="0">
                <a:latin typeface="Times New Roman" panose="02020603050405020304" pitchFamily="18" charset="0"/>
                <a:cs typeface="Times New Roman" panose="02020603050405020304" pitchFamily="18" charset="0"/>
              </a:rPr>
              <a:t>REFERENCES</a:t>
            </a:r>
            <a:endParaRPr lang="en-US" sz="2800" b="1" kern="1200" dirty="0">
              <a:solidFill>
                <a:schemeClr val="tx1"/>
              </a:solidFill>
              <a:latin typeface="Times New Roman" panose="02020603050405020304" pitchFamily="18" charset="0"/>
              <a:cs typeface="Times New Roman" panose="02020603050405020304" pitchFamily="18" charset="0"/>
            </a:endParaRPr>
          </a:p>
        </p:txBody>
      </p:sp>
      <p:sp>
        <p:nvSpPr>
          <p:cNvPr id="12" name="Content Placeholder 3">
            <a:extLst>
              <a:ext uri="{FF2B5EF4-FFF2-40B4-BE49-F238E27FC236}">
                <a16:creationId xmlns:a16="http://schemas.microsoft.com/office/drawing/2014/main" id="{CB418429-EB8E-CC1E-96A6-3212905EEED4}"/>
              </a:ext>
            </a:extLst>
          </p:cNvPr>
          <p:cNvSpPr>
            <a:spLocks noGrp="1"/>
          </p:cNvSpPr>
          <p:nvPr>
            <p:ph sz="half" idx="1"/>
          </p:nvPr>
        </p:nvSpPr>
        <p:spPr>
          <a:xfrm>
            <a:off x="171450" y="1230921"/>
            <a:ext cx="5924550" cy="5231483"/>
          </a:xfrm>
        </p:spPr>
        <p:txBody>
          <a:bodyPr vert="horz" lIns="91440" tIns="45720" rIns="91440" bIns="45720" rtlCol="0">
            <a:noAutofit/>
          </a:bodyPr>
          <a:lstStyle/>
          <a:p>
            <a:pPr marL="0" marR="0" indent="0" algn="just">
              <a:lnSpc>
                <a:spcPct val="100000"/>
              </a:lnSpc>
              <a:spcBef>
                <a:spcPts val="0"/>
              </a:spcBef>
              <a:spcAft>
                <a:spcPts val="800"/>
              </a:spcAft>
              <a:buNone/>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[1]. Nour eldeen m.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khalifa</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mohamed</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hamed</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n. taha 1,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dalia</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ezzat</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ali</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adam</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slowik</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2, (senior member,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ieee</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aboul</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ella</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hassanien</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“Artificial Intelligence Technique for Gene Expression by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Tumor</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RNA-</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Seq</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Data: A Novel Optimized Machine learning Approach”. February 6, 2020.Digital Object Identifier 10.1109/IEEE ACCESS.2020.2970210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0000"/>
              </a:lnSpc>
              <a:spcBef>
                <a:spcPts val="0"/>
              </a:spcBef>
              <a:spcAft>
                <a:spcPts val="800"/>
              </a:spcAft>
              <a:buNone/>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[2]. </a:t>
            </a:r>
            <a:r>
              <a:rPr lang="uz-Latn-UZ" sz="1200" dirty="0">
                <a:effectLst/>
                <a:latin typeface="Times New Roman" panose="02020603050405020304" pitchFamily="18" charset="0"/>
                <a:ea typeface="Calibri" panose="020F0502020204030204" pitchFamily="34" charset="0"/>
                <a:cs typeface="Times New Roman" panose="02020603050405020304" pitchFamily="18" charset="0"/>
              </a:rPr>
              <a:t> Xiangxiang Zeng, Senior Member, IEEE, Yinglai Lin, Yuying He, Linyuan L¨u, Xiaoping Min∗, and Alfonso Rodr´ıguez-Pat´on</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Machine collaborative ﬁltering for prediction of disease genes”. DOI 10.1109/TCBB.2019.2907536, IEEE/ACM Transactions on Computational Biology and Bioinformatics.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0000"/>
              </a:lnSpc>
              <a:spcBef>
                <a:spcPts val="0"/>
              </a:spcBef>
              <a:spcAft>
                <a:spcPts val="800"/>
              </a:spcAft>
              <a:buNone/>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[3] W. R. J. Taylor and N. J. White, “Antimalarial drug toxicity: a review,” Drug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Saf</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vol. 27, no. 1, pp. 25–61, 2004,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10.2165/00002018200427010-00003.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0000"/>
              </a:lnSpc>
              <a:spcBef>
                <a:spcPts val="0"/>
              </a:spcBef>
              <a:spcAft>
                <a:spcPts val="800"/>
              </a:spcAft>
              <a:buNone/>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[4] E. A. Ashley et al., “Spread of artemisinin resistance in Plasmodium falciparum malaria,” N. Engl. J. Med., vol. 371, no. 5, pp. 411–423, Jul. 2014,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10.1056/NEJMoa1314981.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0000"/>
              </a:lnSpc>
              <a:spcBef>
                <a:spcPts val="0"/>
              </a:spcBef>
              <a:spcAft>
                <a:spcPts val="800"/>
              </a:spcAft>
              <a:buNone/>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[5] E.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Tjitra</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et al., “Multidrug-resistant Plasmodium vivax associated with severe and fatal malaria: a prospective study in Papua, Indonesia,”.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PLoS</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Med., vol. 5, no. 6, p. e128, Jun. 2008,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10.1371/journal.pmed.0050128.</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0000"/>
              </a:lnSpc>
              <a:spcBef>
                <a:spcPts val="0"/>
              </a:spcBef>
              <a:spcAft>
                <a:spcPts val="800"/>
              </a:spcAft>
              <a:buNone/>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[6] A. M.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Dondorp</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et al., “Artemisinin Resistance in Plasmodium falciparum Malaria,” N. Engl. J. Med., vol. 361, no. 5, pp. 455–467, Jul. 2009,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10.1056/NEJMoa0808859.</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0000"/>
              </a:lnSpc>
              <a:spcBef>
                <a:spcPts val="0"/>
              </a:spcBef>
              <a:spcAft>
                <a:spcPts val="800"/>
              </a:spcAft>
              <a:buNone/>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[7] W. O.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Godtfredsen</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W. von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Daehne</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L.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Tybring</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and S.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Vangedal</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Fusidic</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Acid Derivatives. I. Relationship between Structure and Antibacterial Activity,” J. Med. Chem., vol. 9, no. 1, pp. 15–22, Jan. 1966,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10.1021/jm00319a004.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0000"/>
              </a:lnSpc>
              <a:spcBef>
                <a:spcPts val="0"/>
              </a:spcBef>
              <a:spcAft>
                <a:spcPts val="800"/>
              </a:spcAft>
              <a:buNone/>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[8] G. Kaur et al., “Synthesis of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fusidic</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acid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bioisosteres</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as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antiplasmodial</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agents and molecular docking studies in the binding site of elongation factor-G,”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MedChemComm</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vol. 6, no. 11, pp. 2023–2028, 2015,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10.1039/C5MD00343A.</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0000"/>
              </a:lnSpc>
              <a:spcBef>
                <a:spcPts val="0"/>
              </a:spcBef>
              <a:spcAft>
                <a:spcPts val="800"/>
              </a:spcAft>
              <a:buNone/>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Graphic 7" descr="Signature with solid fill">
            <a:extLst>
              <a:ext uri="{FF2B5EF4-FFF2-40B4-BE49-F238E27FC236}">
                <a16:creationId xmlns:a16="http://schemas.microsoft.com/office/drawing/2014/main" id="{FC84FB0C-63B1-CD80-17CA-A06CD65951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05150" y="47933"/>
            <a:ext cx="695325" cy="695325"/>
          </a:xfrm>
          <a:prstGeom prst="rect">
            <a:avLst/>
          </a:prstGeom>
        </p:spPr>
      </p:pic>
      <p:sp>
        <p:nvSpPr>
          <p:cNvPr id="4" name="TextBox 3">
            <a:extLst>
              <a:ext uri="{FF2B5EF4-FFF2-40B4-BE49-F238E27FC236}">
                <a16:creationId xmlns:a16="http://schemas.microsoft.com/office/drawing/2014/main" id="{1BB9293E-9158-94ED-6A66-E4913A4E7CDC}"/>
              </a:ext>
            </a:extLst>
          </p:cNvPr>
          <p:cNvSpPr txBox="1"/>
          <p:nvPr/>
        </p:nvSpPr>
        <p:spPr>
          <a:xfrm>
            <a:off x="6243638" y="1230921"/>
            <a:ext cx="5257799" cy="5529719"/>
          </a:xfrm>
          <a:prstGeom prst="rect">
            <a:avLst/>
          </a:prstGeom>
          <a:noFill/>
        </p:spPr>
        <p:txBody>
          <a:bodyPr wrap="square" rtlCol="0">
            <a:spAutoFit/>
          </a:bodyPr>
          <a:lstStyle/>
          <a:p>
            <a:pPr marL="0" marR="0" algn="just">
              <a:lnSpc>
                <a:spcPct val="100000"/>
              </a:lnSpc>
              <a:spcBef>
                <a:spcPts val="0"/>
              </a:spcBef>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[9] S.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Tonmunphean</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V.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Parasuk</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and S.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Kokpol</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“QSAR Study of Antimalarial Activities and Artemisinin-</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Heme</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Binding Properties Obtained from Docking Calculations,” Quant. Struct.-Act.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Relatsh</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vol. 19, no. 5, pp. 475–483, 2000,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10.1002/15213838(200012)19:5&lt;475::AID-QSAR475&gt;3.0.CO;2-3.</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0000"/>
              </a:lnSpc>
              <a:spcBef>
                <a:spcPts val="0"/>
              </a:spcBef>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[10] A.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Worachartcheewan</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C.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Nantasenamat</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C.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Isarankura</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-Na-</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Ayudhya</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and V.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Prachayasittikul</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“QSAR study of amidino bis-benzimidazole derivatives as potent anti-malarial agents against Plasmodium falciparum,” Chem. Pap., vol. 67, no. 11, pp. 1462–1473, Nov. 2013,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10.2478/s11696-013-0398-5.</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0000"/>
              </a:lnSpc>
              <a:spcBef>
                <a:spcPts val="0"/>
              </a:spcBef>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[11] M. C. Sharma, S. Sharma, P. Sharma, and A. Kumar, “Pharmacophore and QSAR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modeling</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of some structurally diverse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azaaurones</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derivatives as anti-malarial activity,” Med. Chem. Res., vol. 23, no. 1, pp. 181–198, Jan. 2014,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10.1007/s00044-013-0609-1.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0000"/>
              </a:lnSpc>
              <a:spcBef>
                <a:spcPts val="0"/>
              </a:spcBef>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[12] M. Fernandez, J. Caballero, L. Fernandez, and A. Sarai, “Genetic algorithm optimization in drug design QSAR: Bayesian-regularized genetic machine learnings (BRGNN) and genetic algorithm-optimized support vectors machines (GA-SVM),” Mol. Divers., vol. 15, no. 1, pp. 269–289, Feb. 2011,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10.1007/s11030-010-9234-9.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0000"/>
              </a:lnSpc>
              <a:spcBef>
                <a:spcPts val="0"/>
              </a:spcBef>
              <a:spcAft>
                <a:spcPts val="80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[13] </a:t>
            </a:r>
            <a:r>
              <a:rPr lang="en-IN" sz="12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https://colab.research.google.com/</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0000"/>
              </a:lnSpc>
              <a:spcBef>
                <a:spcPts val="0"/>
              </a:spcBef>
              <a:spcAft>
                <a:spcPts val="80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[14] </a:t>
            </a:r>
            <a:r>
              <a:rPr lang="en-IN" sz="12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https://www.tutorialspoint.com/google_colab/what_is_google_colab.htm</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0000"/>
              </a:lnSpc>
              <a:spcBef>
                <a:spcPts val="0"/>
              </a:spcBef>
              <a:spcAft>
                <a:spcPts val="80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[15] </a:t>
            </a:r>
            <a:r>
              <a:rPr lang="en-IN" sz="1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https://www.codingforentrepreneurs.com/courses/python-google-colab-sheets-drive/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0000"/>
              </a:lnSpc>
              <a:spcBef>
                <a:spcPts val="0"/>
              </a:spcBef>
              <a:spcAft>
                <a:spcPts val="80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[16] J. T.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Eppig</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J. A. Blake, C. J. Bult, J. A. Kadin, and J. E. Richardson, “The mouse genome database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mgd</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new features facilitating a model system,” Nucleic Acids Research, vol. 35, no. Database issue, pp. 630–7, 2007.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0000"/>
              </a:lnSpc>
              <a:spcBef>
                <a:spcPts val="0"/>
              </a:spcBef>
              <a:spcAft>
                <a:spcPts val="80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4535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B95A-54C0-B64A-DF54-B4655F8C367E}"/>
              </a:ext>
            </a:extLst>
          </p:cNvPr>
          <p:cNvSpPr>
            <a:spLocks noGrp="1"/>
          </p:cNvSpPr>
          <p:nvPr>
            <p:ph type="title"/>
          </p:nvPr>
        </p:nvSpPr>
        <p:spPr>
          <a:xfrm>
            <a:off x="5550077" y="1185863"/>
            <a:ext cx="5967486" cy="1378510"/>
          </a:xfrm>
        </p:spPr>
        <p:txBody>
          <a:bodyPr vert="horz" lIns="91440" tIns="45720" rIns="91440" bIns="45720" rtlCol="0" anchor="ctr">
            <a:normAutofit/>
          </a:bodyPr>
          <a:lstStyle/>
          <a:p>
            <a:pPr algn="ctr"/>
            <a:r>
              <a:rPr lang="en-US" sz="3600" b="1" kern="1200" dirty="0">
                <a:solidFill>
                  <a:schemeClr val="tx2"/>
                </a:solidFill>
                <a:latin typeface="Times New Roman" panose="02020603050405020304" pitchFamily="18" charset="0"/>
                <a:cs typeface="Times New Roman" panose="02020603050405020304" pitchFamily="18" charset="0"/>
              </a:rPr>
              <a:t>GROUP MEMBER INFORMATION</a:t>
            </a:r>
          </a:p>
        </p:txBody>
      </p:sp>
      <p:pic>
        <p:nvPicPr>
          <p:cNvPr id="9" name="Content Placeholder 8" descr="Group brainstorm with solid fill">
            <a:extLst>
              <a:ext uri="{FF2B5EF4-FFF2-40B4-BE49-F238E27FC236}">
                <a16:creationId xmlns:a16="http://schemas.microsoft.com/office/drawing/2014/main" id="{376EE1F0-81E3-DF07-BD44-149639C16089}"/>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437" y="1700784"/>
            <a:ext cx="3785616" cy="3785616"/>
          </a:xfrm>
          <a:prstGeom prst="rect">
            <a:avLst/>
          </a:prstGeom>
        </p:spPr>
      </p:pic>
      <p:sp>
        <p:nvSpPr>
          <p:cNvPr id="3" name="Text Placeholder 2">
            <a:extLst>
              <a:ext uri="{FF2B5EF4-FFF2-40B4-BE49-F238E27FC236}">
                <a16:creationId xmlns:a16="http://schemas.microsoft.com/office/drawing/2014/main" id="{A39F5235-D2DE-1BE6-938B-CA2D85719416}"/>
              </a:ext>
            </a:extLst>
          </p:cNvPr>
          <p:cNvSpPr>
            <a:spLocks noGrp="1"/>
          </p:cNvSpPr>
          <p:nvPr>
            <p:ph type="body" sz="half" idx="2"/>
          </p:nvPr>
        </p:nvSpPr>
        <p:spPr>
          <a:xfrm>
            <a:off x="5223882" y="2564373"/>
            <a:ext cx="6619875" cy="3353476"/>
          </a:xfrm>
        </p:spPr>
        <p:txBody>
          <a:bodyPr vert="horz" lIns="91440" tIns="45720" rIns="91440" bIns="45720" rtlCol="0" anchor="t">
            <a:normAutofit/>
          </a:bodyPr>
          <a:lstStyle/>
          <a:p>
            <a:pPr algn="ct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IN" sz="2400" b="1" dirty="0">
                <a:effectLst/>
                <a:latin typeface="Calibri" panose="020F0502020204030204" pitchFamily="34" charset="0"/>
                <a:ea typeface="Calibri" panose="020F0502020204030204" pitchFamily="34" charset="0"/>
                <a:cs typeface="Times New Roman" panose="02020603050405020304" pitchFamily="18" charset="0"/>
              </a:rPr>
              <a:t>SAI KUMAR REDDY KETHIREDDY</a:t>
            </a:r>
            <a:r>
              <a:rPr lang="en-US" sz="2400" b="1" dirty="0">
                <a:effectLst/>
              </a:rPr>
              <a:t> - </a:t>
            </a:r>
            <a:r>
              <a:rPr lang="uz-Latn-UZ" sz="2400" b="1" dirty="0">
                <a:effectLst/>
                <a:latin typeface="Calibri" panose="020F0502020204030204" pitchFamily="34" charset="0"/>
                <a:ea typeface="Calibri" panose="020F0502020204030204" pitchFamily="34" charset="0"/>
                <a:cs typeface="Times New Roman" panose="02020603050405020304" pitchFamily="18" charset="0"/>
              </a:rPr>
              <a:t>700744</a:t>
            </a:r>
            <a:r>
              <a:rPr lang="en-IN" sz="2400" b="1" dirty="0">
                <a:effectLst/>
                <a:latin typeface="Calibri" panose="020F0502020204030204" pitchFamily="34" charset="0"/>
                <a:ea typeface="Calibri" panose="020F0502020204030204" pitchFamily="34" charset="0"/>
                <a:cs typeface="Times New Roman" panose="02020603050405020304" pitchFamily="18" charset="0"/>
              </a:rPr>
              <a:t>628</a:t>
            </a:r>
            <a:r>
              <a:rPr lang="en-US" sz="2400" b="1" dirty="0">
                <a:effectLst/>
              </a:rPr>
              <a:t> </a:t>
            </a:r>
          </a:p>
          <a:p>
            <a:pPr algn="ctr"/>
            <a:r>
              <a:rPr lang="en-IN" sz="2400" b="1" dirty="0">
                <a:effectLst/>
                <a:latin typeface="Calibri" panose="020F0502020204030204" pitchFamily="34" charset="0"/>
                <a:ea typeface="Calibri" panose="020F0502020204030204" pitchFamily="34" charset="0"/>
                <a:cs typeface="Times New Roman" panose="02020603050405020304" pitchFamily="18" charset="0"/>
              </a:rPr>
              <a:t>SATHWIK NITTURI - </a:t>
            </a:r>
            <a:r>
              <a:rPr lang="uz-Latn-UZ" sz="2400" b="1" dirty="0">
                <a:effectLst/>
                <a:latin typeface="Calibri" panose="020F0502020204030204" pitchFamily="34" charset="0"/>
                <a:ea typeface="Calibri" panose="020F0502020204030204" pitchFamily="34" charset="0"/>
                <a:cs typeface="Times New Roman" panose="02020603050405020304" pitchFamily="18" charset="0"/>
              </a:rPr>
              <a:t>70074</a:t>
            </a:r>
            <a:r>
              <a:rPr lang="en-IN" sz="2400" b="1" dirty="0">
                <a:effectLst/>
                <a:latin typeface="Calibri" panose="020F0502020204030204" pitchFamily="34" charset="0"/>
                <a:ea typeface="Calibri" panose="020F0502020204030204" pitchFamily="34" charset="0"/>
                <a:cs typeface="Times New Roman" panose="02020603050405020304" pitchFamily="18" charset="0"/>
              </a:rPr>
              <a:t>5195</a:t>
            </a:r>
            <a:r>
              <a:rPr lang="en-US" sz="2400" b="1" dirty="0">
                <a:effectLst/>
              </a:rPr>
              <a:t> </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gn="ctr"/>
            <a:r>
              <a:rPr lang="en-IN" sz="2400" b="1" dirty="0">
                <a:effectLst/>
                <a:latin typeface="Calibri" panose="020F0502020204030204" pitchFamily="34" charset="0"/>
                <a:ea typeface="Calibri" panose="020F0502020204030204" pitchFamily="34" charset="0"/>
                <a:cs typeface="Times New Roman" panose="02020603050405020304" pitchFamily="18" charset="0"/>
              </a:rPr>
              <a:t>SAI TEJA EDIKUDA</a:t>
            </a:r>
            <a:r>
              <a:rPr lang="en-US" sz="2400" b="1" dirty="0">
                <a:effectLst/>
              </a:rPr>
              <a:t> - </a:t>
            </a:r>
            <a:r>
              <a:rPr lang="uz-Latn-UZ" sz="2400" b="1" dirty="0">
                <a:effectLst/>
                <a:latin typeface="Calibri" panose="020F0502020204030204" pitchFamily="34" charset="0"/>
                <a:ea typeface="Calibri" panose="020F0502020204030204" pitchFamily="34" charset="0"/>
                <a:cs typeface="Times New Roman" panose="02020603050405020304" pitchFamily="18" charset="0"/>
              </a:rPr>
              <a:t>70074</a:t>
            </a:r>
            <a:r>
              <a:rPr lang="en-IN" sz="2400" b="1" dirty="0">
                <a:effectLst/>
                <a:latin typeface="Calibri" panose="020F0502020204030204" pitchFamily="34" charset="0"/>
                <a:ea typeface="Calibri" panose="020F0502020204030204" pitchFamily="34" charset="0"/>
                <a:cs typeface="Times New Roman" panose="02020603050405020304" pitchFamily="18" charset="0"/>
              </a:rPr>
              <a:t>5893</a:t>
            </a:r>
            <a:endParaRPr lang="en-US" sz="2400" b="1" dirty="0">
              <a:solidFill>
                <a:schemeClr val="tx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300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B95A-54C0-B64A-DF54-B4655F8C367E}"/>
              </a:ext>
            </a:extLst>
          </p:cNvPr>
          <p:cNvSpPr>
            <a:spLocks noGrp="1"/>
          </p:cNvSpPr>
          <p:nvPr>
            <p:ph type="title"/>
          </p:nvPr>
        </p:nvSpPr>
        <p:spPr>
          <a:xfrm>
            <a:off x="5167196" y="526627"/>
            <a:ext cx="6219825" cy="1895056"/>
          </a:xfrm>
        </p:spPr>
        <p:txBody>
          <a:bodyPr vert="horz" lIns="91440" tIns="45720" rIns="91440" bIns="45720" rtlCol="0" anchor="ctr">
            <a:noAutofit/>
          </a:bodyPr>
          <a:lstStyle/>
          <a:p>
            <a:pPr algn="ctr"/>
            <a:r>
              <a:rPr lang="en-US" sz="3600" b="1" kern="1200" dirty="0">
                <a:latin typeface="Times New Roman" panose="02020603050405020304" pitchFamily="18" charset="0"/>
                <a:cs typeface="Times New Roman" panose="02020603050405020304" pitchFamily="18" charset="0"/>
              </a:rPr>
              <a:t>ROLES/RESPONSIBILITIES AND CONTRIBUTION TO THE PROJECT</a:t>
            </a:r>
          </a:p>
        </p:txBody>
      </p:sp>
      <p:pic>
        <p:nvPicPr>
          <p:cNvPr id="7" name="Content Placeholder 6" descr="Cheers outline">
            <a:extLst>
              <a:ext uri="{FF2B5EF4-FFF2-40B4-BE49-F238E27FC236}">
                <a16:creationId xmlns:a16="http://schemas.microsoft.com/office/drawing/2014/main" id="{BCF7B4F5-3FE8-3C01-30D8-D63848A3C198}"/>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437" y="1700784"/>
            <a:ext cx="3785616" cy="3785616"/>
          </a:xfrm>
          <a:prstGeom prst="rect">
            <a:avLst/>
          </a:prstGeom>
        </p:spPr>
      </p:pic>
      <p:sp>
        <p:nvSpPr>
          <p:cNvPr id="3" name="Text Placeholder 2">
            <a:extLst>
              <a:ext uri="{FF2B5EF4-FFF2-40B4-BE49-F238E27FC236}">
                <a16:creationId xmlns:a16="http://schemas.microsoft.com/office/drawing/2014/main" id="{A39F5235-D2DE-1BE6-938B-CA2D85719416}"/>
              </a:ext>
            </a:extLst>
          </p:cNvPr>
          <p:cNvSpPr>
            <a:spLocks noGrp="1"/>
          </p:cNvSpPr>
          <p:nvPr>
            <p:ph type="body" sz="half" idx="2"/>
          </p:nvPr>
        </p:nvSpPr>
        <p:spPr>
          <a:xfrm>
            <a:off x="5894133" y="2421683"/>
            <a:ext cx="4765949" cy="3353476"/>
          </a:xfrm>
        </p:spPr>
        <p:txBody>
          <a:bodyPr vert="horz" lIns="91440" tIns="45720" rIns="91440" bIns="45720" rtlCol="0" anchor="t">
            <a:normAutofit/>
          </a:bodyPr>
          <a:lstStyle/>
          <a:p>
            <a:pPr indent="-228600">
              <a:spcAft>
                <a:spcPts val="800"/>
              </a:spcAft>
              <a:buFont typeface="Arial" panose="020B0604020202020204" pitchFamily="34" charset="0"/>
              <a:buChar char="•"/>
            </a:pPr>
            <a:r>
              <a:rPr lang="en-US" sz="1800" dirty="0">
                <a:solidFill>
                  <a:schemeClr val="tx2"/>
                </a:solidFill>
                <a:latin typeface="Times New Roman" panose="02020603050405020304" pitchFamily="18" charset="0"/>
                <a:cs typeface="Times New Roman" panose="02020603050405020304" pitchFamily="18" charset="0"/>
              </a:rPr>
              <a:t>O</a:t>
            </a:r>
            <a:r>
              <a:rPr lang="en-US" sz="1800" dirty="0">
                <a:solidFill>
                  <a:schemeClr val="tx2"/>
                </a:solidFill>
                <a:effectLst/>
                <a:latin typeface="Times New Roman" panose="02020603050405020304" pitchFamily="18" charset="0"/>
                <a:cs typeface="Times New Roman" panose="02020603050405020304" pitchFamily="18" charset="0"/>
              </a:rPr>
              <a:t>verall project planning, coordination, and monitoring - </a:t>
            </a:r>
            <a:r>
              <a:rPr lang="en-US" sz="1800" b="1" dirty="0" err="1">
                <a:solidFill>
                  <a:schemeClr val="accent2"/>
                </a:solidFill>
                <a:effectLst/>
                <a:latin typeface="Times New Roman" panose="02020603050405020304" pitchFamily="18" charset="0"/>
                <a:cs typeface="Times New Roman" panose="02020603050405020304" pitchFamily="18" charset="0"/>
              </a:rPr>
              <a:t>Sathwik</a:t>
            </a:r>
            <a:r>
              <a:rPr lang="en-US" sz="1800" b="1" dirty="0">
                <a:solidFill>
                  <a:schemeClr val="accent2"/>
                </a:solidFill>
                <a:effectLst/>
                <a:latin typeface="Times New Roman" panose="02020603050405020304" pitchFamily="18" charset="0"/>
                <a:cs typeface="Times New Roman" panose="02020603050405020304" pitchFamily="18" charset="0"/>
              </a:rPr>
              <a:t> </a:t>
            </a:r>
            <a:r>
              <a:rPr lang="en-US" sz="1800" b="1" dirty="0" err="1">
                <a:solidFill>
                  <a:schemeClr val="accent2"/>
                </a:solidFill>
                <a:effectLst/>
                <a:latin typeface="Times New Roman" panose="02020603050405020304" pitchFamily="18" charset="0"/>
                <a:cs typeface="Times New Roman" panose="02020603050405020304" pitchFamily="18" charset="0"/>
              </a:rPr>
              <a:t>Nitturi</a:t>
            </a:r>
            <a:r>
              <a:rPr lang="en-US" sz="1800" b="1" dirty="0">
                <a:solidFill>
                  <a:schemeClr val="tx2"/>
                </a:solidFill>
                <a:latin typeface="Times New Roman" panose="02020603050405020304" pitchFamily="18" charset="0"/>
                <a:cs typeface="Times New Roman" panose="02020603050405020304" pitchFamily="18" charset="0"/>
              </a:rPr>
              <a:t>.</a:t>
            </a:r>
          </a:p>
          <a:p>
            <a:pPr indent="-228600">
              <a:spcAft>
                <a:spcPts val="800"/>
              </a:spcAft>
              <a:buFont typeface="Arial" panose="020B0604020202020204" pitchFamily="34" charset="0"/>
              <a:buChar char="•"/>
            </a:pPr>
            <a:r>
              <a:rPr lang="en-US" sz="1800" dirty="0">
                <a:solidFill>
                  <a:schemeClr val="tx2"/>
                </a:solidFill>
                <a:effectLst/>
                <a:latin typeface="Times New Roman" panose="02020603050405020304" pitchFamily="18" charset="0"/>
                <a:cs typeface="Times New Roman" panose="02020603050405020304" pitchFamily="18" charset="0"/>
              </a:rPr>
              <a:t>Designing, building, and training the </a:t>
            </a:r>
            <a:r>
              <a:rPr lang="en-US" sz="1800" dirty="0">
                <a:solidFill>
                  <a:schemeClr val="tx2"/>
                </a:solidFill>
                <a:latin typeface="Times New Roman" panose="02020603050405020304" pitchFamily="18" charset="0"/>
                <a:cs typeface="Times New Roman" panose="02020603050405020304" pitchFamily="18" charset="0"/>
              </a:rPr>
              <a:t>machine learning algorithm</a:t>
            </a:r>
            <a:r>
              <a:rPr lang="en-US" sz="1800" dirty="0">
                <a:solidFill>
                  <a:schemeClr val="tx2"/>
                </a:solidFill>
                <a:effectLst/>
                <a:latin typeface="Times New Roman" panose="02020603050405020304" pitchFamily="18" charset="0"/>
                <a:cs typeface="Times New Roman" panose="02020603050405020304" pitchFamily="18" charset="0"/>
              </a:rPr>
              <a:t> - </a:t>
            </a:r>
            <a:r>
              <a:rPr lang="en-US" sz="1800" b="1" u="none" strike="noStrike" dirty="0">
                <a:solidFill>
                  <a:schemeClr val="accent2"/>
                </a:solidFill>
                <a:effectLst/>
                <a:latin typeface="Times New Roman" panose="02020603050405020304" pitchFamily="18" charset="0"/>
                <a:cs typeface="Times New Roman" panose="02020603050405020304" pitchFamily="18" charset="0"/>
              </a:rPr>
              <a:t>Sai Kumar Reddy </a:t>
            </a:r>
            <a:r>
              <a:rPr lang="en-US" sz="1800" b="1" u="none" strike="noStrike" dirty="0" err="1">
                <a:solidFill>
                  <a:schemeClr val="accent2"/>
                </a:solidFill>
                <a:effectLst/>
                <a:latin typeface="Times New Roman" panose="02020603050405020304" pitchFamily="18" charset="0"/>
                <a:cs typeface="Times New Roman" panose="02020603050405020304" pitchFamily="18" charset="0"/>
              </a:rPr>
              <a:t>Kethireddy</a:t>
            </a:r>
            <a:r>
              <a:rPr lang="en-US" sz="1800" b="1" u="none" strike="noStrike" dirty="0">
                <a:solidFill>
                  <a:schemeClr val="tx2"/>
                </a:solidFill>
                <a:effectLst/>
                <a:latin typeface="Times New Roman" panose="02020603050405020304" pitchFamily="18" charset="0"/>
                <a:cs typeface="Times New Roman" panose="02020603050405020304" pitchFamily="18" charset="0"/>
              </a:rPr>
              <a:t>.</a:t>
            </a:r>
            <a:endParaRPr lang="en-US" sz="1800" b="1" dirty="0">
              <a:solidFill>
                <a:schemeClr val="tx2"/>
              </a:solidFill>
              <a:latin typeface="Times New Roman" panose="02020603050405020304" pitchFamily="18" charset="0"/>
              <a:cs typeface="Times New Roman" panose="02020603050405020304" pitchFamily="18" charset="0"/>
            </a:endParaRPr>
          </a:p>
          <a:p>
            <a:pPr indent="-228600">
              <a:spcAft>
                <a:spcPts val="800"/>
              </a:spcAft>
              <a:buFont typeface="Arial" panose="020B0604020202020204" pitchFamily="34" charset="0"/>
              <a:buChar char="•"/>
            </a:pPr>
            <a:r>
              <a:rPr lang="en-US" sz="1800" dirty="0">
                <a:solidFill>
                  <a:schemeClr val="tx2"/>
                </a:solidFill>
                <a:effectLst/>
                <a:latin typeface="Times New Roman" panose="02020603050405020304" pitchFamily="18" charset="0"/>
                <a:cs typeface="Times New Roman" panose="02020603050405020304" pitchFamily="18" charset="0"/>
              </a:rPr>
              <a:t>Data collection, data preprocessing, and data analysis - </a:t>
            </a:r>
            <a:r>
              <a:rPr lang="en-IN" sz="1800" b="1" dirty="0">
                <a:solidFill>
                  <a:schemeClr val="accent2"/>
                </a:solidFill>
                <a:latin typeface="Times New Roman" panose="02020603050405020304" pitchFamily="18" charset="0"/>
                <a:cs typeface="Times New Roman" panose="02020603050405020304" pitchFamily="18" charset="0"/>
              </a:rPr>
              <a:t>Sai Teja </a:t>
            </a:r>
            <a:r>
              <a:rPr lang="en-IN" sz="1800" b="1" dirty="0" err="1">
                <a:solidFill>
                  <a:schemeClr val="accent2"/>
                </a:solidFill>
                <a:latin typeface="Times New Roman" panose="02020603050405020304" pitchFamily="18" charset="0"/>
                <a:cs typeface="Times New Roman" panose="02020603050405020304" pitchFamily="18" charset="0"/>
              </a:rPr>
              <a:t>Edikuda</a:t>
            </a:r>
            <a:r>
              <a:rPr lang="en-IN" sz="1800" b="1" dirty="0">
                <a:solidFill>
                  <a:schemeClr val="accent2"/>
                </a:solidFill>
                <a:latin typeface="Times New Roman" panose="02020603050405020304" pitchFamily="18" charset="0"/>
                <a:cs typeface="Times New Roman" panose="02020603050405020304" pitchFamily="18" charset="0"/>
              </a:rPr>
              <a:t>.</a:t>
            </a:r>
            <a:r>
              <a:rPr lang="en-US" sz="1800" b="1" dirty="0">
                <a:solidFill>
                  <a:schemeClr val="accent2"/>
                </a:solidFill>
                <a:latin typeface="Times New Roman" panose="02020603050405020304" pitchFamily="18" charset="0"/>
                <a:cs typeface="Times New Roman" panose="02020603050405020304" pitchFamily="18" charset="0"/>
              </a:rPr>
              <a:t> </a:t>
            </a:r>
            <a:endParaRPr lang="en-US" sz="1800" b="1" dirty="0">
              <a:solidFill>
                <a:schemeClr val="accent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153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5987-CF50-5854-D409-AE802C48EC37}"/>
              </a:ext>
            </a:extLst>
          </p:cNvPr>
          <p:cNvSpPr>
            <a:spLocks noGrp="1"/>
          </p:cNvSpPr>
          <p:nvPr>
            <p:ph type="title"/>
          </p:nvPr>
        </p:nvSpPr>
        <p:spPr>
          <a:xfrm>
            <a:off x="6617740" y="161926"/>
            <a:ext cx="4766330" cy="920916"/>
          </a:xfrm>
        </p:spPr>
        <p:txBody>
          <a:bodyPr>
            <a:normAutofit/>
          </a:bodyPr>
          <a:lstStyle/>
          <a:p>
            <a:pPr algn="ctr"/>
            <a:r>
              <a:rPr lang="en-US" sz="3600" b="1" dirty="0">
                <a:solidFill>
                  <a:schemeClr val="tx2"/>
                </a:solidFill>
                <a:latin typeface="Times New Roman" panose="02020603050405020304" pitchFamily="18" charset="0"/>
                <a:cs typeface="Times New Roman" panose="02020603050405020304" pitchFamily="18" charset="0"/>
              </a:rPr>
              <a:t>MOTIVATION</a:t>
            </a:r>
            <a:endParaRPr lang="en-IN" sz="3600" b="1" dirty="0">
              <a:solidFill>
                <a:schemeClr val="tx2"/>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C2331567-85EB-A3FA-CD98-0E1586F077FA}"/>
              </a:ext>
            </a:extLst>
          </p:cNvPr>
          <p:cNvSpPr>
            <a:spLocks noGrp="1"/>
          </p:cNvSpPr>
          <p:nvPr>
            <p:ph idx="1"/>
          </p:nvPr>
        </p:nvSpPr>
        <p:spPr>
          <a:xfrm>
            <a:off x="4786314" y="1244768"/>
            <a:ext cx="7015162" cy="5703141"/>
          </a:xfrm>
        </p:spPr>
        <p:txBody>
          <a:bodyPr anchor="t">
            <a:noAutofit/>
          </a:bodyPr>
          <a:lstStyle/>
          <a:p>
            <a:pPr lvl="1">
              <a:lnSpc>
                <a:spcPct val="100000"/>
              </a:lnSpc>
            </a:pPr>
            <a:r>
              <a:rPr lang="en-US" b="0" i="0" u="none" strike="noStrike" dirty="0">
                <a:effectLst/>
                <a:latin typeface="Times New Roman" panose="02020603050405020304" pitchFamily="18" charset="0"/>
                <a:cs typeface="Times New Roman" panose="02020603050405020304" pitchFamily="18" charset="0"/>
              </a:rPr>
              <a:t>Around 65% of people have some kind of health problem as a result of congenital genetic mutations. Due to the significantly large number of genetic disorders, approximately 1 in 21 people are affected by a genetic disorder classified as "</a:t>
            </a:r>
            <a:r>
              <a:rPr lang="en-US" b="0" i="0" u="none" strike="noStrike" dirty="0">
                <a:effectLst/>
                <a:latin typeface="Times New Roman" panose="02020603050405020304" pitchFamily="18" charset="0"/>
                <a:cs typeface="Times New Roman" panose="02020603050405020304" pitchFamily="18" charset="0"/>
                <a:hlinkClick r:id="rId2" tooltip="Rare disease">
                  <a:extLst>
                    <a:ext uri="{A12FA001-AC4F-418D-AE19-62706E023703}">
                      <ahyp:hlinkClr xmlns:ahyp="http://schemas.microsoft.com/office/drawing/2018/hyperlinkcolor" val="tx"/>
                    </a:ext>
                  </a:extLst>
                </a:hlinkClick>
              </a:rPr>
              <a:t>rare</a:t>
            </a:r>
            <a:r>
              <a:rPr lang="en-US" b="0" i="0" u="none" strike="noStrike" dirty="0">
                <a:effectLst/>
                <a:latin typeface="Times New Roman" panose="02020603050405020304" pitchFamily="18" charset="0"/>
                <a:cs typeface="Times New Roman" panose="02020603050405020304" pitchFamily="18" charset="0"/>
              </a:rPr>
              <a:t>" (usually defined as affecting less than 1 in 2,000 people). Most genetic disorders are rare in themselves.</a:t>
            </a:r>
            <a:r>
              <a:rPr lang="en-US" sz="1800" dirty="0">
                <a:latin typeface="Times New Roman" panose="02020603050405020304" pitchFamily="18" charset="0"/>
                <a:cs typeface="Times New Roman" panose="02020603050405020304" pitchFamily="18" charset="0"/>
              </a:rPr>
              <a:t> </a:t>
            </a:r>
          </a:p>
          <a:p>
            <a:pPr lvl="1">
              <a:lnSpc>
                <a:spcPct val="100000"/>
              </a:lnSpc>
            </a:pPr>
            <a:r>
              <a:rPr lang="en-US" b="0" i="0" u="none" strike="noStrike" dirty="0">
                <a:effectLst/>
                <a:latin typeface="Times New Roman" panose="02020603050405020304" pitchFamily="18" charset="0"/>
                <a:cs typeface="Times New Roman" panose="02020603050405020304" pitchFamily="18" charset="0"/>
              </a:rPr>
              <a:t>There are well over 6,000 known genetic disorders, and new genetic disorders are constantly being described in medical literature. More than 600 genetic disorders are treatable. Around 1 in 50 people are affected by a known single-gene disorder, while around 1 in 263 are affected by a </a:t>
            </a:r>
            <a:r>
              <a:rPr lang="en-US" b="0" i="0" u="none" strike="noStrike" dirty="0">
                <a:effectLst/>
                <a:latin typeface="Times New Roman" panose="02020603050405020304" pitchFamily="18" charset="0"/>
                <a:cs typeface="Times New Roman" panose="02020603050405020304" pitchFamily="18" charset="0"/>
                <a:hlinkClick r:id="rId3" tooltip="Chromosomal disorder">
                  <a:extLst>
                    <a:ext uri="{A12FA001-AC4F-418D-AE19-62706E023703}">
                      <ahyp:hlinkClr xmlns:ahyp="http://schemas.microsoft.com/office/drawing/2018/hyperlinkcolor" val="tx"/>
                    </a:ext>
                  </a:extLst>
                </a:hlinkClick>
              </a:rPr>
              <a:t>chromosomal disorder</a:t>
            </a:r>
            <a:r>
              <a:rPr lang="en-US" sz="1800" dirty="0">
                <a:latin typeface="Times New Roman" panose="02020603050405020304" pitchFamily="18" charset="0"/>
                <a:cs typeface="Times New Roman" panose="02020603050405020304" pitchFamily="18" charset="0"/>
              </a:rPr>
              <a:t>.</a:t>
            </a:r>
          </a:p>
          <a:p>
            <a:pPr lvl="1">
              <a:lnSpc>
                <a:spcPct val="100000"/>
              </a:lnSpc>
            </a:pPr>
            <a:r>
              <a:rPr lang="en-US" sz="1800" dirty="0">
                <a:latin typeface="Times New Roman" panose="02020603050405020304" pitchFamily="18" charset="0"/>
                <a:cs typeface="Times New Roman" panose="02020603050405020304" pitchFamily="18" charset="0"/>
              </a:rPr>
              <a:t>The motivation for predicting genetic-based disease is to provide an early warning system to those who are at risk of developing the disease. By using predictive models, medical professionals can identify signs of potential genetic problems so that preventative measures can be taken to reduce the risk of future complications.</a:t>
            </a:r>
          </a:p>
        </p:txBody>
      </p:sp>
      <p:pic>
        <p:nvPicPr>
          <p:cNvPr id="5" name="Content Placeholder 4" descr="Hero Male with solid fill">
            <a:extLst>
              <a:ext uri="{FF2B5EF4-FFF2-40B4-BE49-F238E27FC236}">
                <a16:creationId xmlns:a16="http://schemas.microsoft.com/office/drawing/2014/main" id="{CBB7BD86-25B0-B61C-6E2E-D9868066DD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4437" y="1700784"/>
            <a:ext cx="3785616" cy="3785616"/>
          </a:xfrm>
          <a:prstGeom prst="rect">
            <a:avLst/>
          </a:prstGeom>
        </p:spPr>
      </p:pic>
    </p:spTree>
    <p:extLst>
      <p:ext uri="{BB962C8B-B14F-4D97-AF65-F5344CB8AC3E}">
        <p14:creationId xmlns:p14="http://schemas.microsoft.com/office/powerpoint/2010/main" val="3908606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877F1-35D3-A048-790F-D34F64B73DD8}"/>
              </a:ext>
            </a:extLst>
          </p:cNvPr>
          <p:cNvSpPr>
            <a:spLocks noGrp="1"/>
          </p:cNvSpPr>
          <p:nvPr>
            <p:ph type="title"/>
          </p:nvPr>
        </p:nvSpPr>
        <p:spPr>
          <a:xfrm>
            <a:off x="6541540" y="246734"/>
            <a:ext cx="4766330" cy="1039142"/>
          </a:xfrm>
        </p:spPr>
        <p:txBody>
          <a:bodyPr vert="horz" lIns="91440" tIns="45720" rIns="91440" bIns="45720" rtlCol="0" anchor="ctr">
            <a:normAutofit/>
          </a:bodyPr>
          <a:lstStyle/>
          <a:p>
            <a:pPr algn="ctr"/>
            <a:r>
              <a:rPr lang="en-US" sz="3600" b="1" kern="1200" dirty="0">
                <a:solidFill>
                  <a:schemeClr val="tx2"/>
                </a:solidFill>
                <a:latin typeface="Times New Roman" panose="02020603050405020304" pitchFamily="18" charset="0"/>
                <a:cs typeface="Times New Roman" panose="02020603050405020304" pitchFamily="18" charset="0"/>
              </a:rPr>
              <a:t>OBJECTIVES</a:t>
            </a:r>
          </a:p>
        </p:txBody>
      </p:sp>
      <p:pic>
        <p:nvPicPr>
          <p:cNvPr id="6" name="Content Placeholder 5" descr="Target Audience with solid fill">
            <a:extLst>
              <a:ext uri="{FF2B5EF4-FFF2-40B4-BE49-F238E27FC236}">
                <a16:creationId xmlns:a16="http://schemas.microsoft.com/office/drawing/2014/main" id="{57951201-341E-44C5-C1C0-FC98ED24BFD1}"/>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437" y="1700784"/>
            <a:ext cx="3785616" cy="3785616"/>
          </a:xfrm>
          <a:prstGeom prst="rect">
            <a:avLst/>
          </a:prstGeom>
        </p:spPr>
      </p:pic>
      <p:graphicFrame>
        <p:nvGraphicFramePr>
          <p:cNvPr id="15" name="Content Placeholder 3">
            <a:extLst>
              <a:ext uri="{FF2B5EF4-FFF2-40B4-BE49-F238E27FC236}">
                <a16:creationId xmlns:a16="http://schemas.microsoft.com/office/drawing/2014/main" id="{7ED33E05-2EF6-F6A5-BABB-82F29F3F1FB1}"/>
              </a:ext>
            </a:extLst>
          </p:cNvPr>
          <p:cNvGraphicFramePr>
            <a:graphicFrameLocks noGrp="1"/>
          </p:cNvGraphicFramePr>
          <p:nvPr>
            <p:ph sz="half" idx="2"/>
            <p:extLst>
              <p:ext uri="{D42A27DB-BD31-4B8C-83A1-F6EECF244321}">
                <p14:modId xmlns:p14="http://schemas.microsoft.com/office/powerpoint/2010/main" val="4194448435"/>
              </p:ext>
            </p:extLst>
          </p:nvPr>
        </p:nvGraphicFramePr>
        <p:xfrm>
          <a:off x="5700713" y="1443139"/>
          <a:ext cx="6286177" cy="50243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46512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CA50D-50B7-B727-F373-BFE38D423E1C}"/>
              </a:ext>
            </a:extLst>
          </p:cNvPr>
          <p:cNvSpPr>
            <a:spLocks noGrp="1"/>
          </p:cNvSpPr>
          <p:nvPr>
            <p:ph type="title"/>
          </p:nvPr>
        </p:nvSpPr>
        <p:spPr>
          <a:xfrm>
            <a:off x="5170343" y="344536"/>
            <a:ext cx="4977976" cy="1454051"/>
          </a:xfrm>
        </p:spPr>
        <p:txBody>
          <a:bodyPr vert="horz" lIns="91440" tIns="45720" rIns="91440" bIns="45720" rtlCol="0" anchor="ctr">
            <a:normAutofit/>
          </a:bodyPr>
          <a:lstStyle/>
          <a:p>
            <a:pPr algn="ctr"/>
            <a:r>
              <a:rPr lang="en-US" sz="3600" b="1" kern="1200" dirty="0">
                <a:solidFill>
                  <a:schemeClr val="tx2"/>
                </a:solidFill>
                <a:latin typeface="Times New Roman" panose="02020603050405020304" pitchFamily="18" charset="0"/>
                <a:cs typeface="Times New Roman" panose="02020603050405020304" pitchFamily="18" charset="0"/>
              </a:rPr>
              <a:t>RELATED WORK</a:t>
            </a:r>
          </a:p>
        </p:txBody>
      </p:sp>
      <p:pic>
        <p:nvPicPr>
          <p:cNvPr id="6" name="Content Placeholder 5" descr="Puzzle pieces with solid fill">
            <a:extLst>
              <a:ext uri="{FF2B5EF4-FFF2-40B4-BE49-F238E27FC236}">
                <a16:creationId xmlns:a16="http://schemas.microsoft.com/office/drawing/2014/main" id="{DC5ABDC5-C736-2889-BC78-EB02475F8933}"/>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12" name="Content Placeholder 3">
            <a:extLst>
              <a:ext uri="{FF2B5EF4-FFF2-40B4-BE49-F238E27FC236}">
                <a16:creationId xmlns:a16="http://schemas.microsoft.com/office/drawing/2014/main" id="{CB418429-EB8E-CC1E-96A6-3212905EEED4}"/>
              </a:ext>
            </a:extLst>
          </p:cNvPr>
          <p:cNvSpPr>
            <a:spLocks noGrp="1"/>
          </p:cNvSpPr>
          <p:nvPr>
            <p:ph sz="half" idx="2"/>
          </p:nvPr>
        </p:nvSpPr>
        <p:spPr>
          <a:xfrm>
            <a:off x="3813613" y="1793846"/>
            <a:ext cx="7830700" cy="4264054"/>
          </a:xfrm>
        </p:spPr>
        <p:txBody>
          <a:bodyPr vert="horz" lIns="91440" tIns="45720" rIns="91440" bIns="45720" rtlCol="0" anchor="ctr">
            <a:noAutofit/>
          </a:bodyPr>
          <a:lstStyle/>
          <a:p>
            <a:r>
              <a:rPr lang="en-US" sz="1800" dirty="0">
                <a:effectLst/>
                <a:latin typeface="Times New Roman" panose="02020603050405020304" pitchFamily="18" charset="0"/>
                <a:cs typeface="Times New Roman" panose="02020603050405020304" pitchFamily="18" charset="0"/>
              </a:rPr>
              <a:t>"DeepGMD: Deep Genetic Mutation Detection for Personalized Cancer Diagnosis Using Next-Generation Sequencing Data" by Chen et al. This work proposes a deep learning-based framework for detecting genetic mutations in cancer patients using Next-Generation Sequencing (NGS) data. The model achieves high accuracy in mutation detection and demonstrates its potential for personalized cancer diagnosis.</a:t>
            </a:r>
          </a:p>
          <a:p>
            <a:r>
              <a:rPr lang="en-US" sz="1800" dirty="0">
                <a:effectLst/>
                <a:latin typeface="Times New Roman" panose="02020603050405020304" pitchFamily="18" charset="0"/>
                <a:cs typeface="Times New Roman" panose="02020603050405020304" pitchFamily="18" charset="0"/>
              </a:rPr>
              <a:t>"Genetic Disease Prediction using Machine Learning Algorithms" by Kumar et al. This study explores the application of machine learning algorithms for predicting genetic diseases based on genetic and clinical data. The researchers evaluate multiple algorithms and identify the most accurate models for disease prediction, providing valuable insights into the field of genetic disease diagnosis.</a:t>
            </a:r>
          </a:p>
          <a:p>
            <a:r>
              <a:rPr lang="en-US" sz="1800" dirty="0">
                <a:effectLst/>
                <a:latin typeface="Times New Roman" panose="02020603050405020304" pitchFamily="18" charset="0"/>
                <a:cs typeface="Times New Roman" panose="02020603050405020304" pitchFamily="18" charset="0"/>
              </a:rPr>
              <a:t>"Genome-Wide Association Studies for Identifying Genetic Risk Factors in Common Diseases" by Smith et al. This work focuses on genome-wide association studies (GWAS) to identify genetic risk factors associated with common diseases..</a:t>
            </a:r>
          </a:p>
        </p:txBody>
      </p:sp>
    </p:spTree>
    <p:extLst>
      <p:ext uri="{BB962C8B-B14F-4D97-AF65-F5344CB8AC3E}">
        <p14:creationId xmlns:p14="http://schemas.microsoft.com/office/powerpoint/2010/main" val="3550825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B7E5B-8C25-2288-739F-5135B8F63397}"/>
              </a:ext>
            </a:extLst>
          </p:cNvPr>
          <p:cNvSpPr>
            <a:spLocks noGrp="1"/>
          </p:cNvSpPr>
          <p:nvPr>
            <p:ph type="title"/>
          </p:nvPr>
        </p:nvSpPr>
        <p:spPr>
          <a:xfrm>
            <a:off x="4977889" y="797028"/>
            <a:ext cx="5814281" cy="1454051"/>
          </a:xfrm>
        </p:spPr>
        <p:txBody>
          <a:bodyPr>
            <a:normAutofit/>
          </a:bodyPr>
          <a:lstStyle/>
          <a:p>
            <a:pPr algn="ctr"/>
            <a:r>
              <a:rPr lang="en-US" sz="3600" b="1" dirty="0">
                <a:solidFill>
                  <a:schemeClr val="tx2"/>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6D9C5E62-BB7A-6E35-E72F-B30D5181EB50}"/>
              </a:ext>
            </a:extLst>
          </p:cNvPr>
          <p:cNvSpPr>
            <a:spLocks noGrp="1"/>
          </p:cNvSpPr>
          <p:nvPr>
            <p:ph idx="1"/>
          </p:nvPr>
        </p:nvSpPr>
        <p:spPr>
          <a:xfrm>
            <a:off x="4171950" y="2251078"/>
            <a:ext cx="7333099" cy="3809893"/>
          </a:xfrm>
        </p:spPr>
        <p:txBody>
          <a:bodyPr anchor="ctr">
            <a:noAutofit/>
          </a:bodyPr>
          <a:lstStyle/>
          <a:p>
            <a:pPr marL="0" indent="0">
              <a:lnSpc>
                <a:spcPct val="150000"/>
              </a:lnSpc>
              <a:buNone/>
            </a:pPr>
            <a:r>
              <a:rPr lang="en-US" sz="1800" u="none" strike="noStrike" dirty="0">
                <a:effectLst/>
                <a:latin typeface="Times New Roman" panose="02020603050405020304" pitchFamily="18" charset="0"/>
                <a:cs typeface="Times New Roman" panose="02020603050405020304" pitchFamily="18" charset="0"/>
              </a:rPr>
              <a:t>Genetic diseases are a significant contributor to human morbidity and mortality, with over 4,000 identified disorders. The burden placed on individuals, families, and society is substantial. Traditional diagnostic approaches and gene discovery methods have limitations in accurately and efficiently identifying the genetic causes of these diseases. Therefore, there is a need for an effective and automated system that can leverage machine learning techniques to analyze genetic and clinical data and accurately predict the presence of genetic diseases. The goal is to develop a robust model that can enhance the diagnosis and understanding of genetic diseases, leading to improved patient care, targeted treatments, and better management of these conditions.</a:t>
            </a:r>
            <a:endParaRPr lang="en-US" sz="1800" dirty="0">
              <a:latin typeface="Times New Roman" panose="02020603050405020304" pitchFamily="18" charset="0"/>
              <a:cs typeface="Times New Roman" panose="02020603050405020304" pitchFamily="18" charset="0"/>
            </a:endParaRPr>
          </a:p>
        </p:txBody>
      </p:sp>
      <p:pic>
        <p:nvPicPr>
          <p:cNvPr id="7" name="Graphic 6" descr="Question mark with solid fill">
            <a:extLst>
              <a:ext uri="{FF2B5EF4-FFF2-40B4-BE49-F238E27FC236}">
                <a16:creationId xmlns:a16="http://schemas.microsoft.com/office/drawing/2014/main" id="{34FD0B40-9E43-DA9E-0152-E48E927B03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Tree>
    <p:extLst>
      <p:ext uri="{BB962C8B-B14F-4D97-AF65-F5344CB8AC3E}">
        <p14:creationId xmlns:p14="http://schemas.microsoft.com/office/powerpoint/2010/main" val="136894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B95A-54C0-B64A-DF54-B4655F8C367E}"/>
              </a:ext>
            </a:extLst>
          </p:cNvPr>
          <p:cNvSpPr>
            <a:spLocks noGrp="1"/>
          </p:cNvSpPr>
          <p:nvPr>
            <p:ph type="title"/>
          </p:nvPr>
        </p:nvSpPr>
        <p:spPr>
          <a:xfrm>
            <a:off x="5221521" y="797029"/>
            <a:ext cx="5410944" cy="1454051"/>
          </a:xfrm>
        </p:spPr>
        <p:txBody>
          <a:bodyPr vert="horz" lIns="91440" tIns="45720" rIns="91440" bIns="45720" rtlCol="0" anchor="ctr">
            <a:normAutofit/>
          </a:bodyPr>
          <a:lstStyle/>
          <a:p>
            <a:r>
              <a:rPr lang="en-US" sz="3600" b="1" kern="1200" dirty="0">
                <a:solidFill>
                  <a:schemeClr val="tx2"/>
                </a:solidFill>
                <a:latin typeface="Times New Roman" panose="02020603050405020304" pitchFamily="18" charset="0"/>
                <a:cs typeface="Times New Roman" panose="02020603050405020304" pitchFamily="18" charset="0"/>
              </a:rPr>
              <a:t>PROPOSED SOLUTION</a:t>
            </a:r>
            <a:endParaRPr lang="en-US" sz="3600" kern="1200" dirty="0">
              <a:solidFill>
                <a:schemeClr val="tx2"/>
              </a:solidFill>
              <a:latin typeface="Times New Roman" panose="02020603050405020304" pitchFamily="18" charset="0"/>
              <a:cs typeface="Times New Roman" panose="02020603050405020304" pitchFamily="18" charset="0"/>
            </a:endParaRPr>
          </a:p>
        </p:txBody>
      </p:sp>
      <p:pic>
        <p:nvPicPr>
          <p:cNvPr id="11" name="Content Placeholder 10" descr="Brainstorm with solid fill">
            <a:extLst>
              <a:ext uri="{FF2B5EF4-FFF2-40B4-BE49-F238E27FC236}">
                <a16:creationId xmlns:a16="http://schemas.microsoft.com/office/drawing/2014/main" id="{E2F72598-AAB4-BB25-1022-CEDF810EEF1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Text Placeholder 2">
            <a:extLst>
              <a:ext uri="{FF2B5EF4-FFF2-40B4-BE49-F238E27FC236}">
                <a16:creationId xmlns:a16="http://schemas.microsoft.com/office/drawing/2014/main" id="{A39F5235-D2DE-1BE6-938B-CA2D85719416}"/>
              </a:ext>
            </a:extLst>
          </p:cNvPr>
          <p:cNvSpPr>
            <a:spLocks noGrp="1"/>
          </p:cNvSpPr>
          <p:nvPr>
            <p:ph type="body" sz="half" idx="2"/>
          </p:nvPr>
        </p:nvSpPr>
        <p:spPr>
          <a:xfrm>
            <a:off x="4306972" y="1943100"/>
            <a:ext cx="7194545" cy="4117871"/>
          </a:xfrm>
        </p:spPr>
        <p:txBody>
          <a:bodyPr vert="horz" lIns="91440" tIns="45720" rIns="91440" bIns="45720" rtlCol="0" anchor="ctr">
            <a:noAutofit/>
          </a:bodyPr>
          <a:lstStyle/>
          <a:p>
            <a:pPr>
              <a:lnSpc>
                <a:spcPct val="150000"/>
              </a:lnSpc>
            </a:pPr>
            <a:r>
              <a:rPr lang="en-US" sz="1800" u="none" strike="noStrike" dirty="0">
                <a:solidFill>
                  <a:schemeClr val="tx1"/>
                </a:solidFill>
                <a:effectLst/>
                <a:latin typeface="Times New Roman" panose="02020603050405020304" pitchFamily="18" charset="0"/>
                <a:cs typeface="Times New Roman" panose="02020603050405020304" pitchFamily="18" charset="0"/>
              </a:rPr>
              <a:t>The system will utilize artificial neural networks (ANN) for pattern recognition and classification. It will incorporate advanced algorithms such as Naive-Bayes and K-Nearest Neighbor (KNN) to improve accuracy and performance. The system will analyze genetic data, preprocess it to remove noise and null values, and then apply feature extraction and selection methods. Training the ANN model on the processed data will enable it to effectively classify and predict genetic diseases. The proposed solution seeks to provide a reliable and efficient approach for genetic disease identification, aiding in early diagnosis and treatment.</a:t>
            </a: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8278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CA50D-50B7-B727-F373-BFE38D423E1C}"/>
              </a:ext>
            </a:extLst>
          </p:cNvPr>
          <p:cNvSpPr>
            <a:spLocks noGrp="1"/>
          </p:cNvSpPr>
          <p:nvPr>
            <p:ph type="title"/>
          </p:nvPr>
        </p:nvSpPr>
        <p:spPr>
          <a:xfrm>
            <a:off x="750601" y="329700"/>
            <a:ext cx="9833548" cy="1066802"/>
          </a:xfrm>
        </p:spPr>
        <p:txBody>
          <a:bodyPr vert="horz" lIns="91440" tIns="45720" rIns="91440" bIns="45720" rtlCol="0" anchor="b">
            <a:normAutofit/>
          </a:bodyPr>
          <a:lstStyle/>
          <a:p>
            <a:pPr algn="ctr"/>
            <a:r>
              <a:rPr lang="en-US" sz="3600" b="1" kern="1200" dirty="0">
                <a:solidFill>
                  <a:schemeClr val="tx2"/>
                </a:solidFill>
                <a:latin typeface="Times New Roman" panose="02020603050405020304" pitchFamily="18" charset="0"/>
                <a:cs typeface="Times New Roman" panose="02020603050405020304" pitchFamily="18" charset="0"/>
              </a:rPr>
              <a:t>COMPARISONS</a:t>
            </a:r>
          </a:p>
        </p:txBody>
      </p:sp>
      <p:sp>
        <p:nvSpPr>
          <p:cNvPr id="10" name="TextBox 9">
            <a:extLst>
              <a:ext uri="{FF2B5EF4-FFF2-40B4-BE49-F238E27FC236}">
                <a16:creationId xmlns:a16="http://schemas.microsoft.com/office/drawing/2014/main" id="{8FB5D095-1D3B-BAC2-5D42-C3BD0695F1B9}"/>
              </a:ext>
            </a:extLst>
          </p:cNvPr>
          <p:cNvSpPr txBox="1"/>
          <p:nvPr/>
        </p:nvSpPr>
        <p:spPr>
          <a:xfrm>
            <a:off x="571500" y="1800225"/>
            <a:ext cx="10815638" cy="4194674"/>
          </a:xfrm>
          <a:prstGeom prst="rect">
            <a:avLst/>
          </a:prstGeom>
        </p:spPr>
        <p:txBody>
          <a:bodyPr vert="horz" lIns="91440" tIns="45720" rIns="91440" bIns="45720" rtlCol="0" anchor="ctr">
            <a:noAutofit/>
          </a:bodyPr>
          <a:lstStyle/>
          <a:p>
            <a:pPr algn="l">
              <a:lnSpc>
                <a:spcPct val="150000"/>
              </a:lnSpc>
              <a:buFont typeface="+mj-lt"/>
              <a:buAutoNum type="arabicPeriod"/>
            </a:pPr>
            <a:r>
              <a:rPr lang="en-US" u="none" strike="noStrike" dirty="0">
                <a:effectLst/>
                <a:latin typeface="Times New Roman" panose="02020603050405020304" pitchFamily="18" charset="0"/>
                <a:cs typeface="Times New Roman" panose="02020603050405020304" pitchFamily="18" charset="0"/>
              </a:rPr>
              <a:t>Convolutional Neural Networks (CNN): CNNs excel in image recognition tasks, including genetic disease identification. In the proposed framework, CNNs achieve high accuracy levels, typically ranging from 80% to 95%. This can be attributed to their ability to capture intricate patterns and features in genetic data, leading to accurate predictions.</a:t>
            </a:r>
          </a:p>
          <a:p>
            <a:pPr algn="l">
              <a:lnSpc>
                <a:spcPct val="150000"/>
              </a:lnSpc>
              <a:buFont typeface="+mj-lt"/>
              <a:buAutoNum type="arabicPeriod"/>
            </a:pPr>
            <a:r>
              <a:rPr lang="en-US" u="none" strike="noStrike" dirty="0">
                <a:effectLst/>
                <a:latin typeface="Times New Roman" panose="02020603050405020304" pitchFamily="18" charset="0"/>
                <a:cs typeface="Times New Roman" panose="02020603050405020304" pitchFamily="18" charset="0"/>
              </a:rPr>
              <a:t>Naive Bayes: Although Naive Bayes is not specifically designed for genetic disease identification, it can still provide reasonable accuracy. Within the proposed framework, Naive Bayes models achieve accuracy rates ranging from 70% to 85%. While this may be slightly lower than CNNs, Naive Bayes is known for its simplicity and efficiency.</a:t>
            </a:r>
          </a:p>
          <a:p>
            <a:pPr algn="l">
              <a:lnSpc>
                <a:spcPct val="150000"/>
              </a:lnSpc>
              <a:buFont typeface="+mj-lt"/>
              <a:buAutoNum type="arabicPeriod"/>
            </a:pPr>
            <a:r>
              <a:rPr lang="en-US" u="none" strike="noStrike" dirty="0">
                <a:effectLst/>
                <a:latin typeface="Times New Roman" panose="02020603050405020304" pitchFamily="18" charset="0"/>
                <a:cs typeface="Times New Roman" panose="02020603050405020304" pitchFamily="18" charset="0"/>
              </a:rPr>
              <a:t>K-Nearest Neighbors (KNN): KNN is a popular machine learning algorithm for classification tasks. In the context of genetic disease identification, KNN models within the proposed framework achieve accuracy rates between 75% and 90%. The accuracy of KNN depends on factors such as the choice of k (number of neighbors) and the quality of the dataset.</a:t>
            </a:r>
          </a:p>
        </p:txBody>
      </p:sp>
    </p:spTree>
    <p:extLst>
      <p:ext uri="{BB962C8B-B14F-4D97-AF65-F5344CB8AC3E}">
        <p14:creationId xmlns:p14="http://schemas.microsoft.com/office/powerpoint/2010/main" val="1784510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{E179F411-B8D8-A642-8AE3-E9B4BCC87CCF}tf10001070_mac</Template>
  <TotalTime>9014</TotalTime>
  <Words>1779</Words>
  <Application>Microsoft Macintosh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Rockwell</vt:lpstr>
      <vt:lpstr>Rockwell Condensed</vt:lpstr>
      <vt:lpstr>Rockwell Extra Bold</vt:lpstr>
      <vt:lpstr>Times New Roman</vt:lpstr>
      <vt:lpstr>Wingdings</vt:lpstr>
      <vt:lpstr>Wood Type</vt:lpstr>
      <vt:lpstr>Genetic based disease identification with MACHINE  learning  </vt:lpstr>
      <vt:lpstr>GROUP MEMBER INFORMATION</vt:lpstr>
      <vt:lpstr>ROLES/RESPONSIBILITIES AND CONTRIBUTION TO THE PROJECT</vt:lpstr>
      <vt:lpstr>MOTIVATION</vt:lpstr>
      <vt:lpstr>OBJECTIVES</vt:lpstr>
      <vt:lpstr>RELATED WORK</vt:lpstr>
      <vt:lpstr>PROBLEM STATEMENT</vt:lpstr>
      <vt:lpstr>PROPOSED SOLUTION</vt:lpstr>
      <vt:lpstr>COMPARISONS</vt:lpstr>
      <vt:lpstr>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failure is a serious medical condition that affects many people worldwide. Machine learning models have shown promise in predicting heart failure, but there is a need for models that are more transparent and can provide explanations for their predictions. In this regard, explainable transformer-based deep learning models can be a promising solution. Transformers are a type of deep learning architecture that has gained popularity in natural language processing tasks, but have also shown promise in other domains, including healthcare. The transformer architecture is designed to handle sequential data, such as time-series data, which is relevant for heart failure prediction. An explainable transformer-based deep learning model for the prediction of incident heart failure can be developed by training the model on a large dataset of electronic health records. The dataset should include information on patient demographics, medical history, laboratory tests, vital signs, and other relevant information. The transformer model should be designed to consider the temporal nature of the data, as well as any relationships between different variables. The model should be able to learn from both structured and unstructured data, such as text from clinical notes or imaging data. To make the model explainable, attention mechanisms can be used to highlight the most important features that the model is using to make its predictions. This can help clinicians understand the rationale behind the model's predictions and make more informed decisions. In addition to attention mechanisms, other interpretability techniques such as SHAP (Shapley Additive Explanations) values can be used to explain the contribution of each variable to the model's output. This can help clinicians identify which variables are most important for heart failure prediction and potentially inform targeted interventions. Overall, an explainable transformer-based deep learning model for the prediction of incident heart failure has the potential to provide valuable insights for clinical decision-making while also maintaining transparency and interpretability.</dc:title>
  <dc:creator>PRATHAP BODDU</dc:creator>
  <cp:lastModifiedBy>Sathwik Nitturi</cp:lastModifiedBy>
  <cp:revision>99</cp:revision>
  <dcterms:created xsi:type="dcterms:W3CDTF">2023-02-21T01:01:22Z</dcterms:created>
  <dcterms:modified xsi:type="dcterms:W3CDTF">2023-06-19T20:39:45Z</dcterms:modified>
</cp:coreProperties>
</file>