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18"/>
  </p:notesMasterIdLst>
  <p:sldIdLst>
    <p:sldId id="256" r:id="rId2"/>
    <p:sldId id="257" r:id="rId3"/>
    <p:sldId id="258" r:id="rId4"/>
    <p:sldId id="260" r:id="rId5"/>
    <p:sldId id="271" r:id="rId6"/>
    <p:sldId id="272" r:id="rId7"/>
    <p:sldId id="259" r:id="rId8"/>
    <p:sldId id="261" r:id="rId9"/>
    <p:sldId id="262" r:id="rId10"/>
    <p:sldId id="263" r:id="rId11"/>
    <p:sldId id="264" r:id="rId12"/>
    <p:sldId id="269" r:id="rId13"/>
    <p:sldId id="265" r:id="rId14"/>
    <p:sldId id="266" r:id="rId15"/>
    <p:sldId id="270"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317" autoAdjust="0"/>
    <p:restoredTop sz="94660"/>
  </p:normalViewPr>
  <p:slideViewPr>
    <p:cSldViewPr snapToGrid="0">
      <p:cViewPr varScale="1">
        <p:scale>
          <a:sx n="78" d="100"/>
          <a:sy n="78"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2E5AB0-27F4-46D2-9523-7420AD9024B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AC801BA-79E2-4FB5-9739-5FDFFE7C7E18}">
      <dgm:prSet/>
      <dgm:spPr/>
      <dgm:t>
        <a:bodyPr/>
        <a:lstStyle/>
        <a:p>
          <a:r>
            <a:rPr lang="en-US"/>
            <a:t>Introduction</a:t>
          </a:r>
        </a:p>
      </dgm:t>
    </dgm:pt>
    <dgm:pt modelId="{18E44940-F756-4303-86B0-FC51922C6FA7}" type="parTrans" cxnId="{CE2C4C38-E0C2-4E89-91A8-10418B8C0409}">
      <dgm:prSet/>
      <dgm:spPr/>
      <dgm:t>
        <a:bodyPr/>
        <a:lstStyle/>
        <a:p>
          <a:endParaRPr lang="en-US"/>
        </a:p>
      </dgm:t>
    </dgm:pt>
    <dgm:pt modelId="{7E3EDA97-1DF7-4ABA-B43F-90652ACF935A}" type="sibTrans" cxnId="{CE2C4C38-E0C2-4E89-91A8-10418B8C0409}">
      <dgm:prSet/>
      <dgm:spPr/>
      <dgm:t>
        <a:bodyPr/>
        <a:lstStyle/>
        <a:p>
          <a:endParaRPr lang="en-US"/>
        </a:p>
      </dgm:t>
    </dgm:pt>
    <dgm:pt modelId="{EAB01B5E-3864-4FA8-A320-A9301F30C9D6}">
      <dgm:prSet/>
      <dgm:spPr/>
      <dgm:t>
        <a:bodyPr/>
        <a:lstStyle/>
        <a:p>
          <a:r>
            <a:rPr lang="en-US"/>
            <a:t>Problem Statement </a:t>
          </a:r>
        </a:p>
      </dgm:t>
    </dgm:pt>
    <dgm:pt modelId="{C4CCBDA7-A866-4548-BD7A-F8A593CDDBCB}" type="parTrans" cxnId="{25CAD27C-4B1D-4DC5-B3C1-66CF53277C6C}">
      <dgm:prSet/>
      <dgm:spPr/>
      <dgm:t>
        <a:bodyPr/>
        <a:lstStyle/>
        <a:p>
          <a:endParaRPr lang="en-US"/>
        </a:p>
      </dgm:t>
    </dgm:pt>
    <dgm:pt modelId="{B24DF66F-5130-43A6-96CB-5F10F96EF553}" type="sibTrans" cxnId="{25CAD27C-4B1D-4DC5-B3C1-66CF53277C6C}">
      <dgm:prSet/>
      <dgm:spPr/>
      <dgm:t>
        <a:bodyPr/>
        <a:lstStyle/>
        <a:p>
          <a:endParaRPr lang="en-US"/>
        </a:p>
      </dgm:t>
    </dgm:pt>
    <dgm:pt modelId="{DF7C5228-B38E-48AB-A58B-432DEAF5C609}">
      <dgm:prSet/>
      <dgm:spPr/>
      <dgm:t>
        <a:bodyPr/>
        <a:lstStyle/>
        <a:p>
          <a:r>
            <a:rPr lang="en-US"/>
            <a:t>Methodology</a:t>
          </a:r>
        </a:p>
      </dgm:t>
    </dgm:pt>
    <dgm:pt modelId="{5A5E6762-C303-4196-8CB3-FFF6091BDB3D}" type="parTrans" cxnId="{82333730-1273-45E7-837B-24D14DECD0DF}">
      <dgm:prSet/>
      <dgm:spPr/>
      <dgm:t>
        <a:bodyPr/>
        <a:lstStyle/>
        <a:p>
          <a:endParaRPr lang="en-US"/>
        </a:p>
      </dgm:t>
    </dgm:pt>
    <dgm:pt modelId="{2AFC7144-487F-4954-938C-05E589BCB80C}" type="sibTrans" cxnId="{82333730-1273-45E7-837B-24D14DECD0DF}">
      <dgm:prSet/>
      <dgm:spPr/>
      <dgm:t>
        <a:bodyPr/>
        <a:lstStyle/>
        <a:p>
          <a:endParaRPr lang="en-US"/>
        </a:p>
      </dgm:t>
    </dgm:pt>
    <dgm:pt modelId="{E5ABA43A-5580-4D73-AA74-A2FFADD65878}">
      <dgm:prSet/>
      <dgm:spPr/>
      <dgm:t>
        <a:bodyPr/>
        <a:lstStyle/>
        <a:p>
          <a:r>
            <a:rPr lang="en-US"/>
            <a:t>Result</a:t>
          </a:r>
        </a:p>
      </dgm:t>
    </dgm:pt>
    <dgm:pt modelId="{71027624-39BB-40F1-B080-9C58EBDCD5AE}" type="parTrans" cxnId="{487E113E-9898-4915-AA87-85D8F45C497A}">
      <dgm:prSet/>
      <dgm:spPr/>
      <dgm:t>
        <a:bodyPr/>
        <a:lstStyle/>
        <a:p>
          <a:endParaRPr lang="en-US"/>
        </a:p>
      </dgm:t>
    </dgm:pt>
    <dgm:pt modelId="{89342273-6BD1-4B42-9E6C-9571826F6DFC}" type="sibTrans" cxnId="{487E113E-9898-4915-AA87-85D8F45C497A}">
      <dgm:prSet/>
      <dgm:spPr/>
      <dgm:t>
        <a:bodyPr/>
        <a:lstStyle/>
        <a:p>
          <a:endParaRPr lang="en-US"/>
        </a:p>
      </dgm:t>
    </dgm:pt>
    <dgm:pt modelId="{085E680B-5451-4241-B984-0F81C9307655}">
      <dgm:prSet/>
      <dgm:spPr/>
      <dgm:t>
        <a:bodyPr/>
        <a:lstStyle/>
        <a:p>
          <a:r>
            <a:rPr lang="en-US"/>
            <a:t>Conclusion</a:t>
          </a:r>
        </a:p>
      </dgm:t>
    </dgm:pt>
    <dgm:pt modelId="{05AA9365-BFB6-4103-8F40-3DCCA656A8A1}" type="parTrans" cxnId="{E939C9B8-4011-4849-A0BE-96E2A9AC8B27}">
      <dgm:prSet/>
      <dgm:spPr/>
      <dgm:t>
        <a:bodyPr/>
        <a:lstStyle/>
        <a:p>
          <a:endParaRPr lang="en-US"/>
        </a:p>
      </dgm:t>
    </dgm:pt>
    <dgm:pt modelId="{1FA17F6E-DBDA-4D38-B208-31C4F86C11C5}" type="sibTrans" cxnId="{E939C9B8-4011-4849-A0BE-96E2A9AC8B27}">
      <dgm:prSet/>
      <dgm:spPr/>
      <dgm:t>
        <a:bodyPr/>
        <a:lstStyle/>
        <a:p>
          <a:endParaRPr lang="en-US"/>
        </a:p>
      </dgm:t>
    </dgm:pt>
    <dgm:pt modelId="{DD94FD6E-3E6F-4BF9-84F4-CB8DD6858D86}">
      <dgm:prSet/>
      <dgm:spPr/>
      <dgm:t>
        <a:bodyPr/>
        <a:lstStyle/>
        <a:p>
          <a:r>
            <a:rPr lang="en-US"/>
            <a:t>References </a:t>
          </a:r>
        </a:p>
      </dgm:t>
    </dgm:pt>
    <dgm:pt modelId="{FA1DFD30-B5F8-4155-991D-7D380ED9EE4C}" type="parTrans" cxnId="{D8211CE0-1754-45F4-BDA6-EF823694A235}">
      <dgm:prSet/>
      <dgm:spPr/>
      <dgm:t>
        <a:bodyPr/>
        <a:lstStyle/>
        <a:p>
          <a:endParaRPr lang="en-US"/>
        </a:p>
      </dgm:t>
    </dgm:pt>
    <dgm:pt modelId="{92437208-0204-4429-ABCC-08148F4F8A6D}" type="sibTrans" cxnId="{D8211CE0-1754-45F4-BDA6-EF823694A235}">
      <dgm:prSet/>
      <dgm:spPr/>
      <dgm:t>
        <a:bodyPr/>
        <a:lstStyle/>
        <a:p>
          <a:endParaRPr lang="en-US"/>
        </a:p>
      </dgm:t>
    </dgm:pt>
    <dgm:pt modelId="{C28E1E1D-076E-4753-9F83-0079F41FFA9D}" type="pres">
      <dgm:prSet presAssocID="{8B2E5AB0-27F4-46D2-9523-7420AD9024B6}" presName="root" presStyleCnt="0">
        <dgm:presLayoutVars>
          <dgm:dir/>
          <dgm:resizeHandles val="exact"/>
        </dgm:presLayoutVars>
      </dgm:prSet>
      <dgm:spPr/>
    </dgm:pt>
    <dgm:pt modelId="{FD5B584B-7B16-420C-B91C-3C4FBC6185CC}" type="pres">
      <dgm:prSet presAssocID="{1AC801BA-79E2-4FB5-9739-5FDFFE7C7E18}" presName="compNode" presStyleCnt="0"/>
      <dgm:spPr/>
    </dgm:pt>
    <dgm:pt modelId="{AFEFF13C-E12E-4117-B208-E5E66272BA0A}" type="pres">
      <dgm:prSet presAssocID="{1AC801BA-79E2-4FB5-9739-5FDFFE7C7E18}" presName="bgRect" presStyleLbl="bgShp" presStyleIdx="0" presStyleCnt="6"/>
      <dgm:spPr/>
    </dgm:pt>
    <dgm:pt modelId="{4C8DB557-8517-40BB-9B9E-D8A9B586CB7E}" type="pres">
      <dgm:prSet presAssocID="{1AC801BA-79E2-4FB5-9739-5FDFFE7C7E18}"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ke"/>
        </a:ext>
      </dgm:extLst>
    </dgm:pt>
    <dgm:pt modelId="{80524EBD-EDB0-4B15-ACA1-F4789D8AB842}" type="pres">
      <dgm:prSet presAssocID="{1AC801BA-79E2-4FB5-9739-5FDFFE7C7E18}" presName="spaceRect" presStyleCnt="0"/>
      <dgm:spPr/>
    </dgm:pt>
    <dgm:pt modelId="{E61332DF-5128-4C03-8311-946587E6CE3C}" type="pres">
      <dgm:prSet presAssocID="{1AC801BA-79E2-4FB5-9739-5FDFFE7C7E18}" presName="parTx" presStyleLbl="revTx" presStyleIdx="0" presStyleCnt="6">
        <dgm:presLayoutVars>
          <dgm:chMax val="0"/>
          <dgm:chPref val="0"/>
        </dgm:presLayoutVars>
      </dgm:prSet>
      <dgm:spPr/>
    </dgm:pt>
    <dgm:pt modelId="{CE46F760-1E1D-451C-9F54-3B8DAE57C33F}" type="pres">
      <dgm:prSet presAssocID="{7E3EDA97-1DF7-4ABA-B43F-90652ACF935A}" presName="sibTrans" presStyleCnt="0"/>
      <dgm:spPr/>
    </dgm:pt>
    <dgm:pt modelId="{B174CCFC-C315-4E59-9A01-728C3ABA5B7D}" type="pres">
      <dgm:prSet presAssocID="{EAB01B5E-3864-4FA8-A320-A9301F30C9D6}" presName="compNode" presStyleCnt="0"/>
      <dgm:spPr/>
    </dgm:pt>
    <dgm:pt modelId="{469ED6A6-AB3B-4045-A76C-F0FB2284B4C2}" type="pres">
      <dgm:prSet presAssocID="{EAB01B5E-3864-4FA8-A320-A9301F30C9D6}" presName="bgRect" presStyleLbl="bgShp" presStyleIdx="1" presStyleCnt="6"/>
      <dgm:spPr/>
    </dgm:pt>
    <dgm:pt modelId="{34146CF4-0BE9-440A-8505-728EDDCA122F}" type="pres">
      <dgm:prSet presAssocID="{EAB01B5E-3864-4FA8-A320-A9301F30C9D6}"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agnostic"/>
        </a:ext>
      </dgm:extLst>
    </dgm:pt>
    <dgm:pt modelId="{71D360CD-2D2C-4707-8F42-9725F726FABB}" type="pres">
      <dgm:prSet presAssocID="{EAB01B5E-3864-4FA8-A320-A9301F30C9D6}" presName="spaceRect" presStyleCnt="0"/>
      <dgm:spPr/>
    </dgm:pt>
    <dgm:pt modelId="{D2EB219A-2550-40F3-9D4A-67442D821A4E}" type="pres">
      <dgm:prSet presAssocID="{EAB01B5E-3864-4FA8-A320-A9301F30C9D6}" presName="parTx" presStyleLbl="revTx" presStyleIdx="1" presStyleCnt="6">
        <dgm:presLayoutVars>
          <dgm:chMax val="0"/>
          <dgm:chPref val="0"/>
        </dgm:presLayoutVars>
      </dgm:prSet>
      <dgm:spPr/>
    </dgm:pt>
    <dgm:pt modelId="{34895BD5-C12A-4292-AD12-4EDFE9603880}" type="pres">
      <dgm:prSet presAssocID="{B24DF66F-5130-43A6-96CB-5F10F96EF553}" presName="sibTrans" presStyleCnt="0"/>
      <dgm:spPr/>
    </dgm:pt>
    <dgm:pt modelId="{470B380B-6C06-4CBC-BB9C-7679C4C52203}" type="pres">
      <dgm:prSet presAssocID="{DF7C5228-B38E-48AB-A58B-432DEAF5C609}" presName="compNode" presStyleCnt="0"/>
      <dgm:spPr/>
    </dgm:pt>
    <dgm:pt modelId="{404BEEE5-9D66-4610-83D5-0DDCBD88952D}" type="pres">
      <dgm:prSet presAssocID="{DF7C5228-B38E-48AB-A58B-432DEAF5C609}" presName="bgRect" presStyleLbl="bgShp" presStyleIdx="2" presStyleCnt="6"/>
      <dgm:spPr/>
    </dgm:pt>
    <dgm:pt modelId="{15FF5EFC-037D-4D10-9314-2C8D52385908}" type="pres">
      <dgm:prSet presAssocID="{DF7C5228-B38E-48AB-A58B-432DEAF5C609}"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Open Enrollment"/>
        </a:ext>
      </dgm:extLst>
    </dgm:pt>
    <dgm:pt modelId="{0C8F5579-9C35-44B5-BD2F-C92EB2B4C46A}" type="pres">
      <dgm:prSet presAssocID="{DF7C5228-B38E-48AB-A58B-432DEAF5C609}" presName="spaceRect" presStyleCnt="0"/>
      <dgm:spPr/>
    </dgm:pt>
    <dgm:pt modelId="{8BFD2BD7-6591-45D6-B4D4-475E2D71C800}" type="pres">
      <dgm:prSet presAssocID="{DF7C5228-B38E-48AB-A58B-432DEAF5C609}" presName="parTx" presStyleLbl="revTx" presStyleIdx="2" presStyleCnt="6">
        <dgm:presLayoutVars>
          <dgm:chMax val="0"/>
          <dgm:chPref val="0"/>
        </dgm:presLayoutVars>
      </dgm:prSet>
      <dgm:spPr/>
    </dgm:pt>
    <dgm:pt modelId="{3B3AA8AF-D458-41BE-B83D-E52595970961}" type="pres">
      <dgm:prSet presAssocID="{2AFC7144-487F-4954-938C-05E589BCB80C}" presName="sibTrans" presStyleCnt="0"/>
      <dgm:spPr/>
    </dgm:pt>
    <dgm:pt modelId="{FA5633FB-C20B-4316-91E9-50E5B6485EE8}" type="pres">
      <dgm:prSet presAssocID="{E5ABA43A-5580-4D73-AA74-A2FFADD65878}" presName="compNode" presStyleCnt="0"/>
      <dgm:spPr/>
    </dgm:pt>
    <dgm:pt modelId="{F2E6DA20-69AA-4F4C-AC60-2965E5D06B5D}" type="pres">
      <dgm:prSet presAssocID="{E5ABA43A-5580-4D73-AA74-A2FFADD65878}" presName="bgRect" presStyleLbl="bgShp" presStyleIdx="3" presStyleCnt="6"/>
      <dgm:spPr/>
    </dgm:pt>
    <dgm:pt modelId="{21A1DE92-8A0C-4DDF-9DAD-85FC43981CC3}" type="pres">
      <dgm:prSet presAssocID="{E5ABA43A-5580-4D73-AA74-A2FFADD65878}"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opy"/>
        </a:ext>
      </dgm:extLst>
    </dgm:pt>
    <dgm:pt modelId="{29A1438C-AC0C-45C7-8C33-A568001F434A}" type="pres">
      <dgm:prSet presAssocID="{E5ABA43A-5580-4D73-AA74-A2FFADD65878}" presName="spaceRect" presStyleCnt="0"/>
      <dgm:spPr/>
    </dgm:pt>
    <dgm:pt modelId="{536F47E9-C375-4004-999C-C6BD324E5569}" type="pres">
      <dgm:prSet presAssocID="{E5ABA43A-5580-4D73-AA74-A2FFADD65878}" presName="parTx" presStyleLbl="revTx" presStyleIdx="3" presStyleCnt="6">
        <dgm:presLayoutVars>
          <dgm:chMax val="0"/>
          <dgm:chPref val="0"/>
        </dgm:presLayoutVars>
      </dgm:prSet>
      <dgm:spPr/>
    </dgm:pt>
    <dgm:pt modelId="{FA7F1C79-92FA-4541-9F9E-9D3AB950E007}" type="pres">
      <dgm:prSet presAssocID="{89342273-6BD1-4B42-9E6C-9571826F6DFC}" presName="sibTrans" presStyleCnt="0"/>
      <dgm:spPr/>
    </dgm:pt>
    <dgm:pt modelId="{EBD6D17C-8676-49DD-A3F5-213FFFC4C60B}" type="pres">
      <dgm:prSet presAssocID="{085E680B-5451-4241-B984-0F81C9307655}" presName="compNode" presStyleCnt="0"/>
      <dgm:spPr/>
    </dgm:pt>
    <dgm:pt modelId="{ECDBB435-31EB-4B31-997D-47FFC78F2952}" type="pres">
      <dgm:prSet presAssocID="{085E680B-5451-4241-B984-0F81C9307655}" presName="bgRect" presStyleLbl="bgShp" presStyleIdx="4" presStyleCnt="6"/>
      <dgm:spPr/>
    </dgm:pt>
    <dgm:pt modelId="{F838DC72-86F6-45A1-A4CB-33B4B499E5BD}" type="pres">
      <dgm:prSet presAssocID="{085E680B-5451-4241-B984-0F81C9307655}"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Flow"/>
        </a:ext>
      </dgm:extLst>
    </dgm:pt>
    <dgm:pt modelId="{4798A378-5E42-472C-9277-4B8D3233BD23}" type="pres">
      <dgm:prSet presAssocID="{085E680B-5451-4241-B984-0F81C9307655}" presName="spaceRect" presStyleCnt="0"/>
      <dgm:spPr/>
    </dgm:pt>
    <dgm:pt modelId="{EBA84F0D-FF99-4DAA-BF46-EE4BE299BFA6}" type="pres">
      <dgm:prSet presAssocID="{085E680B-5451-4241-B984-0F81C9307655}" presName="parTx" presStyleLbl="revTx" presStyleIdx="4" presStyleCnt="6">
        <dgm:presLayoutVars>
          <dgm:chMax val="0"/>
          <dgm:chPref val="0"/>
        </dgm:presLayoutVars>
      </dgm:prSet>
      <dgm:spPr/>
    </dgm:pt>
    <dgm:pt modelId="{0D322656-5BE8-43D8-9721-0A7C15E7158F}" type="pres">
      <dgm:prSet presAssocID="{1FA17F6E-DBDA-4D38-B208-31C4F86C11C5}" presName="sibTrans" presStyleCnt="0"/>
      <dgm:spPr/>
    </dgm:pt>
    <dgm:pt modelId="{96E6E80D-415F-4E7C-A57F-65CCBDC22256}" type="pres">
      <dgm:prSet presAssocID="{DD94FD6E-3E6F-4BF9-84F4-CB8DD6858D86}" presName="compNode" presStyleCnt="0"/>
      <dgm:spPr/>
    </dgm:pt>
    <dgm:pt modelId="{EEEB13B9-8284-4D8B-B669-05AD3C4296A6}" type="pres">
      <dgm:prSet presAssocID="{DD94FD6E-3E6F-4BF9-84F4-CB8DD6858D86}" presName="bgRect" presStyleLbl="bgShp" presStyleIdx="5" presStyleCnt="6"/>
      <dgm:spPr/>
    </dgm:pt>
    <dgm:pt modelId="{C59EA341-17B8-4A3F-9466-BFEFC27B723C}" type="pres">
      <dgm:prSet presAssocID="{DD94FD6E-3E6F-4BF9-84F4-CB8DD6858D86}"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Footer"/>
        </a:ext>
      </dgm:extLst>
    </dgm:pt>
    <dgm:pt modelId="{84533854-6166-4352-B286-6E29272C1F5E}" type="pres">
      <dgm:prSet presAssocID="{DD94FD6E-3E6F-4BF9-84F4-CB8DD6858D86}" presName="spaceRect" presStyleCnt="0"/>
      <dgm:spPr/>
    </dgm:pt>
    <dgm:pt modelId="{C5CCE150-B2A1-41B6-A170-331DCC693B29}" type="pres">
      <dgm:prSet presAssocID="{DD94FD6E-3E6F-4BF9-84F4-CB8DD6858D86}" presName="parTx" presStyleLbl="revTx" presStyleIdx="5" presStyleCnt="6">
        <dgm:presLayoutVars>
          <dgm:chMax val="0"/>
          <dgm:chPref val="0"/>
        </dgm:presLayoutVars>
      </dgm:prSet>
      <dgm:spPr/>
    </dgm:pt>
  </dgm:ptLst>
  <dgm:cxnLst>
    <dgm:cxn modelId="{0803CE11-5776-462C-9FE9-F7E95BCA574B}" type="presOf" srcId="{EAB01B5E-3864-4FA8-A320-A9301F30C9D6}" destId="{D2EB219A-2550-40F3-9D4A-67442D821A4E}" srcOrd="0" destOrd="0" presId="urn:microsoft.com/office/officeart/2018/2/layout/IconVerticalSolidList"/>
    <dgm:cxn modelId="{6F7D781A-A7CE-465B-AE8D-042ADCE340DE}" type="presOf" srcId="{8B2E5AB0-27F4-46D2-9523-7420AD9024B6}" destId="{C28E1E1D-076E-4753-9F83-0079F41FFA9D}" srcOrd="0" destOrd="0" presId="urn:microsoft.com/office/officeart/2018/2/layout/IconVerticalSolidList"/>
    <dgm:cxn modelId="{82333730-1273-45E7-837B-24D14DECD0DF}" srcId="{8B2E5AB0-27F4-46D2-9523-7420AD9024B6}" destId="{DF7C5228-B38E-48AB-A58B-432DEAF5C609}" srcOrd="2" destOrd="0" parTransId="{5A5E6762-C303-4196-8CB3-FFF6091BDB3D}" sibTransId="{2AFC7144-487F-4954-938C-05E589BCB80C}"/>
    <dgm:cxn modelId="{79C5A934-CA58-4553-A9E6-0023182DE3EF}" type="presOf" srcId="{E5ABA43A-5580-4D73-AA74-A2FFADD65878}" destId="{536F47E9-C375-4004-999C-C6BD324E5569}" srcOrd="0" destOrd="0" presId="urn:microsoft.com/office/officeart/2018/2/layout/IconVerticalSolidList"/>
    <dgm:cxn modelId="{CE2C4C38-E0C2-4E89-91A8-10418B8C0409}" srcId="{8B2E5AB0-27F4-46D2-9523-7420AD9024B6}" destId="{1AC801BA-79E2-4FB5-9739-5FDFFE7C7E18}" srcOrd="0" destOrd="0" parTransId="{18E44940-F756-4303-86B0-FC51922C6FA7}" sibTransId="{7E3EDA97-1DF7-4ABA-B43F-90652ACF935A}"/>
    <dgm:cxn modelId="{3D10E33D-5A32-46F1-860C-0700ED89C03E}" type="presOf" srcId="{DF7C5228-B38E-48AB-A58B-432DEAF5C609}" destId="{8BFD2BD7-6591-45D6-B4D4-475E2D71C800}" srcOrd="0" destOrd="0" presId="urn:microsoft.com/office/officeart/2018/2/layout/IconVerticalSolidList"/>
    <dgm:cxn modelId="{487E113E-9898-4915-AA87-85D8F45C497A}" srcId="{8B2E5AB0-27F4-46D2-9523-7420AD9024B6}" destId="{E5ABA43A-5580-4D73-AA74-A2FFADD65878}" srcOrd="3" destOrd="0" parTransId="{71027624-39BB-40F1-B080-9C58EBDCD5AE}" sibTransId="{89342273-6BD1-4B42-9E6C-9571826F6DFC}"/>
    <dgm:cxn modelId="{25CAD27C-4B1D-4DC5-B3C1-66CF53277C6C}" srcId="{8B2E5AB0-27F4-46D2-9523-7420AD9024B6}" destId="{EAB01B5E-3864-4FA8-A320-A9301F30C9D6}" srcOrd="1" destOrd="0" parTransId="{C4CCBDA7-A866-4548-BD7A-F8A593CDDBCB}" sibTransId="{B24DF66F-5130-43A6-96CB-5F10F96EF553}"/>
    <dgm:cxn modelId="{DDA140B3-DAA5-4DA4-87EE-1726F17EEBC0}" type="presOf" srcId="{1AC801BA-79E2-4FB5-9739-5FDFFE7C7E18}" destId="{E61332DF-5128-4C03-8311-946587E6CE3C}" srcOrd="0" destOrd="0" presId="urn:microsoft.com/office/officeart/2018/2/layout/IconVerticalSolidList"/>
    <dgm:cxn modelId="{E939C9B8-4011-4849-A0BE-96E2A9AC8B27}" srcId="{8B2E5AB0-27F4-46D2-9523-7420AD9024B6}" destId="{085E680B-5451-4241-B984-0F81C9307655}" srcOrd="4" destOrd="0" parTransId="{05AA9365-BFB6-4103-8F40-3DCCA656A8A1}" sibTransId="{1FA17F6E-DBDA-4D38-B208-31C4F86C11C5}"/>
    <dgm:cxn modelId="{D8211CE0-1754-45F4-BDA6-EF823694A235}" srcId="{8B2E5AB0-27F4-46D2-9523-7420AD9024B6}" destId="{DD94FD6E-3E6F-4BF9-84F4-CB8DD6858D86}" srcOrd="5" destOrd="0" parTransId="{FA1DFD30-B5F8-4155-991D-7D380ED9EE4C}" sibTransId="{92437208-0204-4429-ABCC-08148F4F8A6D}"/>
    <dgm:cxn modelId="{ABA206F3-97A2-449D-896C-781A4CD486E7}" type="presOf" srcId="{085E680B-5451-4241-B984-0F81C9307655}" destId="{EBA84F0D-FF99-4DAA-BF46-EE4BE299BFA6}" srcOrd="0" destOrd="0" presId="urn:microsoft.com/office/officeart/2018/2/layout/IconVerticalSolidList"/>
    <dgm:cxn modelId="{3AB6C9FE-B62D-4D49-9654-DFE8F7E3B16C}" type="presOf" srcId="{DD94FD6E-3E6F-4BF9-84F4-CB8DD6858D86}" destId="{C5CCE150-B2A1-41B6-A170-331DCC693B29}" srcOrd="0" destOrd="0" presId="urn:microsoft.com/office/officeart/2018/2/layout/IconVerticalSolidList"/>
    <dgm:cxn modelId="{1ED67685-1A18-4437-AC7B-E07B31777AA0}" type="presParOf" srcId="{C28E1E1D-076E-4753-9F83-0079F41FFA9D}" destId="{FD5B584B-7B16-420C-B91C-3C4FBC6185CC}" srcOrd="0" destOrd="0" presId="urn:microsoft.com/office/officeart/2018/2/layout/IconVerticalSolidList"/>
    <dgm:cxn modelId="{8F88465A-9B22-4210-A844-11595AE04ADF}" type="presParOf" srcId="{FD5B584B-7B16-420C-B91C-3C4FBC6185CC}" destId="{AFEFF13C-E12E-4117-B208-E5E66272BA0A}" srcOrd="0" destOrd="0" presId="urn:microsoft.com/office/officeart/2018/2/layout/IconVerticalSolidList"/>
    <dgm:cxn modelId="{CAC28E14-2B8A-47BA-A965-CF49C3A3C681}" type="presParOf" srcId="{FD5B584B-7B16-420C-B91C-3C4FBC6185CC}" destId="{4C8DB557-8517-40BB-9B9E-D8A9B586CB7E}" srcOrd="1" destOrd="0" presId="urn:microsoft.com/office/officeart/2018/2/layout/IconVerticalSolidList"/>
    <dgm:cxn modelId="{8061E79F-7DE6-4D4E-8425-8AA28F1B847D}" type="presParOf" srcId="{FD5B584B-7B16-420C-B91C-3C4FBC6185CC}" destId="{80524EBD-EDB0-4B15-ACA1-F4789D8AB842}" srcOrd="2" destOrd="0" presId="urn:microsoft.com/office/officeart/2018/2/layout/IconVerticalSolidList"/>
    <dgm:cxn modelId="{933F8B9F-8C45-43FD-B5C8-05C6CFE1C180}" type="presParOf" srcId="{FD5B584B-7B16-420C-B91C-3C4FBC6185CC}" destId="{E61332DF-5128-4C03-8311-946587E6CE3C}" srcOrd="3" destOrd="0" presId="urn:microsoft.com/office/officeart/2018/2/layout/IconVerticalSolidList"/>
    <dgm:cxn modelId="{27923551-FC9E-401A-9C5B-1BC664A6C2FE}" type="presParOf" srcId="{C28E1E1D-076E-4753-9F83-0079F41FFA9D}" destId="{CE46F760-1E1D-451C-9F54-3B8DAE57C33F}" srcOrd="1" destOrd="0" presId="urn:microsoft.com/office/officeart/2018/2/layout/IconVerticalSolidList"/>
    <dgm:cxn modelId="{1EDA31F5-3111-4583-B1B2-DC2BAEB5A81E}" type="presParOf" srcId="{C28E1E1D-076E-4753-9F83-0079F41FFA9D}" destId="{B174CCFC-C315-4E59-9A01-728C3ABA5B7D}" srcOrd="2" destOrd="0" presId="urn:microsoft.com/office/officeart/2018/2/layout/IconVerticalSolidList"/>
    <dgm:cxn modelId="{6DD17B22-B6AC-4FCB-82CD-20D02FA3919D}" type="presParOf" srcId="{B174CCFC-C315-4E59-9A01-728C3ABA5B7D}" destId="{469ED6A6-AB3B-4045-A76C-F0FB2284B4C2}" srcOrd="0" destOrd="0" presId="urn:microsoft.com/office/officeart/2018/2/layout/IconVerticalSolidList"/>
    <dgm:cxn modelId="{FBDA8A5B-A450-4845-95BA-7EE5B6506AAD}" type="presParOf" srcId="{B174CCFC-C315-4E59-9A01-728C3ABA5B7D}" destId="{34146CF4-0BE9-440A-8505-728EDDCA122F}" srcOrd="1" destOrd="0" presId="urn:microsoft.com/office/officeart/2018/2/layout/IconVerticalSolidList"/>
    <dgm:cxn modelId="{9186DD7F-2E08-4F79-A019-1144426A9AAE}" type="presParOf" srcId="{B174CCFC-C315-4E59-9A01-728C3ABA5B7D}" destId="{71D360CD-2D2C-4707-8F42-9725F726FABB}" srcOrd="2" destOrd="0" presId="urn:microsoft.com/office/officeart/2018/2/layout/IconVerticalSolidList"/>
    <dgm:cxn modelId="{631F9A49-2ECC-45CE-B4FE-26B2B42083DA}" type="presParOf" srcId="{B174CCFC-C315-4E59-9A01-728C3ABA5B7D}" destId="{D2EB219A-2550-40F3-9D4A-67442D821A4E}" srcOrd="3" destOrd="0" presId="urn:microsoft.com/office/officeart/2018/2/layout/IconVerticalSolidList"/>
    <dgm:cxn modelId="{6D4295B2-153D-4BE8-B668-51A1AC7F7C48}" type="presParOf" srcId="{C28E1E1D-076E-4753-9F83-0079F41FFA9D}" destId="{34895BD5-C12A-4292-AD12-4EDFE9603880}" srcOrd="3" destOrd="0" presId="urn:microsoft.com/office/officeart/2018/2/layout/IconVerticalSolidList"/>
    <dgm:cxn modelId="{8D6841CE-FAC6-48AB-8D30-03D42E731488}" type="presParOf" srcId="{C28E1E1D-076E-4753-9F83-0079F41FFA9D}" destId="{470B380B-6C06-4CBC-BB9C-7679C4C52203}" srcOrd="4" destOrd="0" presId="urn:microsoft.com/office/officeart/2018/2/layout/IconVerticalSolidList"/>
    <dgm:cxn modelId="{0E20859F-F1BE-4713-BF9F-C607261501C1}" type="presParOf" srcId="{470B380B-6C06-4CBC-BB9C-7679C4C52203}" destId="{404BEEE5-9D66-4610-83D5-0DDCBD88952D}" srcOrd="0" destOrd="0" presId="urn:microsoft.com/office/officeart/2018/2/layout/IconVerticalSolidList"/>
    <dgm:cxn modelId="{D6F62907-A75C-4170-8B7A-3FE93F788EAB}" type="presParOf" srcId="{470B380B-6C06-4CBC-BB9C-7679C4C52203}" destId="{15FF5EFC-037D-4D10-9314-2C8D52385908}" srcOrd="1" destOrd="0" presId="urn:microsoft.com/office/officeart/2018/2/layout/IconVerticalSolidList"/>
    <dgm:cxn modelId="{CB0302EB-0748-4E20-93E5-0055CBA2C53A}" type="presParOf" srcId="{470B380B-6C06-4CBC-BB9C-7679C4C52203}" destId="{0C8F5579-9C35-44B5-BD2F-C92EB2B4C46A}" srcOrd="2" destOrd="0" presId="urn:microsoft.com/office/officeart/2018/2/layout/IconVerticalSolidList"/>
    <dgm:cxn modelId="{CBBA9BFE-6B81-41EC-BE88-B39608EE90BD}" type="presParOf" srcId="{470B380B-6C06-4CBC-BB9C-7679C4C52203}" destId="{8BFD2BD7-6591-45D6-B4D4-475E2D71C800}" srcOrd="3" destOrd="0" presId="urn:microsoft.com/office/officeart/2018/2/layout/IconVerticalSolidList"/>
    <dgm:cxn modelId="{D41C6A67-AE52-47DE-87D5-0C376E26C210}" type="presParOf" srcId="{C28E1E1D-076E-4753-9F83-0079F41FFA9D}" destId="{3B3AA8AF-D458-41BE-B83D-E52595970961}" srcOrd="5" destOrd="0" presId="urn:microsoft.com/office/officeart/2018/2/layout/IconVerticalSolidList"/>
    <dgm:cxn modelId="{96958AE7-EAC2-43A4-9C77-EBC150CBC731}" type="presParOf" srcId="{C28E1E1D-076E-4753-9F83-0079F41FFA9D}" destId="{FA5633FB-C20B-4316-91E9-50E5B6485EE8}" srcOrd="6" destOrd="0" presId="urn:microsoft.com/office/officeart/2018/2/layout/IconVerticalSolidList"/>
    <dgm:cxn modelId="{7E021311-0A3B-4F6C-A151-38AB626509F0}" type="presParOf" srcId="{FA5633FB-C20B-4316-91E9-50E5B6485EE8}" destId="{F2E6DA20-69AA-4F4C-AC60-2965E5D06B5D}" srcOrd="0" destOrd="0" presId="urn:microsoft.com/office/officeart/2018/2/layout/IconVerticalSolidList"/>
    <dgm:cxn modelId="{3370D37B-C42C-45D5-8EBA-E12EF4DF3D81}" type="presParOf" srcId="{FA5633FB-C20B-4316-91E9-50E5B6485EE8}" destId="{21A1DE92-8A0C-4DDF-9DAD-85FC43981CC3}" srcOrd="1" destOrd="0" presId="urn:microsoft.com/office/officeart/2018/2/layout/IconVerticalSolidList"/>
    <dgm:cxn modelId="{7CF85DB6-9665-4B9E-A0AA-326DE5C13ABA}" type="presParOf" srcId="{FA5633FB-C20B-4316-91E9-50E5B6485EE8}" destId="{29A1438C-AC0C-45C7-8C33-A568001F434A}" srcOrd="2" destOrd="0" presId="urn:microsoft.com/office/officeart/2018/2/layout/IconVerticalSolidList"/>
    <dgm:cxn modelId="{2C100EE2-558E-4F2D-87F8-B26DCA713443}" type="presParOf" srcId="{FA5633FB-C20B-4316-91E9-50E5B6485EE8}" destId="{536F47E9-C375-4004-999C-C6BD324E5569}" srcOrd="3" destOrd="0" presId="urn:microsoft.com/office/officeart/2018/2/layout/IconVerticalSolidList"/>
    <dgm:cxn modelId="{A4602D6F-6D0E-46B1-82D5-2A76229E9939}" type="presParOf" srcId="{C28E1E1D-076E-4753-9F83-0079F41FFA9D}" destId="{FA7F1C79-92FA-4541-9F9E-9D3AB950E007}" srcOrd="7" destOrd="0" presId="urn:microsoft.com/office/officeart/2018/2/layout/IconVerticalSolidList"/>
    <dgm:cxn modelId="{DBD6D65E-3DE1-4839-B6A9-3C1CB7C9904C}" type="presParOf" srcId="{C28E1E1D-076E-4753-9F83-0079F41FFA9D}" destId="{EBD6D17C-8676-49DD-A3F5-213FFFC4C60B}" srcOrd="8" destOrd="0" presId="urn:microsoft.com/office/officeart/2018/2/layout/IconVerticalSolidList"/>
    <dgm:cxn modelId="{B7FDAFFC-E8E6-4721-A042-6F104C8217A8}" type="presParOf" srcId="{EBD6D17C-8676-49DD-A3F5-213FFFC4C60B}" destId="{ECDBB435-31EB-4B31-997D-47FFC78F2952}" srcOrd="0" destOrd="0" presId="urn:microsoft.com/office/officeart/2018/2/layout/IconVerticalSolidList"/>
    <dgm:cxn modelId="{EFEBA44C-C0E7-4985-A70C-A44182DE6447}" type="presParOf" srcId="{EBD6D17C-8676-49DD-A3F5-213FFFC4C60B}" destId="{F838DC72-86F6-45A1-A4CB-33B4B499E5BD}" srcOrd="1" destOrd="0" presId="urn:microsoft.com/office/officeart/2018/2/layout/IconVerticalSolidList"/>
    <dgm:cxn modelId="{8B4D12AF-250D-4DDD-A415-F514E218159A}" type="presParOf" srcId="{EBD6D17C-8676-49DD-A3F5-213FFFC4C60B}" destId="{4798A378-5E42-472C-9277-4B8D3233BD23}" srcOrd="2" destOrd="0" presId="urn:microsoft.com/office/officeart/2018/2/layout/IconVerticalSolidList"/>
    <dgm:cxn modelId="{819C5847-B3B3-4804-9C6E-5E703057BEEC}" type="presParOf" srcId="{EBD6D17C-8676-49DD-A3F5-213FFFC4C60B}" destId="{EBA84F0D-FF99-4DAA-BF46-EE4BE299BFA6}" srcOrd="3" destOrd="0" presId="urn:microsoft.com/office/officeart/2018/2/layout/IconVerticalSolidList"/>
    <dgm:cxn modelId="{6871A3E7-6C3F-482F-A430-736CC90A9450}" type="presParOf" srcId="{C28E1E1D-076E-4753-9F83-0079F41FFA9D}" destId="{0D322656-5BE8-43D8-9721-0A7C15E7158F}" srcOrd="9" destOrd="0" presId="urn:microsoft.com/office/officeart/2018/2/layout/IconVerticalSolidList"/>
    <dgm:cxn modelId="{A514E655-C0AD-44D4-92A3-5CB7FB612368}" type="presParOf" srcId="{C28E1E1D-076E-4753-9F83-0079F41FFA9D}" destId="{96E6E80D-415F-4E7C-A57F-65CCBDC22256}" srcOrd="10" destOrd="0" presId="urn:microsoft.com/office/officeart/2018/2/layout/IconVerticalSolidList"/>
    <dgm:cxn modelId="{07359E06-2659-49C1-988A-C7125C4795A0}" type="presParOf" srcId="{96E6E80D-415F-4E7C-A57F-65CCBDC22256}" destId="{EEEB13B9-8284-4D8B-B669-05AD3C4296A6}" srcOrd="0" destOrd="0" presId="urn:microsoft.com/office/officeart/2018/2/layout/IconVerticalSolidList"/>
    <dgm:cxn modelId="{3D109678-3478-451D-BBC9-23DD66B4727C}" type="presParOf" srcId="{96E6E80D-415F-4E7C-A57F-65CCBDC22256}" destId="{C59EA341-17B8-4A3F-9466-BFEFC27B723C}" srcOrd="1" destOrd="0" presId="urn:microsoft.com/office/officeart/2018/2/layout/IconVerticalSolidList"/>
    <dgm:cxn modelId="{C0B8C3D8-D605-4648-ACD5-56409310E0F3}" type="presParOf" srcId="{96E6E80D-415F-4E7C-A57F-65CCBDC22256}" destId="{84533854-6166-4352-B286-6E29272C1F5E}" srcOrd="2" destOrd="0" presId="urn:microsoft.com/office/officeart/2018/2/layout/IconVerticalSolidList"/>
    <dgm:cxn modelId="{4533CBF8-A035-4987-982D-BB7398323255}" type="presParOf" srcId="{96E6E80D-415F-4E7C-A57F-65CCBDC22256}" destId="{C5CCE150-B2A1-41B6-A170-331DCC693B2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EFF13C-E12E-4117-B208-E5E66272BA0A}">
      <dsp:nvSpPr>
        <dsp:cNvPr id="0" name=""/>
        <dsp:cNvSpPr/>
      </dsp:nvSpPr>
      <dsp:spPr>
        <a:xfrm>
          <a:off x="0" y="1769"/>
          <a:ext cx="6096000" cy="7540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8DB557-8517-40BB-9B9E-D8A9B586CB7E}">
      <dsp:nvSpPr>
        <dsp:cNvPr id="0" name=""/>
        <dsp:cNvSpPr/>
      </dsp:nvSpPr>
      <dsp:spPr>
        <a:xfrm>
          <a:off x="228105" y="171434"/>
          <a:ext cx="414736" cy="41473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61332DF-5128-4C03-8311-946587E6CE3C}">
      <dsp:nvSpPr>
        <dsp:cNvPr id="0" name=""/>
        <dsp:cNvSpPr/>
      </dsp:nvSpPr>
      <dsp:spPr>
        <a:xfrm>
          <a:off x="870947" y="1769"/>
          <a:ext cx="5225052" cy="7540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805" tIns="79805" rIns="79805" bIns="79805" numCol="1" spcCol="1270" anchor="ctr" anchorCtr="0">
          <a:noAutofit/>
        </a:bodyPr>
        <a:lstStyle/>
        <a:p>
          <a:pPr marL="0" lvl="0" indent="0" algn="l" defTabSz="844550">
            <a:lnSpc>
              <a:spcPct val="90000"/>
            </a:lnSpc>
            <a:spcBef>
              <a:spcPct val="0"/>
            </a:spcBef>
            <a:spcAft>
              <a:spcPct val="35000"/>
            </a:spcAft>
            <a:buNone/>
          </a:pPr>
          <a:r>
            <a:rPr lang="en-US" sz="1900" kern="1200"/>
            <a:t>Introduction</a:t>
          </a:r>
        </a:p>
      </dsp:txBody>
      <dsp:txXfrm>
        <a:off x="870947" y="1769"/>
        <a:ext cx="5225052" cy="754066"/>
      </dsp:txXfrm>
    </dsp:sp>
    <dsp:sp modelId="{469ED6A6-AB3B-4045-A76C-F0FB2284B4C2}">
      <dsp:nvSpPr>
        <dsp:cNvPr id="0" name=""/>
        <dsp:cNvSpPr/>
      </dsp:nvSpPr>
      <dsp:spPr>
        <a:xfrm>
          <a:off x="0" y="944353"/>
          <a:ext cx="6096000" cy="7540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146CF4-0BE9-440A-8505-728EDDCA122F}">
      <dsp:nvSpPr>
        <dsp:cNvPr id="0" name=""/>
        <dsp:cNvSpPr/>
      </dsp:nvSpPr>
      <dsp:spPr>
        <a:xfrm>
          <a:off x="228105" y="1114018"/>
          <a:ext cx="414736" cy="41473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2EB219A-2550-40F3-9D4A-67442D821A4E}">
      <dsp:nvSpPr>
        <dsp:cNvPr id="0" name=""/>
        <dsp:cNvSpPr/>
      </dsp:nvSpPr>
      <dsp:spPr>
        <a:xfrm>
          <a:off x="870947" y="944353"/>
          <a:ext cx="5225052" cy="7540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805" tIns="79805" rIns="79805" bIns="79805" numCol="1" spcCol="1270" anchor="ctr" anchorCtr="0">
          <a:noAutofit/>
        </a:bodyPr>
        <a:lstStyle/>
        <a:p>
          <a:pPr marL="0" lvl="0" indent="0" algn="l" defTabSz="844550">
            <a:lnSpc>
              <a:spcPct val="90000"/>
            </a:lnSpc>
            <a:spcBef>
              <a:spcPct val="0"/>
            </a:spcBef>
            <a:spcAft>
              <a:spcPct val="35000"/>
            </a:spcAft>
            <a:buNone/>
          </a:pPr>
          <a:r>
            <a:rPr lang="en-US" sz="1900" kern="1200"/>
            <a:t>Problem Statement </a:t>
          </a:r>
        </a:p>
      </dsp:txBody>
      <dsp:txXfrm>
        <a:off x="870947" y="944353"/>
        <a:ext cx="5225052" cy="754066"/>
      </dsp:txXfrm>
    </dsp:sp>
    <dsp:sp modelId="{404BEEE5-9D66-4610-83D5-0DDCBD88952D}">
      <dsp:nvSpPr>
        <dsp:cNvPr id="0" name=""/>
        <dsp:cNvSpPr/>
      </dsp:nvSpPr>
      <dsp:spPr>
        <a:xfrm>
          <a:off x="0" y="1886937"/>
          <a:ext cx="6096000" cy="7540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FF5EFC-037D-4D10-9314-2C8D52385908}">
      <dsp:nvSpPr>
        <dsp:cNvPr id="0" name=""/>
        <dsp:cNvSpPr/>
      </dsp:nvSpPr>
      <dsp:spPr>
        <a:xfrm>
          <a:off x="228105" y="2056602"/>
          <a:ext cx="414736" cy="41473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BFD2BD7-6591-45D6-B4D4-475E2D71C800}">
      <dsp:nvSpPr>
        <dsp:cNvPr id="0" name=""/>
        <dsp:cNvSpPr/>
      </dsp:nvSpPr>
      <dsp:spPr>
        <a:xfrm>
          <a:off x="870947" y="1886937"/>
          <a:ext cx="5225052" cy="7540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805" tIns="79805" rIns="79805" bIns="79805" numCol="1" spcCol="1270" anchor="ctr" anchorCtr="0">
          <a:noAutofit/>
        </a:bodyPr>
        <a:lstStyle/>
        <a:p>
          <a:pPr marL="0" lvl="0" indent="0" algn="l" defTabSz="844550">
            <a:lnSpc>
              <a:spcPct val="90000"/>
            </a:lnSpc>
            <a:spcBef>
              <a:spcPct val="0"/>
            </a:spcBef>
            <a:spcAft>
              <a:spcPct val="35000"/>
            </a:spcAft>
            <a:buNone/>
          </a:pPr>
          <a:r>
            <a:rPr lang="en-US" sz="1900" kern="1200"/>
            <a:t>Methodology</a:t>
          </a:r>
        </a:p>
      </dsp:txBody>
      <dsp:txXfrm>
        <a:off x="870947" y="1886937"/>
        <a:ext cx="5225052" cy="754066"/>
      </dsp:txXfrm>
    </dsp:sp>
    <dsp:sp modelId="{F2E6DA20-69AA-4F4C-AC60-2965E5D06B5D}">
      <dsp:nvSpPr>
        <dsp:cNvPr id="0" name=""/>
        <dsp:cNvSpPr/>
      </dsp:nvSpPr>
      <dsp:spPr>
        <a:xfrm>
          <a:off x="0" y="2829520"/>
          <a:ext cx="6096000" cy="7540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A1DE92-8A0C-4DDF-9DAD-85FC43981CC3}">
      <dsp:nvSpPr>
        <dsp:cNvPr id="0" name=""/>
        <dsp:cNvSpPr/>
      </dsp:nvSpPr>
      <dsp:spPr>
        <a:xfrm>
          <a:off x="228105" y="2999185"/>
          <a:ext cx="414736" cy="41473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36F47E9-C375-4004-999C-C6BD324E5569}">
      <dsp:nvSpPr>
        <dsp:cNvPr id="0" name=""/>
        <dsp:cNvSpPr/>
      </dsp:nvSpPr>
      <dsp:spPr>
        <a:xfrm>
          <a:off x="870947" y="2829520"/>
          <a:ext cx="5225052" cy="7540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805" tIns="79805" rIns="79805" bIns="79805" numCol="1" spcCol="1270" anchor="ctr" anchorCtr="0">
          <a:noAutofit/>
        </a:bodyPr>
        <a:lstStyle/>
        <a:p>
          <a:pPr marL="0" lvl="0" indent="0" algn="l" defTabSz="844550">
            <a:lnSpc>
              <a:spcPct val="90000"/>
            </a:lnSpc>
            <a:spcBef>
              <a:spcPct val="0"/>
            </a:spcBef>
            <a:spcAft>
              <a:spcPct val="35000"/>
            </a:spcAft>
            <a:buNone/>
          </a:pPr>
          <a:r>
            <a:rPr lang="en-US" sz="1900" kern="1200"/>
            <a:t>Result</a:t>
          </a:r>
        </a:p>
      </dsp:txBody>
      <dsp:txXfrm>
        <a:off x="870947" y="2829520"/>
        <a:ext cx="5225052" cy="754066"/>
      </dsp:txXfrm>
    </dsp:sp>
    <dsp:sp modelId="{ECDBB435-31EB-4B31-997D-47FFC78F2952}">
      <dsp:nvSpPr>
        <dsp:cNvPr id="0" name=""/>
        <dsp:cNvSpPr/>
      </dsp:nvSpPr>
      <dsp:spPr>
        <a:xfrm>
          <a:off x="0" y="3772104"/>
          <a:ext cx="6096000" cy="7540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38DC72-86F6-45A1-A4CB-33B4B499E5BD}">
      <dsp:nvSpPr>
        <dsp:cNvPr id="0" name=""/>
        <dsp:cNvSpPr/>
      </dsp:nvSpPr>
      <dsp:spPr>
        <a:xfrm>
          <a:off x="228105" y="3941769"/>
          <a:ext cx="414736" cy="41473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BA84F0D-FF99-4DAA-BF46-EE4BE299BFA6}">
      <dsp:nvSpPr>
        <dsp:cNvPr id="0" name=""/>
        <dsp:cNvSpPr/>
      </dsp:nvSpPr>
      <dsp:spPr>
        <a:xfrm>
          <a:off x="870947" y="3772104"/>
          <a:ext cx="5225052" cy="7540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805" tIns="79805" rIns="79805" bIns="79805" numCol="1" spcCol="1270" anchor="ctr" anchorCtr="0">
          <a:noAutofit/>
        </a:bodyPr>
        <a:lstStyle/>
        <a:p>
          <a:pPr marL="0" lvl="0" indent="0" algn="l" defTabSz="844550">
            <a:lnSpc>
              <a:spcPct val="90000"/>
            </a:lnSpc>
            <a:spcBef>
              <a:spcPct val="0"/>
            </a:spcBef>
            <a:spcAft>
              <a:spcPct val="35000"/>
            </a:spcAft>
            <a:buNone/>
          </a:pPr>
          <a:r>
            <a:rPr lang="en-US" sz="1900" kern="1200"/>
            <a:t>Conclusion</a:t>
          </a:r>
        </a:p>
      </dsp:txBody>
      <dsp:txXfrm>
        <a:off x="870947" y="3772104"/>
        <a:ext cx="5225052" cy="754066"/>
      </dsp:txXfrm>
    </dsp:sp>
    <dsp:sp modelId="{EEEB13B9-8284-4D8B-B669-05AD3C4296A6}">
      <dsp:nvSpPr>
        <dsp:cNvPr id="0" name=""/>
        <dsp:cNvSpPr/>
      </dsp:nvSpPr>
      <dsp:spPr>
        <a:xfrm>
          <a:off x="0" y="4714688"/>
          <a:ext cx="6096000" cy="7540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9EA341-17B8-4A3F-9466-BFEFC27B723C}">
      <dsp:nvSpPr>
        <dsp:cNvPr id="0" name=""/>
        <dsp:cNvSpPr/>
      </dsp:nvSpPr>
      <dsp:spPr>
        <a:xfrm>
          <a:off x="228105" y="4884353"/>
          <a:ext cx="414736" cy="41473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5CCE150-B2A1-41B6-A170-331DCC693B29}">
      <dsp:nvSpPr>
        <dsp:cNvPr id="0" name=""/>
        <dsp:cNvSpPr/>
      </dsp:nvSpPr>
      <dsp:spPr>
        <a:xfrm>
          <a:off x="870947" y="4714688"/>
          <a:ext cx="5225052" cy="7540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805" tIns="79805" rIns="79805" bIns="79805" numCol="1" spcCol="1270" anchor="ctr" anchorCtr="0">
          <a:noAutofit/>
        </a:bodyPr>
        <a:lstStyle/>
        <a:p>
          <a:pPr marL="0" lvl="0" indent="0" algn="l" defTabSz="844550">
            <a:lnSpc>
              <a:spcPct val="90000"/>
            </a:lnSpc>
            <a:spcBef>
              <a:spcPct val="0"/>
            </a:spcBef>
            <a:spcAft>
              <a:spcPct val="35000"/>
            </a:spcAft>
            <a:buNone/>
          </a:pPr>
          <a:r>
            <a:rPr lang="en-US" sz="1900" kern="1200"/>
            <a:t>References </a:t>
          </a:r>
        </a:p>
      </dsp:txBody>
      <dsp:txXfrm>
        <a:off x="870947" y="4714688"/>
        <a:ext cx="5225052" cy="75406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5D296F-6202-4AC5-B941-8A03786E2B12}" type="datetimeFigureOut">
              <a:rPr lang="en-US" smtClean="0"/>
              <a:t>11/20/2024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797794-86E6-4345-B784-755E98F0C666}" type="slidenum">
              <a:rPr lang="en-US" smtClean="0"/>
              <a:t>‹#›</a:t>
            </a:fld>
            <a:endParaRPr lang="en-US"/>
          </a:p>
        </p:txBody>
      </p:sp>
    </p:spTree>
    <p:extLst>
      <p:ext uri="{BB962C8B-B14F-4D97-AF65-F5344CB8AC3E}">
        <p14:creationId xmlns:p14="http://schemas.microsoft.com/office/powerpoint/2010/main" val="37284853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57C3F-0FB2-4B2E-BA6A-FEEEFF1AF7E3}"/>
              </a:ext>
            </a:extLst>
          </p:cNvPr>
          <p:cNvSpPr>
            <a:spLocks noGrp="1"/>
          </p:cNvSpPr>
          <p:nvPr>
            <p:ph type="ctrTitle"/>
          </p:nvPr>
        </p:nvSpPr>
        <p:spPr>
          <a:xfrm>
            <a:off x="2057400" y="685801"/>
            <a:ext cx="8115300" cy="3046228"/>
          </a:xfrm>
        </p:spPr>
        <p:txBody>
          <a:bodyPr anchor="b">
            <a:normAutofit/>
          </a:bodyPr>
          <a:lstStyle>
            <a:lvl1pPr algn="ctr">
              <a:defRPr sz="3600" cap="all" spc="3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08583AE9-1CC1-4572-A6E5-E97F80E47661}"/>
              </a:ext>
            </a:extLst>
          </p:cNvPr>
          <p:cNvSpPr>
            <a:spLocks noGrp="1"/>
          </p:cNvSpPr>
          <p:nvPr>
            <p:ph type="subTitle" idx="1"/>
          </p:nvPr>
        </p:nvSpPr>
        <p:spPr>
          <a:xfrm>
            <a:off x="2057400" y="4114800"/>
            <a:ext cx="8115300" cy="2057400"/>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C04DE7C-68AB-403D-B9D8-7398C292C6DA}"/>
              </a:ext>
            </a:extLst>
          </p:cNvPr>
          <p:cNvSpPr>
            <a:spLocks noGrp="1"/>
          </p:cNvSpPr>
          <p:nvPr>
            <p:ph type="dt" sz="half" idx="10"/>
          </p:nvPr>
        </p:nvSpPr>
        <p:spPr/>
        <p:txBody>
          <a:bodyPr/>
          <a:lstStyle/>
          <a:p>
            <a:fld id="{23FEA57E-7C1A-457B-A4CD-5DCEB057B502}" type="datetime1">
              <a:rPr lang="en-US" smtClean="0"/>
              <a:t>11/20/2024</a:t>
            </a:fld>
            <a:endParaRPr lang="en-US" dirty="0"/>
          </a:p>
        </p:txBody>
      </p:sp>
      <p:sp>
        <p:nvSpPr>
          <p:cNvPr id="5" name="Footer Placeholder 4">
            <a:extLst>
              <a:ext uri="{FF2B5EF4-FFF2-40B4-BE49-F238E27FC236}">
                <a16:creationId xmlns:a16="http://schemas.microsoft.com/office/drawing/2014/main" id="{51003E50-6613-4D86-AA22-43B14E7279E9}"/>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3069AB5-A56D-471F-9236-EFA981E2EA03}"/>
              </a:ext>
            </a:extLst>
          </p:cNvPr>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3849442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2744C-12E6-455B-B646-2EA92DE0E9A2}"/>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7D71C4D-C062-4EEE-9A9A-31ADCC5C87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944DC97-C26E-407A-9E29-68C52D547BDA}"/>
              </a:ext>
            </a:extLst>
          </p:cNvPr>
          <p:cNvSpPr>
            <a:spLocks noGrp="1"/>
          </p:cNvSpPr>
          <p:nvPr>
            <p:ph type="dt" sz="half" idx="10"/>
          </p:nvPr>
        </p:nvSpPr>
        <p:spPr/>
        <p:txBody>
          <a:bodyPr/>
          <a:lstStyle/>
          <a:p>
            <a:fld id="{11789749-A4CD-447F-8298-2B7988C91CEA}" type="datetime1">
              <a:rPr lang="en-US" smtClean="0"/>
              <a:t>11/20/2024</a:t>
            </a:fld>
            <a:endParaRPr lang="en-US" dirty="0"/>
          </a:p>
        </p:txBody>
      </p:sp>
      <p:sp>
        <p:nvSpPr>
          <p:cNvPr id="5" name="Footer Placeholder 4">
            <a:extLst>
              <a:ext uri="{FF2B5EF4-FFF2-40B4-BE49-F238E27FC236}">
                <a16:creationId xmlns:a16="http://schemas.microsoft.com/office/drawing/2014/main" id="{E72E9353-B771-47FF-975E-72337414E0E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EA5A858-B8B2-4364-A7D0-B2E8FAE0ADD4}"/>
              </a:ext>
            </a:extLst>
          </p:cNvPr>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1376059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A6BABE-D80C-4F54-A03C-E1F9EBCA83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285191-EF5B-48BE-AB5D-B7BA4C3D09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FA387A-1231-4FE3-8574-D4331A3432D2}"/>
              </a:ext>
            </a:extLst>
          </p:cNvPr>
          <p:cNvSpPr>
            <a:spLocks noGrp="1"/>
          </p:cNvSpPr>
          <p:nvPr>
            <p:ph type="dt" sz="half" idx="10"/>
          </p:nvPr>
        </p:nvSpPr>
        <p:spPr/>
        <p:txBody>
          <a:bodyPr/>
          <a:lstStyle/>
          <a:p>
            <a:fld id="{BA0444D3-C0BA-4587-A56C-581AB9F841BE}" type="datetime1">
              <a:rPr lang="en-US" smtClean="0"/>
              <a:t>11/20/2024</a:t>
            </a:fld>
            <a:endParaRPr lang="en-US" dirty="0"/>
          </a:p>
        </p:txBody>
      </p:sp>
      <p:sp>
        <p:nvSpPr>
          <p:cNvPr id="5" name="Footer Placeholder 4">
            <a:extLst>
              <a:ext uri="{FF2B5EF4-FFF2-40B4-BE49-F238E27FC236}">
                <a16:creationId xmlns:a16="http://schemas.microsoft.com/office/drawing/2014/main" id="{02F21559-4901-4AD3-ABE7-DF0235457312}"/>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D8F6C18E-B751-4E7B-9CD8-1BF44DAB80F4}"/>
              </a:ext>
            </a:extLst>
          </p:cNvPr>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2777068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9B412-EBAB-4569-B3D9-6B346BF837B2}"/>
              </a:ext>
            </a:extLst>
          </p:cNvPr>
          <p:cNvSpPr>
            <a:spLocks noGrp="1"/>
          </p:cNvSpPr>
          <p:nvPr>
            <p:ph type="title"/>
          </p:nvPr>
        </p:nvSpPr>
        <p:spPr>
          <a:xfrm>
            <a:off x="1371600" y="685800"/>
            <a:ext cx="9486900" cy="1371600"/>
          </a:xfrm>
        </p:spPr>
        <p:txBody>
          <a:bodyPr>
            <a:normAutofit/>
          </a:bodyPr>
          <a:lstStyle>
            <a:lvl1pPr algn="l">
              <a:defRPr sz="3200" cap="all"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5E7C8AE-B0F4-404F-BCAD-A14C18E50D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8AA9CAD-DAFB-4DE3-9C41-7FD03EA8D8DD}"/>
              </a:ext>
            </a:extLst>
          </p:cNvPr>
          <p:cNvSpPr>
            <a:spLocks noGrp="1"/>
          </p:cNvSpPr>
          <p:nvPr>
            <p:ph type="dt" sz="half" idx="10"/>
          </p:nvPr>
        </p:nvSpPr>
        <p:spPr/>
        <p:txBody>
          <a:bodyPr/>
          <a:lstStyle/>
          <a:p>
            <a:fld id="{201AF2CE-4F37-411C-A3EE-BBBE223265BF}" type="datetime1">
              <a:rPr lang="en-US" smtClean="0"/>
              <a:t>11/20/2024</a:t>
            </a:fld>
            <a:endParaRPr lang="en-US" dirty="0"/>
          </a:p>
        </p:txBody>
      </p:sp>
      <p:sp>
        <p:nvSpPr>
          <p:cNvPr id="5" name="Footer Placeholder 4">
            <a:extLst>
              <a:ext uri="{FF2B5EF4-FFF2-40B4-BE49-F238E27FC236}">
                <a16:creationId xmlns:a16="http://schemas.microsoft.com/office/drawing/2014/main" id="{8FCE3137-8136-46C5-AC2F-49E5F55E4C73}"/>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AF1AB6EF-A0B1-4706-AE44-253A6B182D48}"/>
              </a:ext>
            </a:extLst>
          </p:cNvPr>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670006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02F68-BF19-468D-B422-54B6D189FA58}"/>
              </a:ext>
            </a:extLst>
          </p:cNvPr>
          <p:cNvSpPr>
            <a:spLocks noGrp="1"/>
          </p:cNvSpPr>
          <p:nvPr>
            <p:ph type="title"/>
          </p:nvPr>
        </p:nvSpPr>
        <p:spPr>
          <a:xfrm>
            <a:off x="831850" y="1709738"/>
            <a:ext cx="10515600" cy="2774071"/>
          </a:xfrm>
        </p:spPr>
        <p:txBody>
          <a:bodyPr anchor="b">
            <a:normAutofit/>
          </a:bodyPr>
          <a:lstStyle>
            <a:lvl1pPr algn="ct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CBF7D7-84D4-4A39-B44E-9B029EEB1FE8}"/>
              </a:ext>
            </a:extLst>
          </p:cNvPr>
          <p:cNvSpPr>
            <a:spLocks noGrp="1"/>
          </p:cNvSpPr>
          <p:nvPr>
            <p:ph type="body" idx="1"/>
          </p:nvPr>
        </p:nvSpPr>
        <p:spPr>
          <a:xfrm>
            <a:off x="831850" y="4641624"/>
            <a:ext cx="10515600" cy="1448026"/>
          </a:xfrm>
        </p:spPr>
        <p:txBody>
          <a:bodyPr/>
          <a:lstStyle>
            <a:lvl1pPr marL="0" indent="0" algn="ctr">
              <a:buNone/>
              <a:defRPr sz="2400" i="1">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E29709-D243-41E8-89FA-62FA7AEB52E1}"/>
              </a:ext>
            </a:extLst>
          </p:cNvPr>
          <p:cNvSpPr>
            <a:spLocks noGrp="1"/>
          </p:cNvSpPr>
          <p:nvPr>
            <p:ph type="dt" sz="half" idx="10"/>
          </p:nvPr>
        </p:nvSpPr>
        <p:spPr/>
        <p:txBody>
          <a:bodyPr/>
          <a:lstStyle/>
          <a:p>
            <a:fld id="{C96083D4-708C-4BB5-B4FD-30CE9FA12FD5}" type="datetime1">
              <a:rPr lang="en-US" smtClean="0"/>
              <a:t>11/20/2024</a:t>
            </a:fld>
            <a:endParaRPr lang="en-US" dirty="0"/>
          </a:p>
        </p:txBody>
      </p:sp>
      <p:sp>
        <p:nvSpPr>
          <p:cNvPr id="5" name="Footer Placeholder 4">
            <a:extLst>
              <a:ext uri="{FF2B5EF4-FFF2-40B4-BE49-F238E27FC236}">
                <a16:creationId xmlns:a16="http://schemas.microsoft.com/office/drawing/2014/main" id="{5AAB99C0-DC2A-4133-A10D-D43A1E05BB1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98122EFD-A17E-47F5-8AC9-EFD6D813DBE7}"/>
              </a:ext>
            </a:extLst>
          </p:cNvPr>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540688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C668D-BFBE-4765-A294-8303931B57C9}"/>
              </a:ext>
            </a:extLst>
          </p:cNvPr>
          <p:cNvSpPr>
            <a:spLocks noGrp="1"/>
          </p:cNvSpPr>
          <p:nvPr>
            <p:ph type="title"/>
          </p:nvPr>
        </p:nvSpPr>
        <p:spPr>
          <a:xfrm>
            <a:off x="1346071" y="566278"/>
            <a:ext cx="9512429" cy="965458"/>
          </a:xfrm>
        </p:spPr>
        <p:txBody>
          <a:bodyPr/>
          <a:lstStyle>
            <a:lvl1pPr algn="ctr">
              <a:defRPr cap="all"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B3C212-F55F-4D0D-BFA7-F00A33CAA196}"/>
              </a:ext>
            </a:extLst>
          </p:cNvPr>
          <p:cNvSpPr>
            <a:spLocks noGrp="1"/>
          </p:cNvSpPr>
          <p:nvPr>
            <p:ph sz="half" idx="1"/>
          </p:nvPr>
        </p:nvSpPr>
        <p:spPr>
          <a:xfrm>
            <a:off x="909758" y="2057400"/>
            <a:ext cx="5031521"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154BDD7-2575-4E82-887D-DCAF9EB15924}"/>
              </a:ext>
            </a:extLst>
          </p:cNvPr>
          <p:cNvSpPr>
            <a:spLocks noGrp="1"/>
          </p:cNvSpPr>
          <p:nvPr>
            <p:ph sz="half" idx="2"/>
          </p:nvPr>
        </p:nvSpPr>
        <p:spPr>
          <a:xfrm>
            <a:off x="6265408" y="2057401"/>
            <a:ext cx="5016834" cy="4119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CAECC8-3C3A-4A5D-AB7A-1F99E5023D3F}"/>
              </a:ext>
            </a:extLst>
          </p:cNvPr>
          <p:cNvSpPr>
            <a:spLocks noGrp="1"/>
          </p:cNvSpPr>
          <p:nvPr>
            <p:ph type="dt" sz="half" idx="10"/>
          </p:nvPr>
        </p:nvSpPr>
        <p:spPr/>
        <p:txBody>
          <a:bodyPr/>
          <a:lstStyle/>
          <a:p>
            <a:fld id="{D0D239B2-65BC-4C2A-A62B-3EABFE9590E4}" type="datetime1">
              <a:rPr lang="en-US" smtClean="0"/>
              <a:t>11/20/2024</a:t>
            </a:fld>
            <a:endParaRPr lang="en-US" dirty="0"/>
          </a:p>
        </p:txBody>
      </p:sp>
      <p:sp>
        <p:nvSpPr>
          <p:cNvPr id="6" name="Footer Placeholder 5">
            <a:extLst>
              <a:ext uri="{FF2B5EF4-FFF2-40B4-BE49-F238E27FC236}">
                <a16:creationId xmlns:a16="http://schemas.microsoft.com/office/drawing/2014/main" id="{4447609B-ACA4-4323-9340-C7DB166D7A50}"/>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77409EA3-C5C7-4AC6-956A-DB9A3B4F3142}"/>
              </a:ext>
            </a:extLst>
          </p:cNvPr>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1711769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0CDE0-7431-4F05-AA47-F10EB46C9608}"/>
              </a:ext>
            </a:extLst>
          </p:cNvPr>
          <p:cNvSpPr>
            <a:spLocks noGrp="1"/>
          </p:cNvSpPr>
          <p:nvPr>
            <p:ph type="title"/>
          </p:nvPr>
        </p:nvSpPr>
        <p:spPr>
          <a:xfrm>
            <a:off x="839788" y="365126"/>
            <a:ext cx="10276552" cy="1149350"/>
          </a:xfrm>
        </p:spPr>
        <p:txBody>
          <a:bodyPr>
            <a:normAutofit/>
          </a:bodyPr>
          <a:lstStyle>
            <a:lvl1pPr algn="ctr">
              <a:defRPr sz="3200" cap="all"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6D9FFA7-D3EA-4CB8-A471-94235AD62592}"/>
              </a:ext>
            </a:extLst>
          </p:cNvPr>
          <p:cNvSpPr>
            <a:spLocks noGrp="1"/>
          </p:cNvSpPr>
          <p:nvPr>
            <p:ph type="body" idx="1"/>
          </p:nvPr>
        </p:nvSpPr>
        <p:spPr>
          <a:xfrm>
            <a:off x="839788" y="1681163"/>
            <a:ext cx="5157787" cy="823912"/>
          </a:xfrm>
        </p:spPr>
        <p:txBody>
          <a:bodyPr anchor="b"/>
          <a:lstStyle>
            <a:lvl1pPr marL="0" indent="0">
              <a:buNone/>
              <a:defRPr sz="2400" b="1"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5360D2-88E8-43C8-92D1-67AB23BBE2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C768F6-20A1-47A1-90FE-903135EEFD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555EC1-268F-4324-A003-3608AA0D84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55C8E4-FCB8-4E06-9C43-0ACD949A73D4}"/>
              </a:ext>
            </a:extLst>
          </p:cNvPr>
          <p:cNvSpPr>
            <a:spLocks noGrp="1"/>
          </p:cNvSpPr>
          <p:nvPr>
            <p:ph type="dt" sz="half" idx="10"/>
          </p:nvPr>
        </p:nvSpPr>
        <p:spPr/>
        <p:txBody>
          <a:bodyPr/>
          <a:lstStyle/>
          <a:p>
            <a:fld id="{85E05F5A-E4A3-476F-A89E-C2B73F2431E4}" type="datetime1">
              <a:rPr lang="en-US" smtClean="0"/>
              <a:t>11/20/2024</a:t>
            </a:fld>
            <a:endParaRPr lang="en-US" dirty="0"/>
          </a:p>
        </p:txBody>
      </p:sp>
      <p:sp>
        <p:nvSpPr>
          <p:cNvPr id="8" name="Footer Placeholder 7">
            <a:extLst>
              <a:ext uri="{FF2B5EF4-FFF2-40B4-BE49-F238E27FC236}">
                <a16:creationId xmlns:a16="http://schemas.microsoft.com/office/drawing/2014/main" id="{8B01C005-C973-4D82-942A-334F1D431A04}"/>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AAFB6186-6570-4DE8-8603-70B0A51DFE9C}"/>
              </a:ext>
            </a:extLst>
          </p:cNvPr>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1597224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5ADD3-88C8-4B01-8CC6-808C0E416054}"/>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2634E6A-1390-4101-B78E-7592313407D7}"/>
              </a:ext>
            </a:extLst>
          </p:cNvPr>
          <p:cNvSpPr>
            <a:spLocks noGrp="1"/>
          </p:cNvSpPr>
          <p:nvPr>
            <p:ph type="dt" sz="half" idx="10"/>
          </p:nvPr>
        </p:nvSpPr>
        <p:spPr/>
        <p:txBody>
          <a:bodyPr/>
          <a:lstStyle/>
          <a:p>
            <a:fld id="{E3761515-4A26-4F31-9F61-5A10B1FABBFC}" type="datetime1">
              <a:rPr lang="en-US" smtClean="0"/>
              <a:t>11/20/2024</a:t>
            </a:fld>
            <a:endParaRPr lang="en-US" dirty="0"/>
          </a:p>
        </p:txBody>
      </p:sp>
      <p:sp>
        <p:nvSpPr>
          <p:cNvPr id="4" name="Footer Placeholder 3">
            <a:extLst>
              <a:ext uri="{FF2B5EF4-FFF2-40B4-BE49-F238E27FC236}">
                <a16:creationId xmlns:a16="http://schemas.microsoft.com/office/drawing/2014/main" id="{88BC7B90-4C99-4653-872A-3572A02DAE99}"/>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13B03516-4D31-49D2-9488-33C734A7A4F6}"/>
              </a:ext>
            </a:extLst>
          </p:cNvPr>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1378473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0D8488-CF25-431B-A87A-AAF141BD0BBB}"/>
              </a:ext>
            </a:extLst>
          </p:cNvPr>
          <p:cNvSpPr>
            <a:spLocks noGrp="1"/>
          </p:cNvSpPr>
          <p:nvPr>
            <p:ph type="dt" sz="half" idx="10"/>
          </p:nvPr>
        </p:nvSpPr>
        <p:spPr/>
        <p:txBody>
          <a:bodyPr/>
          <a:lstStyle/>
          <a:p>
            <a:fld id="{4A75DC65-7D1F-4BAB-9695-F7E734143E14}" type="datetime1">
              <a:rPr lang="en-US" smtClean="0"/>
              <a:t>11/20/2024</a:t>
            </a:fld>
            <a:endParaRPr lang="en-US" dirty="0"/>
          </a:p>
        </p:txBody>
      </p:sp>
      <p:sp>
        <p:nvSpPr>
          <p:cNvPr id="3" name="Footer Placeholder 2">
            <a:extLst>
              <a:ext uri="{FF2B5EF4-FFF2-40B4-BE49-F238E27FC236}">
                <a16:creationId xmlns:a16="http://schemas.microsoft.com/office/drawing/2014/main" id="{8A2F58E5-C92D-4C64-B867-0576B1EADD06}"/>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89216797-ABEC-4FE0-AFDE-36107B96710D}"/>
              </a:ext>
            </a:extLst>
          </p:cNvPr>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1874343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8F2B0-990D-418E-9D10-2464E98669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881131-AFFD-4339-9F30-D408B5105C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A7C47F4-7968-4698-8BD3-A583099FAA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12BC6F-3996-4B2B-B8F2-DD3A82CCF76B}"/>
              </a:ext>
            </a:extLst>
          </p:cNvPr>
          <p:cNvSpPr>
            <a:spLocks noGrp="1"/>
          </p:cNvSpPr>
          <p:nvPr>
            <p:ph type="dt" sz="half" idx="10"/>
          </p:nvPr>
        </p:nvSpPr>
        <p:spPr/>
        <p:txBody>
          <a:bodyPr/>
          <a:lstStyle/>
          <a:p>
            <a:fld id="{7E624077-BD55-4036-8E92-6558FDF3B653}" type="datetime1">
              <a:rPr lang="en-US" smtClean="0"/>
              <a:t>11/20/2024</a:t>
            </a:fld>
            <a:endParaRPr lang="en-US" dirty="0"/>
          </a:p>
        </p:txBody>
      </p:sp>
      <p:sp>
        <p:nvSpPr>
          <p:cNvPr id="6" name="Footer Placeholder 5">
            <a:extLst>
              <a:ext uri="{FF2B5EF4-FFF2-40B4-BE49-F238E27FC236}">
                <a16:creationId xmlns:a16="http://schemas.microsoft.com/office/drawing/2014/main" id="{EA832E66-581A-4CF2-A40A-4E24FAAC4AE4}"/>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E83B1C89-C625-4618-81A2-FB34E4DA0712}"/>
              </a:ext>
            </a:extLst>
          </p:cNvPr>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504127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1486F-443A-4F2D-AB1F-8B1F4C4DE7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A21213-E7FB-406A-B8CD-735AAC7AD0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F4F41A03-500E-49F7-8D99-A1EAFE4D34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91523D-69E9-4EAE-A610-B3A237B75842}"/>
              </a:ext>
            </a:extLst>
          </p:cNvPr>
          <p:cNvSpPr>
            <a:spLocks noGrp="1"/>
          </p:cNvSpPr>
          <p:nvPr>
            <p:ph type="dt" sz="half" idx="10"/>
          </p:nvPr>
        </p:nvSpPr>
        <p:spPr/>
        <p:txBody>
          <a:bodyPr/>
          <a:lstStyle/>
          <a:p>
            <a:fld id="{804225F2-7107-4609-BCC2-77C63064A5E8}" type="datetime1">
              <a:rPr lang="en-US" smtClean="0"/>
              <a:t>11/20/2024</a:t>
            </a:fld>
            <a:endParaRPr lang="en-US" dirty="0"/>
          </a:p>
        </p:txBody>
      </p:sp>
      <p:sp>
        <p:nvSpPr>
          <p:cNvPr id="6" name="Footer Placeholder 5">
            <a:extLst>
              <a:ext uri="{FF2B5EF4-FFF2-40B4-BE49-F238E27FC236}">
                <a16:creationId xmlns:a16="http://schemas.microsoft.com/office/drawing/2014/main" id="{4EDB852F-4134-4AB5-BA87-483B1E1ADD2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5E34C5CB-918E-4A09-8222-D36E37B63C02}"/>
              </a:ext>
            </a:extLst>
          </p:cNvPr>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2008752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AA0686-7BAC-45C0-BA30-0D0CBCE5CE63}"/>
              </a:ext>
            </a:extLst>
          </p:cNvPr>
          <p:cNvSpPr>
            <a:spLocks noGrp="1"/>
          </p:cNvSpPr>
          <p:nvPr>
            <p:ph type="title"/>
          </p:nvPr>
        </p:nvSpPr>
        <p:spPr>
          <a:xfrm>
            <a:off x="1371600" y="685800"/>
            <a:ext cx="9486900" cy="13716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34202DE-82CD-407D-8C68-174B0CBB57F7}"/>
              </a:ext>
            </a:extLst>
          </p:cNvPr>
          <p:cNvSpPr>
            <a:spLocks noGrp="1"/>
          </p:cNvSpPr>
          <p:nvPr>
            <p:ph type="body" idx="1"/>
          </p:nvPr>
        </p:nvSpPr>
        <p:spPr>
          <a:xfrm>
            <a:off x="1371599" y="2254103"/>
            <a:ext cx="9486901" cy="391809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554AC9D-6E1B-46D3-959F-A068A1EDBDBA}"/>
              </a:ext>
            </a:extLst>
          </p:cNvPr>
          <p:cNvSpPr>
            <a:spLocks noGrp="1"/>
          </p:cNvSpPr>
          <p:nvPr>
            <p:ph type="dt" sz="half" idx="2"/>
          </p:nvPr>
        </p:nvSpPr>
        <p:spPr>
          <a:xfrm rot="5400000">
            <a:off x="9800022" y="3223751"/>
            <a:ext cx="4114801"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fld id="{D3FE42E8-8B57-452D-A122-4DCE9AC771EF}" type="datetime1">
              <a:rPr lang="en-US" smtClean="0"/>
              <a:t>11/20/2024</a:t>
            </a:fld>
            <a:endParaRPr lang="en-US" dirty="0"/>
          </a:p>
        </p:txBody>
      </p:sp>
      <p:sp>
        <p:nvSpPr>
          <p:cNvPr id="5" name="Footer Placeholder 4">
            <a:extLst>
              <a:ext uri="{FF2B5EF4-FFF2-40B4-BE49-F238E27FC236}">
                <a16:creationId xmlns:a16="http://schemas.microsoft.com/office/drawing/2014/main" id="{A5FC0015-9EFB-40F8-BC00-AC2483D60905}"/>
              </a:ext>
            </a:extLst>
          </p:cNvPr>
          <p:cNvSpPr>
            <a:spLocks noGrp="1"/>
          </p:cNvSpPr>
          <p:nvPr>
            <p:ph type="ftr" sz="quarter" idx="3"/>
          </p:nvPr>
        </p:nvSpPr>
        <p:spPr>
          <a:xfrm rot="5400000">
            <a:off x="-1708136" y="3223750"/>
            <a:ext cx="4114800"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r>
              <a:rPr lang="en-US" dirty="0"/>
              <a:t>Sample Footer Text</a:t>
            </a:r>
          </a:p>
        </p:txBody>
      </p:sp>
      <p:sp>
        <p:nvSpPr>
          <p:cNvPr id="6" name="Slide Number Placeholder 5">
            <a:extLst>
              <a:ext uri="{FF2B5EF4-FFF2-40B4-BE49-F238E27FC236}">
                <a16:creationId xmlns:a16="http://schemas.microsoft.com/office/drawing/2014/main" id="{E572C732-0E3E-49E0-A72E-D4C08CB4455A}"/>
              </a:ext>
            </a:extLst>
          </p:cNvPr>
          <p:cNvSpPr>
            <a:spLocks noGrp="1"/>
          </p:cNvSpPr>
          <p:nvPr>
            <p:ph type="sldNum" sz="quarter" idx="4"/>
          </p:nvPr>
        </p:nvSpPr>
        <p:spPr>
          <a:xfrm>
            <a:off x="11116340" y="6356350"/>
            <a:ext cx="871868" cy="365125"/>
          </a:xfrm>
          <a:prstGeom prst="rect">
            <a:avLst/>
          </a:prstGeom>
        </p:spPr>
        <p:txBody>
          <a:bodyPr vert="horz" lIns="91440" tIns="45720" rIns="91440" bIns="45720" rtlCol="0" anchor="ctr"/>
          <a:lstStyle>
            <a:lvl1pPr algn="r">
              <a:defRPr sz="900" spc="300">
                <a:solidFill>
                  <a:schemeClr val="tx2">
                    <a:lumMod val="75000"/>
                    <a:lumOff val="25000"/>
                  </a:schemeClr>
                </a:solidFill>
                <a:latin typeface="+mn-lt"/>
              </a:defRPr>
            </a:lvl1pPr>
          </a:lstStyle>
          <a:p>
            <a:fld id="{F8E28480-1C08-4458-AD97-0283E6FFD09D}" type="slidenum">
              <a:rPr lang="en-US" smtClean="0"/>
              <a:pPr/>
              <a:t>‹#›</a:t>
            </a:fld>
            <a:endParaRPr lang="en-US" dirty="0"/>
          </a:p>
        </p:txBody>
      </p:sp>
    </p:spTree>
    <p:extLst>
      <p:ext uri="{BB962C8B-B14F-4D97-AF65-F5344CB8AC3E}">
        <p14:creationId xmlns:p14="http://schemas.microsoft.com/office/powerpoint/2010/main" val="1391224786"/>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hf sldNum="0" hdr="0" ftr="0" dt="0"/>
  <p:txStyles>
    <p:titleStyle>
      <a:lvl1pPr algn="l" defTabSz="914400" rtl="0" eaLnBrk="1" latinLnBrk="0" hangingPunct="1">
        <a:lnSpc>
          <a:spcPct val="9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70000"/>
        <a:buFont typeface="Arial" panose="020B0604020202020204" pitchFamily="34" charset="0"/>
        <a:buChar char="•"/>
        <a:defRPr sz="2400" kern="1200">
          <a:solidFill>
            <a:schemeClr val="tx2"/>
          </a:solidFill>
          <a:latin typeface="+mj-lt"/>
          <a:ea typeface="+mn-ea"/>
          <a:cs typeface="+mn-cs"/>
        </a:defRPr>
      </a:lvl1pPr>
      <a:lvl2pPr marL="685800" indent="-228600" algn="l" defTabSz="914400" rtl="0" eaLnBrk="1" latinLnBrk="0" hangingPunct="1">
        <a:lnSpc>
          <a:spcPct val="100000"/>
        </a:lnSpc>
        <a:spcBef>
          <a:spcPts val="500"/>
        </a:spcBef>
        <a:buSzPct val="70000"/>
        <a:buFont typeface="Arial" panose="020B0604020202020204" pitchFamily="34" charset="0"/>
        <a:buChar char="•"/>
        <a:defRPr sz="2000" kern="1200">
          <a:solidFill>
            <a:schemeClr val="tx2"/>
          </a:solidFill>
          <a:latin typeface="+mj-lt"/>
          <a:ea typeface="+mn-ea"/>
          <a:cs typeface="+mn-cs"/>
        </a:defRPr>
      </a:lvl2pPr>
      <a:lvl3pPr marL="1143000" indent="-228600" algn="l" defTabSz="914400" rtl="0" eaLnBrk="1" latinLnBrk="0" hangingPunct="1">
        <a:lnSpc>
          <a:spcPct val="100000"/>
        </a:lnSpc>
        <a:spcBef>
          <a:spcPts val="500"/>
        </a:spcBef>
        <a:buSzPct val="70000"/>
        <a:buFont typeface="Arial" panose="020B0604020202020204" pitchFamily="34" charset="0"/>
        <a:buChar char="•"/>
        <a:defRPr sz="1800" kern="1200">
          <a:solidFill>
            <a:schemeClr val="tx2"/>
          </a:solidFill>
          <a:latin typeface="+mj-lt"/>
          <a:ea typeface="+mn-ea"/>
          <a:cs typeface="+mn-cs"/>
        </a:defRPr>
      </a:lvl3pPr>
      <a:lvl4pPr marL="16002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4pPr>
      <a:lvl5pPr marL="20574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pandas.pydata.org/"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 Id="rId5" Type="http://schemas.openxmlformats.org/officeDocument/2006/relationships/hyperlink" Target="https://www.tensorflow.org/api_docs" TargetMode="External"/><Relationship Id="rId4" Type="http://schemas.openxmlformats.org/officeDocument/2006/relationships/hyperlink" Target="https://matplotlib.org/"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32546713-DF96-41B2-8180-3EEC5B8023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C2794E3E-966D-43D0-B426-D33988B92C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7467600" cy="6857999"/>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57DB92-A40F-9343-E734-CFD784B523D1}"/>
              </a:ext>
            </a:extLst>
          </p:cNvPr>
          <p:cNvSpPr>
            <a:spLocks noGrp="1"/>
          </p:cNvSpPr>
          <p:nvPr>
            <p:ph type="ctrTitle"/>
          </p:nvPr>
        </p:nvSpPr>
        <p:spPr>
          <a:xfrm>
            <a:off x="698528" y="511126"/>
            <a:ext cx="6083272" cy="1031634"/>
          </a:xfrm>
        </p:spPr>
        <p:txBody>
          <a:bodyPr vert="horz" lIns="91440" tIns="45720" rIns="91440" bIns="45720" rtlCol="0" anchor="b">
            <a:normAutofit/>
          </a:bodyPr>
          <a:lstStyle/>
          <a:p>
            <a:r>
              <a:rPr lang="en-US" sz="2500" b="1" kern="1200" cap="all" spc="300" baseline="0" dirty="0">
                <a:solidFill>
                  <a:schemeClr val="tx2"/>
                </a:solidFill>
                <a:latin typeface="+mj-lt"/>
                <a:ea typeface="+mj-ea"/>
                <a:cs typeface="+mj-cs"/>
              </a:rPr>
              <a:t>Exploratory Data Analysis on CRIMES IN INDIA</a:t>
            </a:r>
          </a:p>
        </p:txBody>
      </p:sp>
      <p:sp>
        <p:nvSpPr>
          <p:cNvPr id="3" name="Subtitle 2">
            <a:extLst>
              <a:ext uri="{FF2B5EF4-FFF2-40B4-BE49-F238E27FC236}">
                <a16:creationId xmlns:a16="http://schemas.microsoft.com/office/drawing/2014/main" id="{9D4FED94-1E5E-8BE9-314E-4CE55611C081}"/>
              </a:ext>
            </a:extLst>
          </p:cNvPr>
          <p:cNvSpPr>
            <a:spLocks noGrp="1"/>
          </p:cNvSpPr>
          <p:nvPr>
            <p:ph type="subTitle" idx="1"/>
          </p:nvPr>
        </p:nvSpPr>
        <p:spPr>
          <a:xfrm>
            <a:off x="685801" y="1829287"/>
            <a:ext cx="6083272" cy="4342914"/>
          </a:xfrm>
        </p:spPr>
        <p:txBody>
          <a:bodyPr vert="horz" lIns="91440" tIns="45720" rIns="91440" bIns="45720" rtlCol="0">
            <a:normAutofit/>
          </a:bodyPr>
          <a:lstStyle/>
          <a:p>
            <a:pPr indent="-228600" algn="l">
              <a:buFont typeface="Arial" panose="020B0604020202020204" pitchFamily="34" charset="0"/>
              <a:buChar char="•"/>
            </a:pPr>
            <a:r>
              <a:rPr lang="en-US" dirty="0"/>
              <a:t>Name : P </a:t>
            </a:r>
            <a:r>
              <a:rPr lang="en-US" dirty="0" err="1"/>
              <a:t>Sathwik</a:t>
            </a:r>
            <a:r>
              <a:rPr lang="en-US" dirty="0"/>
              <a:t> Reddy</a:t>
            </a:r>
          </a:p>
          <a:p>
            <a:pPr indent="-228600" algn="l">
              <a:buFont typeface="Arial" panose="020B0604020202020204" pitchFamily="34" charset="0"/>
              <a:buChar char="•"/>
            </a:pPr>
            <a:r>
              <a:rPr lang="en-US" dirty="0"/>
              <a:t>Class : K22UN</a:t>
            </a:r>
          </a:p>
          <a:p>
            <a:pPr indent="-228600" algn="l">
              <a:buFont typeface="Arial" panose="020B0604020202020204" pitchFamily="34" charset="0"/>
              <a:buChar char="•"/>
            </a:pPr>
            <a:r>
              <a:rPr lang="en-US" dirty="0"/>
              <a:t>REDG NO: 12215930</a:t>
            </a:r>
          </a:p>
          <a:p>
            <a:pPr indent="-228600" algn="l">
              <a:buFont typeface="Arial" panose="020B0604020202020204" pitchFamily="34" charset="0"/>
              <a:buChar char="•"/>
            </a:pPr>
            <a:r>
              <a:rPr lang="en-US" dirty="0"/>
              <a:t>Roll No : 17</a:t>
            </a:r>
          </a:p>
        </p:txBody>
      </p:sp>
      <p:pic>
        <p:nvPicPr>
          <p:cNvPr id="1028" name="Picture 4" descr="Page 2 - Upgrad - Latest upgrad , Information &amp; Updates - Marketing &amp;  Advertising -ET BrandEquity">
            <a:extLst>
              <a:ext uri="{FF2B5EF4-FFF2-40B4-BE49-F238E27FC236}">
                <a16:creationId xmlns:a16="http://schemas.microsoft.com/office/drawing/2014/main" id="{4ECC3739-C3EB-C448-E531-B13D4A4D1D9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166128" y="765814"/>
            <a:ext cx="3340072" cy="2505054"/>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1">
            <a:extLst>
              <a:ext uri="{FF2B5EF4-FFF2-40B4-BE49-F238E27FC236}">
                <a16:creationId xmlns:a16="http://schemas.microsoft.com/office/drawing/2014/main" id="{D29E2E7B-78C6-EAEF-6AE8-1E503B50EC5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998551" y="3587133"/>
            <a:ext cx="2130856" cy="196458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2">
            <a:extLst>
              <a:ext uri="{FF2B5EF4-FFF2-40B4-BE49-F238E27FC236}">
                <a16:creationId xmlns:a16="http://schemas.microsoft.com/office/drawing/2014/main" id="{6AB78CAD-2339-5EB6-FCC3-035BA3B0F8C3}"/>
              </a:ext>
            </a:extLst>
          </p:cNvPr>
          <p:cNvSpPr>
            <a:spLocks noChangeArrowheads="1"/>
          </p:cNvSpPr>
          <p:nvPr/>
        </p:nvSpPr>
        <p:spPr bwMode="auto">
          <a:xfrm>
            <a:off x="7473269" y="451757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42287153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9527FCEA-6143-4C5E-8C45-8AC9237ADE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A9F23AD-7A55-49F3-A3EC-743F47F36B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7090"/>
            <a:ext cx="6741849" cy="5897880"/>
          </a:xfrm>
          <a:prstGeom prst="rect">
            <a:avLst/>
          </a:prstGeom>
          <a:solidFill>
            <a:srgbClr val="FFFFFF"/>
          </a:solidFill>
          <a:ln w="19050">
            <a:solidFill>
              <a:schemeClr val="tx1">
                <a:lumMod val="50000"/>
                <a:lumOff val="5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D72D5406-D9FB-EBE7-139C-2F7FA0F949CA}"/>
              </a:ext>
            </a:extLst>
          </p:cNvPr>
          <p:cNvPicPr>
            <a:picLocks noChangeAspect="1"/>
          </p:cNvPicPr>
          <p:nvPr/>
        </p:nvPicPr>
        <p:blipFill>
          <a:blip r:embed="rId2"/>
          <a:stretch>
            <a:fillRect/>
          </a:stretch>
        </p:blipFill>
        <p:spPr>
          <a:xfrm>
            <a:off x="1074343" y="650497"/>
            <a:ext cx="5543757" cy="5571066"/>
          </a:xfrm>
          <a:prstGeom prst="rect">
            <a:avLst/>
          </a:prstGeom>
        </p:spPr>
      </p:pic>
      <p:sp>
        <p:nvSpPr>
          <p:cNvPr id="26" name="Rectangle 25">
            <a:extLst>
              <a:ext uri="{FF2B5EF4-FFF2-40B4-BE49-F238E27FC236}">
                <a16:creationId xmlns:a16="http://schemas.microsoft.com/office/drawing/2014/main" id="{D7D9F91F-72C9-4DB9-ABD0-A8180D8262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480060"/>
            <a:ext cx="4180332" cy="2788074"/>
          </a:xfrm>
          <a:prstGeom prst="rect">
            <a:avLst/>
          </a:prstGeom>
          <a:solidFill>
            <a:srgbClr val="FFFFFF"/>
          </a:solidFill>
          <a:ln w="19050">
            <a:solidFill>
              <a:schemeClr val="tx1">
                <a:lumMod val="50000"/>
                <a:lumOff val="5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2C06C75A-A62E-6BF6-5FEA-8346CE492EB0}"/>
              </a:ext>
            </a:extLst>
          </p:cNvPr>
          <p:cNvPicPr>
            <a:picLocks noChangeAspect="1"/>
          </p:cNvPicPr>
          <p:nvPr/>
        </p:nvPicPr>
        <p:blipFill>
          <a:blip r:embed="rId3"/>
          <a:stretch>
            <a:fillRect/>
          </a:stretch>
        </p:blipFill>
        <p:spPr>
          <a:xfrm>
            <a:off x="8327192" y="643467"/>
            <a:ext cx="2592306" cy="2475653"/>
          </a:xfrm>
          <a:prstGeom prst="rect">
            <a:avLst/>
          </a:prstGeom>
        </p:spPr>
      </p:pic>
      <p:sp>
        <p:nvSpPr>
          <p:cNvPr id="28" name="Rectangle 27">
            <a:extLst>
              <a:ext uri="{FF2B5EF4-FFF2-40B4-BE49-F238E27FC236}">
                <a16:creationId xmlns:a16="http://schemas.microsoft.com/office/drawing/2014/main" id="{BE016956-CE9F-4946-8834-A8BC3529D0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603670"/>
            <a:ext cx="4180332" cy="2788074"/>
          </a:xfrm>
          <a:prstGeom prst="rect">
            <a:avLst/>
          </a:prstGeom>
          <a:solidFill>
            <a:srgbClr val="FFFFFF"/>
          </a:solidFill>
          <a:ln w="19050">
            <a:solidFill>
              <a:schemeClr val="tx1">
                <a:lumMod val="50000"/>
                <a:lumOff val="5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5EEEE7D8-0CFD-585E-F67F-FC2865578314}"/>
              </a:ext>
            </a:extLst>
          </p:cNvPr>
          <p:cNvPicPr>
            <a:picLocks noChangeAspect="1"/>
          </p:cNvPicPr>
          <p:nvPr/>
        </p:nvPicPr>
        <p:blipFill>
          <a:blip r:embed="rId4"/>
          <a:stretch>
            <a:fillRect/>
          </a:stretch>
        </p:blipFill>
        <p:spPr>
          <a:xfrm>
            <a:off x="7695873" y="3788976"/>
            <a:ext cx="3854945" cy="2390066"/>
          </a:xfrm>
          <a:prstGeom prst="rect">
            <a:avLst/>
          </a:prstGeom>
        </p:spPr>
      </p:pic>
    </p:spTree>
    <p:extLst>
      <p:ext uri="{BB962C8B-B14F-4D97-AF65-F5344CB8AC3E}">
        <p14:creationId xmlns:p14="http://schemas.microsoft.com/office/powerpoint/2010/main" val="1397321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245AFE0-1AC7-8165-C58A-3374F5FEF4ED}"/>
              </a:ext>
            </a:extLst>
          </p:cNvPr>
          <p:cNvPicPr>
            <a:picLocks noChangeAspect="1"/>
          </p:cNvPicPr>
          <p:nvPr/>
        </p:nvPicPr>
        <p:blipFill>
          <a:blip r:embed="rId2"/>
          <a:stretch>
            <a:fillRect/>
          </a:stretch>
        </p:blipFill>
        <p:spPr>
          <a:xfrm>
            <a:off x="6143244" y="355716"/>
            <a:ext cx="5528373" cy="3256118"/>
          </a:xfrm>
          <a:prstGeom prst="rect">
            <a:avLst/>
          </a:prstGeom>
        </p:spPr>
      </p:pic>
      <p:pic>
        <p:nvPicPr>
          <p:cNvPr id="7" name="Picture 6">
            <a:extLst>
              <a:ext uri="{FF2B5EF4-FFF2-40B4-BE49-F238E27FC236}">
                <a16:creationId xmlns:a16="http://schemas.microsoft.com/office/drawing/2014/main" id="{C5BA8AFA-14C2-8FD2-4E1D-456EF30E806E}"/>
              </a:ext>
            </a:extLst>
          </p:cNvPr>
          <p:cNvPicPr>
            <a:picLocks noChangeAspect="1"/>
          </p:cNvPicPr>
          <p:nvPr/>
        </p:nvPicPr>
        <p:blipFill>
          <a:blip r:embed="rId3"/>
          <a:stretch>
            <a:fillRect/>
          </a:stretch>
        </p:blipFill>
        <p:spPr>
          <a:xfrm>
            <a:off x="520383" y="3428999"/>
            <a:ext cx="5371353" cy="3388502"/>
          </a:xfrm>
          <a:prstGeom prst="rect">
            <a:avLst/>
          </a:prstGeom>
        </p:spPr>
      </p:pic>
      <p:pic>
        <p:nvPicPr>
          <p:cNvPr id="10" name="Picture 9">
            <a:extLst>
              <a:ext uri="{FF2B5EF4-FFF2-40B4-BE49-F238E27FC236}">
                <a16:creationId xmlns:a16="http://schemas.microsoft.com/office/drawing/2014/main" id="{ECE576BE-8B4A-3D9D-FF9F-B138DCCDA5DB}"/>
              </a:ext>
            </a:extLst>
          </p:cNvPr>
          <p:cNvPicPr>
            <a:picLocks noChangeAspect="1"/>
          </p:cNvPicPr>
          <p:nvPr/>
        </p:nvPicPr>
        <p:blipFill>
          <a:blip r:embed="rId4"/>
          <a:stretch>
            <a:fillRect/>
          </a:stretch>
        </p:blipFill>
        <p:spPr>
          <a:xfrm>
            <a:off x="156535" y="355716"/>
            <a:ext cx="5735201" cy="2986197"/>
          </a:xfrm>
          <a:prstGeom prst="rect">
            <a:avLst/>
          </a:prstGeom>
        </p:spPr>
      </p:pic>
      <p:pic>
        <p:nvPicPr>
          <p:cNvPr id="12" name="Picture 11">
            <a:extLst>
              <a:ext uri="{FF2B5EF4-FFF2-40B4-BE49-F238E27FC236}">
                <a16:creationId xmlns:a16="http://schemas.microsoft.com/office/drawing/2014/main" id="{D92A4E8E-20BE-6471-18E1-88D45B7F02DA}"/>
              </a:ext>
            </a:extLst>
          </p:cNvPr>
          <p:cNvPicPr>
            <a:picLocks noChangeAspect="1"/>
          </p:cNvPicPr>
          <p:nvPr/>
        </p:nvPicPr>
        <p:blipFill>
          <a:blip r:embed="rId5"/>
          <a:stretch>
            <a:fillRect/>
          </a:stretch>
        </p:blipFill>
        <p:spPr>
          <a:xfrm>
            <a:off x="6048756" y="3428998"/>
            <a:ext cx="5860215" cy="3388503"/>
          </a:xfrm>
          <a:prstGeom prst="rect">
            <a:avLst/>
          </a:prstGeom>
        </p:spPr>
      </p:pic>
    </p:spTree>
    <p:extLst>
      <p:ext uri="{BB962C8B-B14F-4D97-AF65-F5344CB8AC3E}">
        <p14:creationId xmlns:p14="http://schemas.microsoft.com/office/powerpoint/2010/main" val="2427946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140C94A-1D8F-7670-DF6F-B2444484B8DD}"/>
              </a:ext>
            </a:extLst>
          </p:cNvPr>
          <p:cNvPicPr>
            <a:picLocks noChangeAspect="1"/>
          </p:cNvPicPr>
          <p:nvPr/>
        </p:nvPicPr>
        <p:blipFill>
          <a:blip r:embed="rId2"/>
          <a:stretch>
            <a:fillRect/>
          </a:stretch>
        </p:blipFill>
        <p:spPr>
          <a:xfrm>
            <a:off x="138131" y="385916"/>
            <a:ext cx="6640916" cy="6086168"/>
          </a:xfrm>
          <a:prstGeom prst="rect">
            <a:avLst/>
          </a:prstGeom>
        </p:spPr>
      </p:pic>
      <p:pic>
        <p:nvPicPr>
          <p:cNvPr id="5" name="Picture 4">
            <a:extLst>
              <a:ext uri="{FF2B5EF4-FFF2-40B4-BE49-F238E27FC236}">
                <a16:creationId xmlns:a16="http://schemas.microsoft.com/office/drawing/2014/main" id="{01ACBF96-8814-B972-F8BB-466609F36F6D}"/>
              </a:ext>
            </a:extLst>
          </p:cNvPr>
          <p:cNvPicPr>
            <a:picLocks noChangeAspect="1"/>
          </p:cNvPicPr>
          <p:nvPr/>
        </p:nvPicPr>
        <p:blipFill>
          <a:blip r:embed="rId3"/>
          <a:stretch>
            <a:fillRect/>
          </a:stretch>
        </p:blipFill>
        <p:spPr>
          <a:xfrm>
            <a:off x="7518265" y="3429000"/>
            <a:ext cx="4168877" cy="3296266"/>
          </a:xfrm>
          <a:prstGeom prst="rect">
            <a:avLst/>
          </a:prstGeom>
        </p:spPr>
      </p:pic>
      <p:pic>
        <p:nvPicPr>
          <p:cNvPr id="7" name="Picture 6">
            <a:extLst>
              <a:ext uri="{FF2B5EF4-FFF2-40B4-BE49-F238E27FC236}">
                <a16:creationId xmlns:a16="http://schemas.microsoft.com/office/drawing/2014/main" id="{D73BC61C-3F8B-6FDC-F269-3192C7A58754}"/>
              </a:ext>
            </a:extLst>
          </p:cNvPr>
          <p:cNvPicPr>
            <a:picLocks noChangeAspect="1"/>
          </p:cNvPicPr>
          <p:nvPr/>
        </p:nvPicPr>
        <p:blipFill>
          <a:blip r:embed="rId4"/>
          <a:stretch>
            <a:fillRect/>
          </a:stretch>
        </p:blipFill>
        <p:spPr>
          <a:xfrm>
            <a:off x="7518265" y="203897"/>
            <a:ext cx="4300109" cy="3056127"/>
          </a:xfrm>
          <a:prstGeom prst="rect">
            <a:avLst/>
          </a:prstGeom>
        </p:spPr>
      </p:pic>
    </p:spTree>
    <p:extLst>
      <p:ext uri="{BB962C8B-B14F-4D97-AF65-F5344CB8AC3E}">
        <p14:creationId xmlns:p14="http://schemas.microsoft.com/office/powerpoint/2010/main" val="13828794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CEB180-B1CD-CBDE-348F-57E338B6DB56}"/>
              </a:ext>
            </a:extLst>
          </p:cNvPr>
          <p:cNvSpPr txBox="1"/>
          <p:nvPr/>
        </p:nvSpPr>
        <p:spPr>
          <a:xfrm>
            <a:off x="228600" y="381000"/>
            <a:ext cx="1790700" cy="400110"/>
          </a:xfrm>
          <a:prstGeom prst="rect">
            <a:avLst/>
          </a:prstGeom>
          <a:noFill/>
        </p:spPr>
        <p:txBody>
          <a:bodyPr wrap="square" rtlCol="0">
            <a:spAutoFit/>
          </a:bodyPr>
          <a:lstStyle/>
          <a:p>
            <a:r>
              <a:rPr lang="en-US" sz="2000" b="1" dirty="0"/>
              <a:t>Analysis</a:t>
            </a:r>
          </a:p>
        </p:txBody>
      </p:sp>
      <p:sp>
        <p:nvSpPr>
          <p:cNvPr id="3" name="TextBox 2">
            <a:extLst>
              <a:ext uri="{FF2B5EF4-FFF2-40B4-BE49-F238E27FC236}">
                <a16:creationId xmlns:a16="http://schemas.microsoft.com/office/drawing/2014/main" id="{7C93A8EB-9966-B95E-DC8B-374D68F781F8}"/>
              </a:ext>
            </a:extLst>
          </p:cNvPr>
          <p:cNvSpPr txBox="1"/>
          <p:nvPr/>
        </p:nvSpPr>
        <p:spPr>
          <a:xfrm>
            <a:off x="228600" y="1104900"/>
            <a:ext cx="11468100" cy="2308324"/>
          </a:xfrm>
          <a:prstGeom prst="rect">
            <a:avLst/>
          </a:prstGeom>
          <a:noFill/>
        </p:spPr>
        <p:txBody>
          <a:bodyPr wrap="square" rtlCol="0">
            <a:spAutoFit/>
          </a:bodyPr>
          <a:lstStyle/>
          <a:p>
            <a:r>
              <a:rPr lang="en-US" b="1" dirty="0"/>
              <a:t>Pair Plot Analysis</a:t>
            </a:r>
            <a:endParaRPr lang="en-US" dirty="0"/>
          </a:p>
          <a:p>
            <a:pPr>
              <a:buFont typeface="Arial" panose="020B0604020202020204" pitchFamily="34" charset="0"/>
              <a:buChar char="•"/>
            </a:pPr>
            <a:r>
              <a:rPr lang="en-US" dirty="0"/>
              <a:t>For your crime analysis project, a pair plot can offer a comparative view of relationships among key crime variables, such as crime rate, population density, socioeconomic indicators, and crime type distribution across regions. This visualization can help reveal correlations, such as whether regions with higher population densities or lower socioeconomic indicators experience higher crime rates. Patterns observed in the pair plot might indicate that areas with lower education or employment rates see more property or violent crimes, and regions with rapid urbanization could show a rise in specific crime types. This insight is crucial for identifying underlying factors driving crime and for informing region-specific interventions.</a:t>
            </a:r>
          </a:p>
        </p:txBody>
      </p:sp>
      <p:sp>
        <p:nvSpPr>
          <p:cNvPr id="4" name="TextBox 3">
            <a:extLst>
              <a:ext uri="{FF2B5EF4-FFF2-40B4-BE49-F238E27FC236}">
                <a16:creationId xmlns:a16="http://schemas.microsoft.com/office/drawing/2014/main" id="{B209452F-A8CA-F9F0-9F45-8D604391172B}"/>
              </a:ext>
            </a:extLst>
          </p:cNvPr>
          <p:cNvSpPr txBox="1"/>
          <p:nvPr/>
        </p:nvSpPr>
        <p:spPr>
          <a:xfrm>
            <a:off x="228600" y="3548915"/>
            <a:ext cx="11468100" cy="2585323"/>
          </a:xfrm>
          <a:prstGeom prst="rect">
            <a:avLst/>
          </a:prstGeom>
          <a:noFill/>
        </p:spPr>
        <p:txBody>
          <a:bodyPr wrap="square" rtlCol="0">
            <a:spAutoFit/>
          </a:bodyPr>
          <a:lstStyle/>
          <a:p>
            <a:r>
              <a:rPr lang="en-US" b="1" dirty="0"/>
              <a:t>3D Plot Analysis</a:t>
            </a:r>
            <a:endParaRPr lang="en-US" dirty="0"/>
          </a:p>
          <a:p>
            <a:pPr>
              <a:buFont typeface="Arial" panose="020B0604020202020204" pitchFamily="34" charset="0"/>
              <a:buChar char="•"/>
            </a:pPr>
            <a:r>
              <a:rPr lang="en-US" dirty="0"/>
              <a:t>The 3D surface and bubble plots provide a multi-dimensional perspective on the relationships between key crime variables, such as crime rate, population density, and socioeconomic indicators. A 3D surface plot can visually represent how crime rate varies with population density and socioeconomic factors, revealing patterns like higher crime rates in areas with dense populations and lower socioeconomic conditions. Meanwhile, a 3D bubble plot adds another layer by incorporating crime types and additional factors such as unemployment or education level, showing how specific crime types correlate with socioeconomic variables across regions. Together, these plots offer valuable insights into how demographic and economic factors shape crime trends, helping to identify high-risk areas and guide targeted, region-specific interventions.</a:t>
            </a:r>
          </a:p>
        </p:txBody>
      </p:sp>
    </p:spTree>
    <p:extLst>
      <p:ext uri="{BB962C8B-B14F-4D97-AF65-F5344CB8AC3E}">
        <p14:creationId xmlns:p14="http://schemas.microsoft.com/office/powerpoint/2010/main" val="39898610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9CD6474-47AA-4D47-AF35-32FA3089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24524D-BACC-7A79-9536-9E0072507DC0}"/>
              </a:ext>
            </a:extLst>
          </p:cNvPr>
          <p:cNvSpPr>
            <a:spLocks noGrp="1"/>
          </p:cNvSpPr>
          <p:nvPr>
            <p:ph type="title"/>
          </p:nvPr>
        </p:nvSpPr>
        <p:spPr>
          <a:xfrm>
            <a:off x="1371600" y="1020728"/>
            <a:ext cx="9486900" cy="996061"/>
          </a:xfrm>
        </p:spPr>
        <p:txBody>
          <a:bodyPr anchor="b">
            <a:normAutofit/>
          </a:bodyPr>
          <a:lstStyle/>
          <a:p>
            <a:pPr algn="ctr"/>
            <a:r>
              <a:rPr lang="en-US" dirty="0"/>
              <a:t>conclusion</a:t>
            </a:r>
            <a:endParaRPr lang="en-US"/>
          </a:p>
        </p:txBody>
      </p:sp>
      <p:sp>
        <p:nvSpPr>
          <p:cNvPr id="3" name="Content Placeholder 2">
            <a:extLst>
              <a:ext uri="{FF2B5EF4-FFF2-40B4-BE49-F238E27FC236}">
                <a16:creationId xmlns:a16="http://schemas.microsoft.com/office/drawing/2014/main" id="{1EB7EEAC-1223-9B06-DEE7-005D03094B37}"/>
              </a:ext>
            </a:extLst>
          </p:cNvPr>
          <p:cNvSpPr>
            <a:spLocks noGrp="1"/>
          </p:cNvSpPr>
          <p:nvPr>
            <p:ph idx="1"/>
          </p:nvPr>
        </p:nvSpPr>
        <p:spPr>
          <a:xfrm>
            <a:off x="1371600" y="2200940"/>
            <a:ext cx="9486901" cy="3577854"/>
          </a:xfrm>
        </p:spPr>
        <p:txBody>
          <a:bodyPr>
            <a:normAutofit/>
          </a:bodyPr>
          <a:lstStyle/>
          <a:p>
            <a:r>
              <a:rPr lang="en-US" sz="2200"/>
              <a:t>In conclusion, the analysis reveals that crime trends in India are influenced by a combination of factors such as population density, socioeconomic conditions, and regional disparities. States like Maharashtra and Delhi show higher crime rates, which can be linked to their dense populations and varying socioeconomic indicators. Meanwhile, regions like Uttarakhand and Himachal Pradesh, which experience significant demographic shifts, show different crime patterns. These insights are crucial for identifying high-risk areas, optimizing law enforcement resources, and implementing targeted interventions based on local conditions. By understanding these patterns, more effective strategies can be developed to reduce crime and promote safety across India’s diverse regions.</a:t>
            </a:r>
          </a:p>
        </p:txBody>
      </p:sp>
    </p:spTree>
    <p:extLst>
      <p:ext uri="{BB962C8B-B14F-4D97-AF65-F5344CB8AC3E}">
        <p14:creationId xmlns:p14="http://schemas.microsoft.com/office/powerpoint/2010/main" val="6561743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BBC959F-CAB6-4E23-81DE-E0BBF2B7E0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94DEED-5E0F-4E41-A445-58C14864C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767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0" y="685800"/>
            <a:ext cx="6743700" cy="54864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2">
            <a:extLst>
              <a:ext uri="{FF2B5EF4-FFF2-40B4-BE49-F238E27FC236}">
                <a16:creationId xmlns:a16="http://schemas.microsoft.com/office/drawing/2014/main" id="{87CD91BE-3317-E81A-E80A-B3D7F9026B5E}"/>
              </a:ext>
            </a:extLst>
          </p:cNvPr>
          <p:cNvSpPr>
            <a:spLocks noGrp="1"/>
          </p:cNvSpPr>
          <p:nvPr>
            <p:ph idx="1"/>
          </p:nvPr>
        </p:nvSpPr>
        <p:spPr>
          <a:xfrm>
            <a:off x="5310963" y="1270591"/>
            <a:ext cx="5631357" cy="4364666"/>
          </a:xfrm>
        </p:spPr>
        <p:txBody>
          <a:bodyPr anchor="ctr">
            <a:normAutofit/>
          </a:bodyPr>
          <a:lstStyle/>
          <a:p>
            <a:pPr hangingPunct="0"/>
            <a:r>
              <a:rPr lang="en-IN" sz="2000" b="1" kern="1400" dirty="0">
                <a:effectLst/>
                <a:latin typeface="Times New Roman" panose="02020603050405020304" pitchFamily="18" charset="0"/>
                <a:ea typeface="Times New Roman" panose="02020603050405020304" pitchFamily="18" charset="0"/>
              </a:rPr>
              <a:t>REFERENCE :  </a:t>
            </a:r>
            <a:endParaRPr lang="en-IN" sz="2000" kern="1400" dirty="0">
              <a:effectLst/>
              <a:latin typeface="Times New Roman" panose="02020603050405020304" pitchFamily="18" charset="0"/>
              <a:ea typeface="Times New Roman" panose="02020603050405020304" pitchFamily="18" charset="0"/>
            </a:endParaRPr>
          </a:p>
          <a:p>
            <a:pPr hangingPunct="0"/>
            <a:r>
              <a:rPr lang="en-IN" sz="2000" b="1" kern="1400" dirty="0">
                <a:effectLst/>
                <a:latin typeface="Times New Roman" panose="02020603050405020304" pitchFamily="18" charset="0"/>
                <a:ea typeface="Times New Roman" panose="02020603050405020304" pitchFamily="18" charset="0"/>
              </a:rPr>
              <a:t>1. </a:t>
            </a:r>
            <a:r>
              <a:rPr lang="en-IN" sz="2000" u="sng" kern="1400" dirty="0">
                <a:effectLst/>
                <a:latin typeface="Times New Roman" panose="02020603050405020304" pitchFamily="18" charset="0"/>
                <a:ea typeface="Times New Roman" panose="02020603050405020304" pitchFamily="18" charset="0"/>
                <a:hlinkClick r:id="rId2"/>
              </a:rPr>
              <a:t>kaggle.com</a:t>
            </a:r>
            <a:endParaRPr lang="en-IN" sz="2000" kern="1400" dirty="0">
              <a:effectLst/>
              <a:latin typeface="Times New Roman" panose="02020603050405020304" pitchFamily="18" charset="0"/>
              <a:ea typeface="Times New Roman" panose="02020603050405020304" pitchFamily="18" charset="0"/>
            </a:endParaRPr>
          </a:p>
          <a:p>
            <a:pPr hangingPunct="0"/>
            <a:r>
              <a:rPr lang="en-IN" sz="2000" kern="1400" dirty="0">
                <a:effectLst/>
                <a:latin typeface="Times New Roman" panose="02020603050405020304" pitchFamily="18" charset="0"/>
                <a:ea typeface="Times New Roman" panose="02020603050405020304" pitchFamily="18" charset="0"/>
              </a:rPr>
              <a:t>2. </a:t>
            </a:r>
            <a:r>
              <a:rPr lang="en-IN" sz="2000" u="sng" kern="1400" dirty="0">
                <a:effectLst/>
                <a:latin typeface="Times New Roman" panose="02020603050405020304" pitchFamily="18" charset="0"/>
                <a:ea typeface="Times New Roman" panose="02020603050405020304" pitchFamily="18" charset="0"/>
                <a:hlinkClick r:id="rId3"/>
              </a:rPr>
              <a:t>pandas.pydata.org</a:t>
            </a:r>
            <a:endParaRPr lang="en-IN" sz="2000" kern="1400" dirty="0">
              <a:effectLst/>
              <a:latin typeface="Times New Roman" panose="02020603050405020304" pitchFamily="18" charset="0"/>
              <a:ea typeface="Times New Roman" panose="02020603050405020304" pitchFamily="18" charset="0"/>
            </a:endParaRPr>
          </a:p>
          <a:p>
            <a:pPr hangingPunct="0"/>
            <a:r>
              <a:rPr lang="en-IN" sz="2000" kern="1400" dirty="0">
                <a:effectLst/>
                <a:latin typeface="Times New Roman" panose="02020603050405020304" pitchFamily="18" charset="0"/>
                <a:ea typeface="Times New Roman" panose="02020603050405020304" pitchFamily="18" charset="0"/>
              </a:rPr>
              <a:t>3. </a:t>
            </a:r>
            <a:r>
              <a:rPr lang="en-IN" sz="2000" u="sng" kern="1400" dirty="0">
                <a:effectLst/>
                <a:latin typeface="Times New Roman" panose="02020603050405020304" pitchFamily="18" charset="0"/>
                <a:ea typeface="Times New Roman" panose="02020603050405020304" pitchFamily="18" charset="0"/>
                <a:hlinkClick r:id="rId4"/>
              </a:rPr>
              <a:t>matplotlib.org</a:t>
            </a:r>
            <a:endParaRPr lang="en-IN" sz="2000" kern="1400" dirty="0">
              <a:effectLst/>
              <a:latin typeface="Times New Roman" panose="02020603050405020304" pitchFamily="18" charset="0"/>
              <a:ea typeface="Times New Roman" panose="02020603050405020304" pitchFamily="18" charset="0"/>
            </a:endParaRPr>
          </a:p>
          <a:p>
            <a:pPr hangingPunct="0"/>
            <a:r>
              <a:rPr lang="en-IN" sz="2000" kern="1400" dirty="0">
                <a:effectLst/>
                <a:latin typeface="Times New Roman" panose="02020603050405020304" pitchFamily="18" charset="0"/>
                <a:ea typeface="Times New Roman" panose="02020603050405020304" pitchFamily="18" charset="0"/>
              </a:rPr>
              <a:t>4. </a:t>
            </a:r>
            <a:r>
              <a:rPr lang="en-IN" sz="2000" u="sng" kern="1400" dirty="0">
                <a:effectLst/>
                <a:latin typeface="Times New Roman" panose="02020603050405020304" pitchFamily="18" charset="0"/>
                <a:ea typeface="Times New Roman" panose="02020603050405020304" pitchFamily="18" charset="0"/>
                <a:hlinkClick r:id="rId5"/>
              </a:rPr>
              <a:t>tensorflow.org</a:t>
            </a:r>
            <a:endParaRPr lang="en-IN" sz="2000" kern="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7969183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011FBDEF-9CA1-495E-A9FA-E912D5145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D3AA20-6D3D-9823-EBAE-7FD4EDF7F831}"/>
              </a:ext>
            </a:extLst>
          </p:cNvPr>
          <p:cNvSpPr>
            <a:spLocks noGrp="1"/>
          </p:cNvSpPr>
          <p:nvPr>
            <p:ph type="title"/>
          </p:nvPr>
        </p:nvSpPr>
        <p:spPr>
          <a:xfrm>
            <a:off x="1066800" y="685801"/>
            <a:ext cx="3352800" cy="3046228"/>
          </a:xfrm>
        </p:spPr>
        <p:txBody>
          <a:bodyPr vert="horz" lIns="91440" tIns="45720" rIns="91440" bIns="45720" rtlCol="0" anchor="b">
            <a:normAutofit/>
          </a:bodyPr>
          <a:lstStyle/>
          <a:p>
            <a:pPr algn="ctr"/>
            <a:r>
              <a:rPr lang="en-US" kern="1200" cap="all" spc="300" baseline="0" dirty="0">
                <a:solidFill>
                  <a:schemeClr val="tx2"/>
                </a:solidFill>
                <a:latin typeface="+mj-lt"/>
                <a:ea typeface="+mj-ea"/>
                <a:cs typeface="+mj-cs"/>
              </a:rPr>
              <a:t>Thank You</a:t>
            </a:r>
          </a:p>
        </p:txBody>
      </p:sp>
      <p:sp>
        <p:nvSpPr>
          <p:cNvPr id="32" name="Rectangle 31">
            <a:extLst>
              <a:ext uri="{FF2B5EF4-FFF2-40B4-BE49-F238E27FC236}">
                <a16:creationId xmlns:a16="http://schemas.microsoft.com/office/drawing/2014/main" id="{8337CC61-9E93-4D80-9F1C-12CE9A0C07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200" y="1"/>
            <a:ext cx="6781800" cy="6857999"/>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Graphic 26" descr="Handshake">
            <a:extLst>
              <a:ext uri="{FF2B5EF4-FFF2-40B4-BE49-F238E27FC236}">
                <a16:creationId xmlns:a16="http://schemas.microsoft.com/office/drawing/2014/main" id="{840855E7-2AF5-9D08-7E7C-BEB77CFF322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723900"/>
            <a:ext cx="5410200" cy="5410200"/>
          </a:xfrm>
          <a:prstGeom prst="rect">
            <a:avLst/>
          </a:prstGeom>
        </p:spPr>
      </p:pic>
    </p:spTree>
    <p:extLst>
      <p:ext uri="{BB962C8B-B14F-4D97-AF65-F5344CB8AC3E}">
        <p14:creationId xmlns:p14="http://schemas.microsoft.com/office/powerpoint/2010/main" val="1273007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E00E3E0-07DA-4A53-8D2F-59983E1449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62500" cy="6857999"/>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596B91-8E58-52F8-AB99-2058613448E3}"/>
              </a:ext>
            </a:extLst>
          </p:cNvPr>
          <p:cNvSpPr>
            <a:spLocks noGrp="1"/>
          </p:cNvSpPr>
          <p:nvPr>
            <p:ph type="title"/>
          </p:nvPr>
        </p:nvSpPr>
        <p:spPr>
          <a:xfrm>
            <a:off x="685800" y="701040"/>
            <a:ext cx="3390900" cy="5486400"/>
          </a:xfrm>
        </p:spPr>
        <p:txBody>
          <a:bodyPr anchor="ctr">
            <a:normAutofit/>
          </a:bodyPr>
          <a:lstStyle/>
          <a:p>
            <a:pPr algn="ctr"/>
            <a:r>
              <a:rPr lang="en-US" dirty="0"/>
              <a:t>Table of Content</a:t>
            </a:r>
            <a:endParaRPr lang="en-US"/>
          </a:p>
        </p:txBody>
      </p:sp>
      <p:graphicFrame>
        <p:nvGraphicFramePr>
          <p:cNvPr id="5" name="Content Placeholder 2">
            <a:extLst>
              <a:ext uri="{FF2B5EF4-FFF2-40B4-BE49-F238E27FC236}">
                <a16:creationId xmlns:a16="http://schemas.microsoft.com/office/drawing/2014/main" id="{3655A96F-249F-B6AF-3642-64A1D1CB5B26}"/>
              </a:ext>
            </a:extLst>
          </p:cNvPr>
          <p:cNvGraphicFramePr>
            <a:graphicFrameLocks noGrp="1"/>
          </p:cNvGraphicFramePr>
          <p:nvPr>
            <p:ph idx="1"/>
            <p:extLst>
              <p:ext uri="{D42A27DB-BD31-4B8C-83A1-F6EECF244321}">
                <p14:modId xmlns:p14="http://schemas.microsoft.com/office/powerpoint/2010/main" val="3885186731"/>
              </p:ext>
            </p:extLst>
          </p:nvPr>
        </p:nvGraphicFramePr>
        <p:xfrm>
          <a:off x="5410200" y="701675"/>
          <a:ext cx="6096000" cy="54705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48412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EB11D716-C386-4458-B509-DF66B4C0B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DE1BE3E3-58C1-4A81-90ED-54387D0F1B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781800" cy="6857999"/>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9DD12B-5D9D-F6A2-A38D-A4A30C947AAB}"/>
              </a:ext>
            </a:extLst>
          </p:cNvPr>
          <p:cNvSpPr>
            <a:spLocks noGrp="1"/>
          </p:cNvSpPr>
          <p:nvPr>
            <p:ph type="title"/>
          </p:nvPr>
        </p:nvSpPr>
        <p:spPr>
          <a:xfrm>
            <a:off x="685800" y="412652"/>
            <a:ext cx="5410200" cy="1125415"/>
          </a:xfrm>
        </p:spPr>
        <p:txBody>
          <a:bodyPr>
            <a:normAutofit/>
          </a:bodyPr>
          <a:lstStyle/>
          <a:p>
            <a:pPr algn="ctr"/>
            <a:r>
              <a:rPr lang="en-US"/>
              <a:t>Introduction </a:t>
            </a:r>
          </a:p>
        </p:txBody>
      </p:sp>
      <p:sp>
        <p:nvSpPr>
          <p:cNvPr id="8" name="Rectangle 5">
            <a:extLst>
              <a:ext uri="{FF2B5EF4-FFF2-40B4-BE49-F238E27FC236}">
                <a16:creationId xmlns:a16="http://schemas.microsoft.com/office/drawing/2014/main" id="{EDBEFB5E-9EEF-2F07-2B34-2F2532D7BA03}"/>
              </a:ext>
            </a:extLst>
          </p:cNvPr>
          <p:cNvSpPr>
            <a:spLocks noGrp="1" noChangeArrowheads="1"/>
          </p:cNvSpPr>
          <p:nvPr>
            <p:ph idx="1"/>
          </p:nvPr>
        </p:nvSpPr>
        <p:spPr bwMode="auto">
          <a:xfrm>
            <a:off x="685798" y="1817154"/>
            <a:ext cx="5410201" cy="448267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lnSpc>
                <a:spcPct val="90000"/>
              </a:lnSpc>
              <a:spcBef>
                <a:spcPct val="0"/>
              </a:spcBef>
              <a:spcAft>
                <a:spcPts val="600"/>
              </a:spcAft>
              <a:buClrTx/>
              <a:buSzTx/>
              <a:buFontTx/>
              <a:buChar char="•"/>
              <a:tabLst/>
            </a:pPr>
            <a:r>
              <a:rPr kumimoji="0" lang="en-US" altLang="en-US" sz="1700" b="1" i="0" u="none" strike="noStrike" cap="none" normalizeH="0" baseline="0" dirty="0">
                <a:ln>
                  <a:noFill/>
                </a:ln>
                <a:effectLst/>
                <a:latin typeface="+mn-lt"/>
              </a:rPr>
              <a:t>Exploratory Data Analysis (EDA) provides valuable insights into crime trends across regions, time periods, and crime types.</a:t>
            </a:r>
            <a:r>
              <a:rPr kumimoji="0" lang="en-US" altLang="en-US" sz="1700" b="0" i="0" u="none" strike="noStrike" cap="none" normalizeH="0" baseline="0" dirty="0">
                <a:ln>
                  <a:noFill/>
                </a:ln>
                <a:effectLst/>
                <a:latin typeface="+mn-lt"/>
              </a:rPr>
              <a:t> By analyzing crime data, we can reveal patterns that highlight areas with higher crime rates or types of offenses, helping to prioritize resources and responses.</a:t>
            </a:r>
          </a:p>
          <a:p>
            <a:pPr marL="0" marR="0" lvl="0" indent="0" defTabSz="914400" rtl="0" eaLnBrk="0" fontAlgn="base" latinLnBrk="0" hangingPunct="0">
              <a:lnSpc>
                <a:spcPct val="90000"/>
              </a:lnSpc>
              <a:spcBef>
                <a:spcPct val="0"/>
              </a:spcBef>
              <a:spcAft>
                <a:spcPts val="600"/>
              </a:spcAft>
              <a:buClrTx/>
              <a:buSzTx/>
              <a:buFontTx/>
              <a:buChar char="•"/>
              <a:tabLst/>
            </a:pPr>
            <a:endParaRPr lang="en-US" altLang="en-US" sz="1700" dirty="0">
              <a:latin typeface="+mn-lt"/>
            </a:endParaRPr>
          </a:p>
          <a:p>
            <a:pPr marL="0" marR="0" lvl="0" indent="0" defTabSz="914400" rtl="0" eaLnBrk="0" fontAlgn="base" latinLnBrk="0" hangingPunct="0">
              <a:lnSpc>
                <a:spcPct val="90000"/>
              </a:lnSpc>
              <a:spcBef>
                <a:spcPct val="0"/>
              </a:spcBef>
              <a:spcAft>
                <a:spcPts val="600"/>
              </a:spcAft>
              <a:buClrTx/>
              <a:buSzTx/>
              <a:buFontTx/>
              <a:buChar char="•"/>
              <a:tabLst/>
            </a:pPr>
            <a:endParaRPr kumimoji="0" lang="en-US" altLang="en-US" sz="1700" b="0" i="0" u="none" strike="noStrike" cap="none" normalizeH="0" baseline="0" dirty="0">
              <a:ln>
                <a:noFill/>
              </a:ln>
              <a:effectLst/>
              <a:latin typeface="+mn-lt"/>
            </a:endParaRPr>
          </a:p>
          <a:p>
            <a:pPr marL="0" marR="0" lvl="0" indent="0" defTabSz="914400" rtl="0" eaLnBrk="0" fontAlgn="base" latinLnBrk="0" hangingPunct="0">
              <a:lnSpc>
                <a:spcPct val="90000"/>
              </a:lnSpc>
              <a:spcBef>
                <a:spcPct val="0"/>
              </a:spcBef>
              <a:spcAft>
                <a:spcPts val="600"/>
              </a:spcAft>
              <a:buClrTx/>
              <a:buSzTx/>
              <a:buFontTx/>
              <a:buChar char="•"/>
              <a:tabLst/>
            </a:pPr>
            <a:r>
              <a:rPr kumimoji="0" lang="en-US" altLang="en-US" sz="1700" b="1" i="0" u="none" strike="noStrike" cap="none" normalizeH="0" baseline="0" dirty="0">
                <a:ln>
                  <a:noFill/>
                </a:ln>
                <a:effectLst/>
                <a:latin typeface="+mn-lt"/>
              </a:rPr>
              <a:t>EDA is instrumental in identifying anomalies and unusual crime patterns.</a:t>
            </a:r>
            <a:r>
              <a:rPr kumimoji="0" lang="en-US" altLang="en-US" sz="1700" b="0" i="0" u="none" strike="noStrike" cap="none" normalizeH="0" baseline="0" dirty="0">
                <a:ln>
                  <a:noFill/>
                </a:ln>
                <a:effectLst/>
                <a:latin typeface="+mn-lt"/>
              </a:rPr>
              <a:t> This allows policymakers and law enforcement to detect emerging threats, seasonal crime surges, or unexpected variations, supporting more targeted crime prevention strategies and community safety efforts.</a:t>
            </a:r>
          </a:p>
        </p:txBody>
      </p:sp>
      <p:pic>
        <p:nvPicPr>
          <p:cNvPr id="20" name="Picture 19" descr="Digital financial graph">
            <a:extLst>
              <a:ext uri="{FF2B5EF4-FFF2-40B4-BE49-F238E27FC236}">
                <a16:creationId xmlns:a16="http://schemas.microsoft.com/office/drawing/2014/main" id="{119AF067-8A3B-1AA0-7BC6-DE03FD6BC7B2}"/>
              </a:ext>
            </a:extLst>
          </p:cNvPr>
          <p:cNvPicPr>
            <a:picLocks noChangeAspect="1"/>
          </p:cNvPicPr>
          <p:nvPr/>
        </p:nvPicPr>
        <p:blipFill>
          <a:blip r:embed="rId2"/>
          <a:srcRect l="34050" r="24544"/>
          <a:stretch/>
        </p:blipFill>
        <p:spPr>
          <a:xfrm>
            <a:off x="7467600" y="685800"/>
            <a:ext cx="4038600" cy="5486400"/>
          </a:xfrm>
          <a:prstGeom prst="rect">
            <a:avLst/>
          </a:prstGeom>
        </p:spPr>
      </p:pic>
    </p:spTree>
    <p:extLst>
      <p:ext uri="{BB962C8B-B14F-4D97-AF65-F5344CB8AC3E}">
        <p14:creationId xmlns:p14="http://schemas.microsoft.com/office/powerpoint/2010/main" val="3267665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BB8F75B-C884-4D2B-AE54-13C07B581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2113D3-AB0A-DDAE-F605-9139893C06EC}"/>
              </a:ext>
            </a:extLst>
          </p:cNvPr>
          <p:cNvSpPr>
            <a:spLocks noGrp="1"/>
          </p:cNvSpPr>
          <p:nvPr>
            <p:ph type="title"/>
          </p:nvPr>
        </p:nvSpPr>
        <p:spPr>
          <a:xfrm>
            <a:off x="776177" y="568842"/>
            <a:ext cx="3880229" cy="5709684"/>
          </a:xfrm>
        </p:spPr>
        <p:txBody>
          <a:bodyPr anchor="ctr">
            <a:normAutofit/>
          </a:bodyPr>
          <a:lstStyle/>
          <a:p>
            <a:pPr algn="ctr"/>
            <a:r>
              <a:rPr lang="en-US" sz="3600"/>
              <a:t>Problem Statement </a:t>
            </a:r>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200" y="0"/>
            <a:ext cx="67818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C04B4F3-6D53-B3F6-5D9D-0FD4FD978CB1}"/>
              </a:ext>
            </a:extLst>
          </p:cNvPr>
          <p:cNvSpPr>
            <a:spLocks noGrp="1"/>
          </p:cNvSpPr>
          <p:nvPr>
            <p:ph idx="1"/>
          </p:nvPr>
        </p:nvSpPr>
        <p:spPr>
          <a:xfrm>
            <a:off x="6096000" y="568842"/>
            <a:ext cx="5426846" cy="5709684"/>
          </a:xfrm>
        </p:spPr>
        <p:txBody>
          <a:bodyPr anchor="ctr">
            <a:normAutofit/>
          </a:bodyPr>
          <a:lstStyle/>
          <a:p>
            <a:r>
              <a:rPr lang="en-US" dirty="0"/>
              <a:t>Crime prevention and public safety are crucial for a stable society, yet significant challenges remain in reducing crime rates across India. Despite improvements in certain areas, crime distribution remains uneven across regions, with some areas reporting persistently high crime rates. Law enforcement agencies and policymakers often lack clear insights into regional crime trends, potential high-risk areas, and specific factors driving criminal activities.</a:t>
            </a:r>
          </a:p>
        </p:txBody>
      </p:sp>
    </p:spTree>
    <p:extLst>
      <p:ext uri="{BB962C8B-B14F-4D97-AF65-F5344CB8AC3E}">
        <p14:creationId xmlns:p14="http://schemas.microsoft.com/office/powerpoint/2010/main" val="486286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BB8F75B-C884-4D2B-AE54-13C07B581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8E1C9F-767A-E2F7-D463-D3EEEF74626F}"/>
              </a:ext>
            </a:extLst>
          </p:cNvPr>
          <p:cNvSpPr>
            <a:spLocks noGrp="1"/>
          </p:cNvSpPr>
          <p:nvPr>
            <p:ph type="title"/>
          </p:nvPr>
        </p:nvSpPr>
        <p:spPr>
          <a:xfrm>
            <a:off x="776177" y="568842"/>
            <a:ext cx="3880229" cy="5709684"/>
          </a:xfrm>
        </p:spPr>
        <p:txBody>
          <a:bodyPr anchor="ctr">
            <a:normAutofit/>
          </a:bodyPr>
          <a:lstStyle/>
          <a:p>
            <a:pPr algn="ctr"/>
            <a:r>
              <a:rPr lang="en-US" sz="3600"/>
              <a:t>Abstract</a:t>
            </a:r>
            <a:br>
              <a:rPr lang="en-US" sz="3600" b="1"/>
            </a:br>
            <a:endParaRPr lang="en-IN" sz="3600"/>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200" y="0"/>
            <a:ext cx="67818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348E358-EE74-F941-82FC-9A8DB81C28C8}"/>
              </a:ext>
            </a:extLst>
          </p:cNvPr>
          <p:cNvSpPr>
            <a:spLocks noGrp="1"/>
          </p:cNvSpPr>
          <p:nvPr>
            <p:ph idx="1"/>
          </p:nvPr>
        </p:nvSpPr>
        <p:spPr>
          <a:xfrm>
            <a:off x="5769429" y="217715"/>
            <a:ext cx="6172200" cy="6389914"/>
          </a:xfrm>
        </p:spPr>
        <p:txBody>
          <a:bodyPr anchor="ctr">
            <a:normAutofit/>
          </a:bodyPr>
          <a:lstStyle/>
          <a:p>
            <a:pPr marL="0" indent="0">
              <a:lnSpc>
                <a:spcPct val="90000"/>
              </a:lnSpc>
              <a:buNone/>
            </a:pPr>
            <a:r>
              <a:rPr lang="en-US" sz="1600" dirty="0"/>
              <a:t>Crime analysis is a critical step toward ensuring public safety and improving crime prevention strategies. In India, despite advancements in law enforcement, the uneven distribution of crime across regions poses significant challenges. High-crime areas often persist due to a lack of actionable insights into crime trends, patterns, and the socio-economic factors influencing criminal activities. This project leverages the </a:t>
            </a:r>
            <a:r>
              <a:rPr lang="en-US" sz="1600" b="1" dirty="0"/>
              <a:t>"Crimes in India" dataset</a:t>
            </a:r>
            <a:r>
              <a:rPr lang="en-US" sz="1600" dirty="0"/>
              <a:t>, which provides detailed information on crime types, state/UT, year, demographics, and the number of reported cases. Through advanced data analytics and machine learning techniques, this study aims to analyze historical trends, identify high-risk areas, and uncover the factors contributing to crime rates. The findings will help policymakers and law enforcement agencies allocate resources more effectively and implement targeted interventions to reduce crime rates.</a:t>
            </a:r>
          </a:p>
          <a:p>
            <a:pPr marL="0" indent="0">
              <a:lnSpc>
                <a:spcPct val="90000"/>
              </a:lnSpc>
              <a:buNone/>
            </a:pPr>
            <a:r>
              <a:rPr lang="en-US" sz="1600" b="1" dirty="0"/>
              <a:t>     Dataset Information</a:t>
            </a:r>
          </a:p>
          <a:p>
            <a:pPr>
              <a:lnSpc>
                <a:spcPct val="90000"/>
              </a:lnSpc>
            </a:pPr>
            <a:r>
              <a:rPr lang="en-US" sz="1600" dirty="0"/>
              <a:t>The "Crimes in India" dataset comprises the following key features:</a:t>
            </a:r>
          </a:p>
          <a:p>
            <a:pPr>
              <a:lnSpc>
                <a:spcPct val="90000"/>
              </a:lnSpc>
              <a:buFont typeface="Arial" panose="020B0604020202020204" pitchFamily="34" charset="0"/>
              <a:buChar char="•"/>
            </a:pPr>
            <a:r>
              <a:rPr lang="en-US" sz="1600" b="1" dirty="0"/>
              <a:t>Crime Type:</a:t>
            </a:r>
            <a:r>
              <a:rPr lang="en-US" sz="1600" dirty="0"/>
              <a:t> Categories such as theft, assault, cybercrime, etc.</a:t>
            </a:r>
          </a:p>
          <a:p>
            <a:pPr>
              <a:lnSpc>
                <a:spcPct val="90000"/>
              </a:lnSpc>
              <a:buFont typeface="Arial" panose="020B0604020202020204" pitchFamily="34" charset="0"/>
              <a:buChar char="•"/>
            </a:pPr>
            <a:r>
              <a:rPr lang="en-US" sz="1600" b="1" dirty="0"/>
              <a:t>State/UT:</a:t>
            </a:r>
            <a:r>
              <a:rPr lang="en-US" sz="1600" dirty="0"/>
              <a:t> The geographic region where the crime occurred.</a:t>
            </a:r>
          </a:p>
          <a:p>
            <a:pPr>
              <a:lnSpc>
                <a:spcPct val="90000"/>
              </a:lnSpc>
              <a:buFont typeface="Arial" panose="020B0604020202020204" pitchFamily="34" charset="0"/>
              <a:buChar char="•"/>
            </a:pPr>
            <a:r>
              <a:rPr lang="en-US" sz="1600" b="1" dirty="0"/>
              <a:t>Year:</a:t>
            </a:r>
            <a:r>
              <a:rPr lang="en-US" sz="1600" dirty="0"/>
              <a:t> Time-based tracking of crime trends.</a:t>
            </a:r>
          </a:p>
          <a:p>
            <a:pPr>
              <a:lnSpc>
                <a:spcPct val="90000"/>
              </a:lnSpc>
              <a:buFont typeface="Arial" panose="020B0604020202020204" pitchFamily="34" charset="0"/>
              <a:buChar char="•"/>
            </a:pPr>
            <a:r>
              <a:rPr lang="en-US" sz="1600" b="1" dirty="0"/>
              <a:t>Number of Cases Reported:</a:t>
            </a:r>
            <a:r>
              <a:rPr lang="en-US" sz="1600" dirty="0"/>
              <a:t> Quantitative data on the occurrence of each crime type.</a:t>
            </a:r>
          </a:p>
          <a:p>
            <a:pPr>
              <a:lnSpc>
                <a:spcPct val="90000"/>
              </a:lnSpc>
              <a:buFont typeface="Arial" panose="020B0604020202020204" pitchFamily="34" charset="0"/>
              <a:buChar char="•"/>
            </a:pPr>
            <a:r>
              <a:rPr lang="en-US" sz="1600" b="1" dirty="0"/>
              <a:t>Demographics:</a:t>
            </a:r>
            <a:r>
              <a:rPr lang="en-US" sz="1600" dirty="0"/>
              <a:t> Information such as gender, age group, and population density, where available.</a:t>
            </a:r>
            <a:br>
              <a:rPr lang="en-US" sz="1600" dirty="0"/>
            </a:br>
            <a:r>
              <a:rPr lang="en-US" sz="1600" dirty="0"/>
              <a:t>The dataset covers crime data from </a:t>
            </a:r>
            <a:r>
              <a:rPr lang="en-US" sz="1600" b="1" dirty="0"/>
              <a:t>2000 to 2023</a:t>
            </a:r>
            <a:r>
              <a:rPr lang="en-US" sz="1600" dirty="0"/>
              <a:t>, allowing a comprehensive analysis of trends over time and across regions.</a:t>
            </a:r>
          </a:p>
          <a:p>
            <a:pPr>
              <a:lnSpc>
                <a:spcPct val="90000"/>
              </a:lnSpc>
            </a:pPr>
            <a:endParaRPr lang="en-IN" sz="1300" dirty="0"/>
          </a:p>
        </p:txBody>
      </p:sp>
    </p:spTree>
    <p:extLst>
      <p:ext uri="{BB962C8B-B14F-4D97-AF65-F5344CB8AC3E}">
        <p14:creationId xmlns:p14="http://schemas.microsoft.com/office/powerpoint/2010/main" val="1378056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BB8F75B-C884-4D2B-AE54-13C07B581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4C75F0-6B2A-6897-F441-C45F8F5162DE}"/>
              </a:ext>
            </a:extLst>
          </p:cNvPr>
          <p:cNvSpPr>
            <a:spLocks noGrp="1"/>
          </p:cNvSpPr>
          <p:nvPr>
            <p:ph type="title"/>
          </p:nvPr>
        </p:nvSpPr>
        <p:spPr>
          <a:xfrm>
            <a:off x="776177" y="568842"/>
            <a:ext cx="3880229" cy="5709684"/>
          </a:xfrm>
        </p:spPr>
        <p:txBody>
          <a:bodyPr vert="horz" lIns="91440" tIns="45720" rIns="91440" bIns="45720" rtlCol="0" anchor="ctr">
            <a:normAutofit/>
          </a:bodyPr>
          <a:lstStyle/>
          <a:p>
            <a:pPr algn="ctr"/>
            <a:r>
              <a:rPr lang="en-US" cap="all" spc="300"/>
              <a:t>Problem Solution</a:t>
            </a:r>
          </a:p>
        </p:txBody>
      </p:sp>
      <p:sp>
        <p:nvSpPr>
          <p:cNvPr id="11" name="Rectangle 10">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200" y="0"/>
            <a:ext cx="67818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379BA353-F019-14E3-ADC1-726A74CE8934}"/>
              </a:ext>
            </a:extLst>
          </p:cNvPr>
          <p:cNvSpPr txBox="1"/>
          <p:nvPr/>
        </p:nvSpPr>
        <p:spPr>
          <a:xfrm>
            <a:off x="5410200" y="11575"/>
            <a:ext cx="6781800" cy="6858000"/>
          </a:xfrm>
          <a:prstGeom prst="rect">
            <a:avLst/>
          </a:prstGeom>
        </p:spPr>
        <p:txBody>
          <a:bodyPr vert="horz" lIns="91440" tIns="45720" rIns="91440" bIns="45720" rtlCol="0" anchor="ctr">
            <a:normAutofit lnSpcReduction="10000"/>
          </a:bodyPr>
          <a:lstStyle/>
          <a:p>
            <a:pPr indent="-228600">
              <a:lnSpc>
                <a:spcPct val="90000"/>
              </a:lnSpc>
              <a:spcAft>
                <a:spcPts val="600"/>
              </a:spcAft>
              <a:buSzPct val="70000"/>
              <a:buFont typeface="Arial" panose="020B0604020202020204" pitchFamily="34" charset="0"/>
              <a:buChar char="•"/>
            </a:pPr>
            <a:r>
              <a:rPr lang="en-US" sz="1600" b="1" dirty="0">
                <a:solidFill>
                  <a:schemeClr val="tx2"/>
                </a:solidFill>
                <a:latin typeface="+mj-lt"/>
              </a:rPr>
              <a:t>Exploratory Data Analysis (EDA):</a:t>
            </a:r>
            <a:endParaRPr lang="en-US" sz="1600" dirty="0">
              <a:solidFill>
                <a:schemeClr val="tx2"/>
              </a:solidFill>
              <a:latin typeface="+mj-lt"/>
            </a:endParaRPr>
          </a:p>
          <a:p>
            <a:pPr marL="742950" lvl="1" indent="-228600">
              <a:lnSpc>
                <a:spcPct val="90000"/>
              </a:lnSpc>
              <a:spcAft>
                <a:spcPts val="600"/>
              </a:spcAft>
              <a:buSzPct val="70000"/>
              <a:buFont typeface="Arial" panose="020B0604020202020204" pitchFamily="34" charset="0"/>
              <a:buChar char="•"/>
            </a:pPr>
            <a:r>
              <a:rPr lang="en-US" sz="1600" dirty="0">
                <a:solidFill>
                  <a:schemeClr val="tx2"/>
                </a:solidFill>
                <a:latin typeface="+mj-lt"/>
              </a:rPr>
              <a:t>Analyze historical crime trends to identify regions with persistently high crime rates.</a:t>
            </a:r>
          </a:p>
          <a:p>
            <a:pPr marL="742950" lvl="1" indent="-228600">
              <a:lnSpc>
                <a:spcPct val="90000"/>
              </a:lnSpc>
              <a:spcAft>
                <a:spcPts val="600"/>
              </a:spcAft>
              <a:buSzPct val="70000"/>
              <a:buFont typeface="Arial" panose="020B0604020202020204" pitchFamily="34" charset="0"/>
              <a:buChar char="•"/>
            </a:pPr>
            <a:r>
              <a:rPr lang="en-US" sz="1600" dirty="0">
                <a:solidFill>
                  <a:schemeClr val="tx2"/>
                </a:solidFill>
                <a:latin typeface="+mj-lt"/>
              </a:rPr>
              <a:t>Visualize crime distribution across states and years using heatmaps and time-series plots.</a:t>
            </a:r>
          </a:p>
          <a:p>
            <a:pPr indent="-228600">
              <a:lnSpc>
                <a:spcPct val="90000"/>
              </a:lnSpc>
              <a:spcAft>
                <a:spcPts val="600"/>
              </a:spcAft>
              <a:buSzPct val="70000"/>
              <a:buFont typeface="Arial" panose="020B0604020202020204" pitchFamily="34" charset="0"/>
              <a:buChar char="•"/>
            </a:pPr>
            <a:r>
              <a:rPr lang="en-US" sz="1600" b="1" dirty="0">
                <a:solidFill>
                  <a:schemeClr val="tx2"/>
                </a:solidFill>
                <a:latin typeface="+mj-lt"/>
              </a:rPr>
              <a:t>Feature Engineering:</a:t>
            </a:r>
            <a:endParaRPr lang="en-US" sz="1600" dirty="0">
              <a:solidFill>
                <a:schemeClr val="tx2"/>
              </a:solidFill>
              <a:latin typeface="+mj-lt"/>
            </a:endParaRPr>
          </a:p>
          <a:p>
            <a:pPr marL="742950" lvl="1" indent="-228600">
              <a:lnSpc>
                <a:spcPct val="90000"/>
              </a:lnSpc>
              <a:spcAft>
                <a:spcPts val="600"/>
              </a:spcAft>
              <a:buSzPct val="70000"/>
              <a:buFont typeface="Arial" panose="020B0604020202020204" pitchFamily="34" charset="0"/>
              <a:buChar char="•"/>
            </a:pPr>
            <a:r>
              <a:rPr lang="en-US" sz="1600" dirty="0">
                <a:solidFill>
                  <a:schemeClr val="tx2"/>
                </a:solidFill>
                <a:latin typeface="+mj-lt"/>
              </a:rPr>
              <a:t>Derive new insights by combining socio-economic data (e.g., GDP, literacy rate) with crime data.</a:t>
            </a:r>
          </a:p>
          <a:p>
            <a:pPr marL="742950" lvl="1" indent="-228600">
              <a:lnSpc>
                <a:spcPct val="90000"/>
              </a:lnSpc>
              <a:spcAft>
                <a:spcPts val="600"/>
              </a:spcAft>
              <a:buSzPct val="70000"/>
              <a:buFont typeface="Arial" panose="020B0604020202020204" pitchFamily="34" charset="0"/>
              <a:buChar char="•"/>
            </a:pPr>
            <a:r>
              <a:rPr lang="en-US" sz="1600" dirty="0">
                <a:solidFill>
                  <a:schemeClr val="tx2"/>
                </a:solidFill>
                <a:latin typeface="+mj-lt"/>
              </a:rPr>
              <a:t>Create interaction terms between crime categories to understand relationships.</a:t>
            </a:r>
          </a:p>
          <a:p>
            <a:pPr indent="-228600">
              <a:lnSpc>
                <a:spcPct val="90000"/>
              </a:lnSpc>
              <a:spcAft>
                <a:spcPts val="600"/>
              </a:spcAft>
              <a:buSzPct val="70000"/>
              <a:buFont typeface="Arial" panose="020B0604020202020204" pitchFamily="34" charset="0"/>
              <a:buChar char="•"/>
            </a:pPr>
            <a:r>
              <a:rPr lang="en-US" sz="1600" b="1" dirty="0">
                <a:solidFill>
                  <a:schemeClr val="tx2"/>
                </a:solidFill>
                <a:latin typeface="+mj-lt"/>
              </a:rPr>
              <a:t>Clustering and Hotspot Detection:</a:t>
            </a:r>
            <a:endParaRPr lang="en-US" sz="1600" dirty="0">
              <a:solidFill>
                <a:schemeClr val="tx2"/>
              </a:solidFill>
              <a:latin typeface="+mj-lt"/>
            </a:endParaRPr>
          </a:p>
          <a:p>
            <a:pPr marL="742950" lvl="1" indent="-228600">
              <a:lnSpc>
                <a:spcPct val="90000"/>
              </a:lnSpc>
              <a:spcAft>
                <a:spcPts val="600"/>
              </a:spcAft>
              <a:buSzPct val="70000"/>
              <a:buFont typeface="Arial" panose="020B0604020202020204" pitchFamily="34" charset="0"/>
              <a:buChar char="•"/>
            </a:pPr>
            <a:r>
              <a:rPr lang="en-US" sz="1600" dirty="0">
                <a:solidFill>
                  <a:schemeClr val="tx2"/>
                </a:solidFill>
                <a:latin typeface="+mj-lt"/>
              </a:rPr>
              <a:t>Use clustering algorithms (e.g., K-means, DBSCAN) to group states with similar crime patterns.</a:t>
            </a:r>
          </a:p>
          <a:p>
            <a:pPr marL="742950" lvl="1" indent="-228600">
              <a:lnSpc>
                <a:spcPct val="90000"/>
              </a:lnSpc>
              <a:spcAft>
                <a:spcPts val="600"/>
              </a:spcAft>
              <a:buSzPct val="70000"/>
              <a:buFont typeface="Arial" panose="020B0604020202020204" pitchFamily="34" charset="0"/>
              <a:buChar char="•"/>
            </a:pPr>
            <a:r>
              <a:rPr lang="en-US" sz="1600" dirty="0">
                <a:solidFill>
                  <a:schemeClr val="tx2"/>
                </a:solidFill>
                <a:latin typeface="+mj-lt"/>
              </a:rPr>
              <a:t>Identify high-risk areas by combining clustering results with geographic data.</a:t>
            </a:r>
          </a:p>
          <a:p>
            <a:pPr indent="-228600">
              <a:lnSpc>
                <a:spcPct val="90000"/>
              </a:lnSpc>
              <a:spcAft>
                <a:spcPts val="600"/>
              </a:spcAft>
              <a:buSzPct val="70000"/>
              <a:buFont typeface="Arial" panose="020B0604020202020204" pitchFamily="34" charset="0"/>
              <a:buChar char="•"/>
            </a:pPr>
            <a:r>
              <a:rPr lang="en-US" sz="1600" b="1" dirty="0">
                <a:solidFill>
                  <a:schemeClr val="tx2"/>
                </a:solidFill>
                <a:latin typeface="+mj-lt"/>
              </a:rPr>
              <a:t>Predictive Modeling:</a:t>
            </a:r>
            <a:endParaRPr lang="en-US" sz="1600" dirty="0">
              <a:solidFill>
                <a:schemeClr val="tx2"/>
              </a:solidFill>
              <a:latin typeface="+mj-lt"/>
            </a:endParaRPr>
          </a:p>
          <a:p>
            <a:pPr marL="742950" lvl="1" indent="-228600">
              <a:lnSpc>
                <a:spcPct val="90000"/>
              </a:lnSpc>
              <a:spcAft>
                <a:spcPts val="600"/>
              </a:spcAft>
              <a:buSzPct val="70000"/>
              <a:buFont typeface="Arial" panose="020B0604020202020204" pitchFamily="34" charset="0"/>
              <a:buChar char="•"/>
            </a:pPr>
            <a:r>
              <a:rPr lang="en-US" sz="1600" dirty="0">
                <a:solidFill>
                  <a:schemeClr val="tx2"/>
                </a:solidFill>
                <a:latin typeface="+mj-lt"/>
              </a:rPr>
              <a:t>Build machine learning models (e.g., Decision Trees, Random Forest) to predict future crime trends based on historical data and socio-economic factors.</a:t>
            </a:r>
          </a:p>
          <a:p>
            <a:pPr indent="-228600">
              <a:lnSpc>
                <a:spcPct val="90000"/>
              </a:lnSpc>
              <a:spcAft>
                <a:spcPts val="600"/>
              </a:spcAft>
              <a:buSzPct val="70000"/>
              <a:buFont typeface="Arial" panose="020B0604020202020204" pitchFamily="34" charset="0"/>
              <a:buChar char="•"/>
            </a:pPr>
            <a:r>
              <a:rPr lang="en-US" sz="1600" b="1" dirty="0">
                <a:solidFill>
                  <a:schemeClr val="tx2"/>
                </a:solidFill>
                <a:latin typeface="+mj-lt"/>
              </a:rPr>
              <a:t>Policy Recommendations:</a:t>
            </a:r>
            <a:endParaRPr lang="en-US" sz="1600" dirty="0">
              <a:solidFill>
                <a:schemeClr val="tx2"/>
              </a:solidFill>
              <a:latin typeface="+mj-lt"/>
            </a:endParaRPr>
          </a:p>
          <a:p>
            <a:pPr marL="742950" lvl="1" indent="-228600">
              <a:lnSpc>
                <a:spcPct val="90000"/>
              </a:lnSpc>
              <a:spcAft>
                <a:spcPts val="600"/>
              </a:spcAft>
              <a:buSzPct val="70000"/>
              <a:buFont typeface="Arial" panose="020B0604020202020204" pitchFamily="34" charset="0"/>
              <a:buChar char="•"/>
            </a:pPr>
            <a:r>
              <a:rPr lang="en-US" sz="1600" dirty="0">
                <a:solidFill>
                  <a:schemeClr val="tx2"/>
                </a:solidFill>
                <a:latin typeface="+mj-lt"/>
              </a:rPr>
              <a:t>Provide actionable insights, such as high-crime regions and prevalent crime types, to guide resource allocation.</a:t>
            </a:r>
          </a:p>
          <a:p>
            <a:pPr marL="742950" lvl="1" indent="-228600">
              <a:lnSpc>
                <a:spcPct val="90000"/>
              </a:lnSpc>
              <a:spcAft>
                <a:spcPts val="600"/>
              </a:spcAft>
              <a:buSzPct val="70000"/>
              <a:buFont typeface="Arial" panose="020B0604020202020204" pitchFamily="34" charset="0"/>
              <a:buChar char="•"/>
            </a:pPr>
            <a:r>
              <a:rPr lang="en-US" sz="1600" dirty="0">
                <a:solidFill>
                  <a:schemeClr val="tx2"/>
                </a:solidFill>
                <a:latin typeface="+mj-lt"/>
              </a:rPr>
              <a:t>Suggest interventions tailored to specific crime types and regions.</a:t>
            </a:r>
          </a:p>
          <a:p>
            <a:pPr indent="-228600">
              <a:lnSpc>
                <a:spcPct val="90000"/>
              </a:lnSpc>
              <a:spcAft>
                <a:spcPts val="600"/>
              </a:spcAft>
              <a:buSzPct val="70000"/>
              <a:buFont typeface="Arial" panose="020B0604020202020204" pitchFamily="34" charset="0"/>
              <a:buChar char="•"/>
            </a:pPr>
            <a:r>
              <a:rPr lang="en-US" sz="1600" b="1" dirty="0">
                <a:solidFill>
                  <a:schemeClr val="tx2"/>
                </a:solidFill>
                <a:latin typeface="+mj-lt"/>
              </a:rPr>
              <a:t>Interactive Dashboards:</a:t>
            </a:r>
            <a:endParaRPr lang="en-US" sz="1600" dirty="0">
              <a:solidFill>
                <a:schemeClr val="tx2"/>
              </a:solidFill>
              <a:latin typeface="+mj-lt"/>
            </a:endParaRPr>
          </a:p>
          <a:p>
            <a:pPr marL="742950" lvl="1" indent="-228600">
              <a:lnSpc>
                <a:spcPct val="90000"/>
              </a:lnSpc>
              <a:spcAft>
                <a:spcPts val="600"/>
              </a:spcAft>
              <a:buSzPct val="70000"/>
              <a:buFont typeface="Arial" panose="020B0604020202020204" pitchFamily="34" charset="0"/>
              <a:buChar char="•"/>
            </a:pPr>
            <a:r>
              <a:rPr lang="en-US" sz="1600" dirty="0">
                <a:solidFill>
                  <a:schemeClr val="tx2"/>
                </a:solidFill>
                <a:latin typeface="+mj-lt"/>
              </a:rPr>
              <a:t>Develop dashboards for policymakers to explore trends, identify high-risk areas, and simulate the impact of interventions in real-time.</a:t>
            </a:r>
          </a:p>
          <a:p>
            <a:pPr indent="-228600">
              <a:lnSpc>
                <a:spcPct val="90000"/>
              </a:lnSpc>
              <a:spcAft>
                <a:spcPts val="600"/>
              </a:spcAft>
              <a:buSzPct val="70000"/>
              <a:buFont typeface="Arial" panose="020B0604020202020204" pitchFamily="34" charset="0"/>
              <a:buChar char="•"/>
            </a:pPr>
            <a:endParaRPr lang="en-US" sz="1100" dirty="0">
              <a:solidFill>
                <a:schemeClr val="tx2"/>
              </a:solidFill>
              <a:latin typeface="+mj-lt"/>
            </a:endParaRPr>
          </a:p>
        </p:txBody>
      </p:sp>
    </p:spTree>
    <p:extLst>
      <p:ext uri="{BB962C8B-B14F-4D97-AF65-F5344CB8AC3E}">
        <p14:creationId xmlns:p14="http://schemas.microsoft.com/office/powerpoint/2010/main" val="671084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A9CD6474-47AA-4D47-AF35-32FA3089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0" name="Rectangle 59">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208B06-98AB-DAA4-60CA-CAE1BCD72545}"/>
              </a:ext>
            </a:extLst>
          </p:cNvPr>
          <p:cNvSpPr>
            <a:spLocks noGrp="1"/>
          </p:cNvSpPr>
          <p:nvPr>
            <p:ph type="title"/>
          </p:nvPr>
        </p:nvSpPr>
        <p:spPr>
          <a:xfrm>
            <a:off x="1352550" y="519079"/>
            <a:ext cx="9486900" cy="996061"/>
          </a:xfrm>
        </p:spPr>
        <p:txBody>
          <a:bodyPr anchor="b">
            <a:normAutofit/>
          </a:bodyPr>
          <a:lstStyle/>
          <a:p>
            <a:pPr algn="ctr"/>
            <a:r>
              <a:rPr lang="en-US" dirty="0"/>
              <a:t>Methodology </a:t>
            </a:r>
          </a:p>
        </p:txBody>
      </p:sp>
      <p:sp>
        <p:nvSpPr>
          <p:cNvPr id="4" name="Rectangle 1">
            <a:extLst>
              <a:ext uri="{FF2B5EF4-FFF2-40B4-BE49-F238E27FC236}">
                <a16:creationId xmlns:a16="http://schemas.microsoft.com/office/drawing/2014/main" id="{98113227-27F2-B6E4-9B66-BDF5EAE2CFF9}"/>
              </a:ext>
            </a:extLst>
          </p:cNvPr>
          <p:cNvSpPr>
            <a:spLocks noGrp="1" noChangeArrowheads="1"/>
          </p:cNvSpPr>
          <p:nvPr>
            <p:ph idx="1"/>
          </p:nvPr>
        </p:nvSpPr>
        <p:spPr bwMode="auto">
          <a:xfrm>
            <a:off x="1487261" y="1466858"/>
            <a:ext cx="9685564" cy="392428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Autofit/>
          </a:bodyPr>
          <a:lstStyle/>
          <a:p>
            <a:pPr marL="0" marR="0" lvl="0" indent="0" defTabSz="914400" rtl="0" eaLnBrk="0" fontAlgn="base" latinLnBrk="0" hangingPunct="0">
              <a:lnSpc>
                <a:spcPct val="90000"/>
              </a:lnSpc>
              <a:spcBef>
                <a:spcPct val="0"/>
              </a:spcBef>
              <a:spcAft>
                <a:spcPts val="600"/>
              </a:spcAft>
              <a:buClrTx/>
              <a:buSzTx/>
              <a:buFontTx/>
              <a:buChar char="•"/>
              <a:tabLst/>
            </a:pPr>
            <a:endParaRPr kumimoji="0" lang="en-US" altLang="en-US" sz="1400" i="0" u="none" strike="noStrike" cap="none" normalizeH="0" baseline="0" dirty="0">
              <a:ln>
                <a:noFill/>
              </a:ln>
              <a:effectLst/>
              <a:latin typeface="+mn-lt"/>
            </a:endParaRPr>
          </a:p>
          <a:p>
            <a:pPr marL="0" marR="0" lvl="0" indent="0" defTabSz="914400" rtl="0" eaLnBrk="0" fontAlgn="base" latinLnBrk="0" hangingPunct="0">
              <a:lnSpc>
                <a:spcPct val="90000"/>
              </a:lnSpc>
              <a:spcBef>
                <a:spcPct val="0"/>
              </a:spcBef>
              <a:spcAft>
                <a:spcPts val="600"/>
              </a:spcAft>
              <a:buClrTx/>
              <a:buSzTx/>
              <a:buFontTx/>
              <a:buChar char="•"/>
              <a:tabLst/>
            </a:pPr>
            <a:r>
              <a:rPr kumimoji="0" lang="en-US" altLang="en-US" sz="1400" i="0" u="none" strike="noStrike" cap="none" normalizeH="0" baseline="0" dirty="0">
                <a:ln>
                  <a:noFill/>
                </a:ln>
                <a:effectLst/>
                <a:latin typeface="+mn-lt"/>
              </a:rPr>
              <a:t>Collect crime data: Gather data on crime counts, crime rates, and crime types across different Indian regions from 2020-2022. Sources could include government crime records, NCRB reports, and public datasets.</a:t>
            </a:r>
          </a:p>
          <a:p>
            <a:pPr marL="0" marR="0" lvl="0" indent="0" defTabSz="914400" rtl="0" eaLnBrk="0" fontAlgn="base" latinLnBrk="0" hangingPunct="0">
              <a:lnSpc>
                <a:spcPct val="90000"/>
              </a:lnSpc>
              <a:spcBef>
                <a:spcPct val="0"/>
              </a:spcBef>
              <a:spcAft>
                <a:spcPts val="600"/>
              </a:spcAft>
              <a:buClrTx/>
              <a:buSzTx/>
              <a:buFontTx/>
              <a:buChar char="•"/>
              <a:tabLst/>
            </a:pPr>
            <a:endParaRPr kumimoji="0" lang="en-US" altLang="en-US" sz="1400" i="0" u="none" strike="noStrike" cap="none" normalizeH="0" baseline="0" dirty="0">
              <a:ln>
                <a:noFill/>
              </a:ln>
              <a:effectLst/>
              <a:latin typeface="+mn-lt"/>
            </a:endParaRPr>
          </a:p>
          <a:p>
            <a:pPr marL="0" marR="0" lvl="0" indent="0" defTabSz="914400" rtl="0" eaLnBrk="0" fontAlgn="base" latinLnBrk="0" hangingPunct="0">
              <a:lnSpc>
                <a:spcPct val="90000"/>
              </a:lnSpc>
              <a:spcBef>
                <a:spcPct val="0"/>
              </a:spcBef>
              <a:spcAft>
                <a:spcPts val="600"/>
              </a:spcAft>
              <a:buClrTx/>
              <a:buSzTx/>
              <a:buFontTx/>
              <a:buChar char="•"/>
              <a:tabLst/>
            </a:pPr>
            <a:r>
              <a:rPr kumimoji="0" lang="en-US" altLang="en-US" sz="1400" i="0" u="none" strike="noStrike" cap="none" normalizeH="0" baseline="0" dirty="0">
                <a:ln>
                  <a:noFill/>
                </a:ln>
                <a:effectLst/>
                <a:latin typeface="+mn-lt"/>
              </a:rPr>
              <a:t>Clean the data: Use Python libraries like Pandas to handle missing values, remove duplicates, and standardize data types. For example, `</a:t>
            </a:r>
            <a:r>
              <a:rPr kumimoji="0" lang="en-US" altLang="en-US" sz="1400" i="0" u="none" strike="noStrike" cap="none" normalizeH="0" baseline="0" dirty="0" err="1">
                <a:ln>
                  <a:noFill/>
                </a:ln>
                <a:effectLst/>
                <a:latin typeface="+mn-lt"/>
              </a:rPr>
              <a:t>df.dropna</a:t>
            </a:r>
            <a:r>
              <a:rPr kumimoji="0" lang="en-US" altLang="en-US" sz="1400" i="0" u="none" strike="noStrike" cap="none" normalizeH="0" baseline="0" dirty="0">
                <a:ln>
                  <a:noFill/>
                </a:ln>
                <a:effectLst/>
                <a:latin typeface="+mn-lt"/>
              </a:rPr>
              <a:t>()` removes rows with missing data, and `</a:t>
            </a:r>
            <a:r>
              <a:rPr kumimoji="0" lang="en-US" altLang="en-US" sz="1400" i="0" u="none" strike="noStrike" cap="none" normalizeH="0" baseline="0" dirty="0" err="1">
                <a:ln>
                  <a:noFill/>
                </a:ln>
                <a:effectLst/>
                <a:latin typeface="+mn-lt"/>
              </a:rPr>
              <a:t>df</a:t>
            </a:r>
            <a:r>
              <a:rPr kumimoji="0" lang="en-US" altLang="en-US" sz="1400" i="0" u="none" strike="noStrike" cap="none" normalizeH="0" baseline="0" dirty="0">
                <a:ln>
                  <a:noFill/>
                </a:ln>
                <a:effectLst/>
                <a:latin typeface="+mn-lt"/>
              </a:rPr>
              <a:t>['column'] = </a:t>
            </a:r>
            <a:r>
              <a:rPr kumimoji="0" lang="en-US" altLang="en-US" sz="1400" i="0" u="none" strike="noStrike" cap="none" normalizeH="0" baseline="0" dirty="0" err="1">
                <a:ln>
                  <a:noFill/>
                </a:ln>
                <a:effectLst/>
                <a:latin typeface="+mn-lt"/>
              </a:rPr>
              <a:t>df</a:t>
            </a:r>
            <a:r>
              <a:rPr kumimoji="0" lang="en-US" altLang="en-US" sz="1400" i="0" u="none" strike="noStrike" cap="none" normalizeH="0" baseline="0" dirty="0">
                <a:ln>
                  <a:noFill/>
                </a:ln>
                <a:effectLst/>
                <a:latin typeface="+mn-lt"/>
              </a:rPr>
              <a:t>['column'].</a:t>
            </a:r>
            <a:r>
              <a:rPr kumimoji="0" lang="en-US" altLang="en-US" sz="1400" i="0" u="none" strike="noStrike" cap="none" normalizeH="0" baseline="0" dirty="0" err="1">
                <a:ln>
                  <a:noFill/>
                </a:ln>
                <a:effectLst/>
                <a:latin typeface="+mn-lt"/>
              </a:rPr>
              <a:t>astype</a:t>
            </a:r>
            <a:r>
              <a:rPr kumimoji="0" lang="en-US" altLang="en-US" sz="1400" i="0" u="none" strike="noStrike" cap="none" normalizeH="0" baseline="0" dirty="0">
                <a:ln>
                  <a:noFill/>
                </a:ln>
                <a:effectLst/>
                <a:latin typeface="+mn-lt"/>
              </a:rPr>
              <a:t>(int)` ensures consistent data types.</a:t>
            </a:r>
          </a:p>
          <a:p>
            <a:pPr marL="0" marR="0" lvl="0" indent="0" defTabSz="914400" rtl="0" eaLnBrk="0" fontAlgn="base" latinLnBrk="0" hangingPunct="0">
              <a:lnSpc>
                <a:spcPct val="90000"/>
              </a:lnSpc>
              <a:spcBef>
                <a:spcPct val="0"/>
              </a:spcBef>
              <a:spcAft>
                <a:spcPts val="600"/>
              </a:spcAft>
              <a:buClrTx/>
              <a:buSzTx/>
              <a:buFontTx/>
              <a:buChar char="•"/>
              <a:tabLst/>
            </a:pPr>
            <a:endParaRPr kumimoji="0" lang="en-US" altLang="en-US" sz="1400" i="0" u="none" strike="noStrike" cap="none" normalizeH="0" baseline="0" dirty="0">
              <a:ln>
                <a:noFill/>
              </a:ln>
              <a:effectLst/>
              <a:latin typeface="+mn-lt"/>
            </a:endParaRPr>
          </a:p>
          <a:p>
            <a:pPr marL="0" marR="0" lvl="0" indent="0" defTabSz="914400" rtl="0" eaLnBrk="0" fontAlgn="base" latinLnBrk="0" hangingPunct="0">
              <a:lnSpc>
                <a:spcPct val="90000"/>
              </a:lnSpc>
              <a:spcBef>
                <a:spcPct val="0"/>
              </a:spcBef>
              <a:spcAft>
                <a:spcPts val="600"/>
              </a:spcAft>
              <a:buClrTx/>
              <a:buSzTx/>
              <a:buFontTx/>
              <a:buChar char="•"/>
              <a:tabLst/>
            </a:pPr>
            <a:r>
              <a:rPr kumimoji="0" lang="en-US" altLang="en-US" sz="1400" i="0" u="none" strike="noStrike" cap="none" normalizeH="0" baseline="0" dirty="0">
                <a:ln>
                  <a:noFill/>
                </a:ln>
                <a:effectLst/>
                <a:latin typeface="+mn-lt"/>
              </a:rPr>
              <a:t>Organize data by categories: Apply `</a:t>
            </a:r>
            <a:r>
              <a:rPr kumimoji="0" lang="en-US" altLang="en-US" sz="1400" i="0" u="none" strike="noStrike" cap="none" normalizeH="0" baseline="0" dirty="0" err="1">
                <a:ln>
                  <a:noFill/>
                </a:ln>
                <a:effectLst/>
                <a:latin typeface="+mn-lt"/>
              </a:rPr>
              <a:t>groupby</a:t>
            </a:r>
            <a:r>
              <a:rPr kumimoji="0" lang="en-US" altLang="en-US" sz="1400" i="0" u="none" strike="noStrike" cap="none" normalizeH="0" baseline="0" dirty="0">
                <a:ln>
                  <a:noFill/>
                </a:ln>
                <a:effectLst/>
                <a:latin typeface="+mn-lt"/>
              </a:rPr>
              <a:t>()` in Pandas to categorize data by region, crime type, and time period (e.g., yearly or quarterly), making it easier to analyze patterns and regional hotspots.</a:t>
            </a:r>
          </a:p>
          <a:p>
            <a:pPr marL="0" marR="0" lvl="0" indent="0" defTabSz="914400" rtl="0" eaLnBrk="0" fontAlgn="base" latinLnBrk="0" hangingPunct="0">
              <a:lnSpc>
                <a:spcPct val="90000"/>
              </a:lnSpc>
              <a:spcBef>
                <a:spcPct val="0"/>
              </a:spcBef>
              <a:spcAft>
                <a:spcPts val="600"/>
              </a:spcAft>
              <a:buClrTx/>
              <a:buSzTx/>
              <a:buFontTx/>
              <a:buChar char="•"/>
              <a:tabLst/>
            </a:pPr>
            <a:endParaRPr kumimoji="0" lang="en-US" altLang="en-US" sz="1400" i="0" u="none" strike="noStrike" cap="none" normalizeH="0" baseline="0" dirty="0">
              <a:ln>
                <a:noFill/>
              </a:ln>
              <a:effectLst/>
              <a:latin typeface="+mn-lt"/>
            </a:endParaRPr>
          </a:p>
          <a:p>
            <a:pPr marL="0" marR="0" lvl="0" indent="0" defTabSz="914400" rtl="0" eaLnBrk="0" fontAlgn="base" latinLnBrk="0" hangingPunct="0">
              <a:lnSpc>
                <a:spcPct val="90000"/>
              </a:lnSpc>
              <a:spcBef>
                <a:spcPct val="0"/>
              </a:spcBef>
              <a:spcAft>
                <a:spcPts val="600"/>
              </a:spcAft>
              <a:buClrTx/>
              <a:buSzTx/>
              <a:buFontTx/>
              <a:buChar char="•"/>
              <a:tabLst/>
            </a:pPr>
            <a:r>
              <a:rPr kumimoji="0" lang="en-US" altLang="en-US" sz="1400" i="0" u="none" strike="noStrike" cap="none" normalizeH="0" baseline="0" dirty="0">
                <a:ln>
                  <a:noFill/>
                </a:ln>
                <a:effectLst/>
                <a:latin typeface="+mn-lt"/>
              </a:rPr>
              <a:t>Calculate key metrics: Use Pandas methods like `mean()`, `sum()`, and `</a:t>
            </a:r>
            <a:r>
              <a:rPr kumimoji="0" lang="en-US" altLang="en-US" sz="1400" i="0" u="none" strike="noStrike" cap="none" normalizeH="0" baseline="0" dirty="0" err="1">
                <a:ln>
                  <a:noFill/>
                </a:ln>
                <a:effectLst/>
                <a:latin typeface="+mn-lt"/>
              </a:rPr>
              <a:t>pct_change</a:t>
            </a:r>
            <a:r>
              <a:rPr kumimoji="0" lang="en-US" altLang="en-US" sz="1400" i="0" u="none" strike="noStrike" cap="none" normalizeH="0" baseline="0" dirty="0">
                <a:ln>
                  <a:noFill/>
                </a:ln>
                <a:effectLst/>
                <a:latin typeface="+mn-lt"/>
              </a:rPr>
              <a:t>()` to find averages, growth rates, and other summary statistics for crime counts and crime rates across regions.</a:t>
            </a:r>
          </a:p>
          <a:p>
            <a:pPr marL="0" marR="0" lvl="0" indent="0" defTabSz="914400" rtl="0" eaLnBrk="0" fontAlgn="base" latinLnBrk="0" hangingPunct="0">
              <a:lnSpc>
                <a:spcPct val="90000"/>
              </a:lnSpc>
              <a:spcBef>
                <a:spcPct val="0"/>
              </a:spcBef>
              <a:spcAft>
                <a:spcPts val="600"/>
              </a:spcAft>
              <a:buClrTx/>
              <a:buSzTx/>
              <a:buFontTx/>
              <a:buChar char="•"/>
              <a:tabLst/>
            </a:pPr>
            <a:endParaRPr kumimoji="0" lang="en-US" altLang="en-US" sz="1400" i="0" u="none" strike="noStrike" cap="none" normalizeH="0" baseline="0" dirty="0">
              <a:ln>
                <a:noFill/>
              </a:ln>
              <a:effectLst/>
              <a:latin typeface="+mn-lt"/>
            </a:endParaRPr>
          </a:p>
          <a:p>
            <a:pPr marL="0" marR="0" lvl="0" indent="0" defTabSz="914400" rtl="0" eaLnBrk="0" fontAlgn="base" latinLnBrk="0" hangingPunct="0">
              <a:lnSpc>
                <a:spcPct val="90000"/>
              </a:lnSpc>
              <a:spcBef>
                <a:spcPct val="0"/>
              </a:spcBef>
              <a:spcAft>
                <a:spcPts val="600"/>
              </a:spcAft>
              <a:buClrTx/>
              <a:buSzTx/>
              <a:buFontTx/>
              <a:buChar char="•"/>
              <a:tabLst/>
            </a:pPr>
            <a:r>
              <a:rPr kumimoji="0" lang="en-US" altLang="en-US" sz="1400" i="0" u="none" strike="noStrike" cap="none" normalizeH="0" baseline="0" dirty="0">
                <a:ln>
                  <a:noFill/>
                </a:ln>
                <a:effectLst/>
                <a:latin typeface="+mn-lt"/>
              </a:rPr>
              <a:t>Analyze trends: Use time-series analysis to identify trends in crime rates or crime types. Pandas or Matplotlib can help with `</a:t>
            </a:r>
            <a:r>
              <a:rPr kumimoji="0" lang="en-US" altLang="en-US" sz="1400" i="0" u="none" strike="noStrike" cap="none" normalizeH="0" baseline="0" dirty="0" err="1">
                <a:ln>
                  <a:noFill/>
                </a:ln>
                <a:effectLst/>
                <a:latin typeface="+mn-lt"/>
              </a:rPr>
              <a:t>plt.plot</a:t>
            </a:r>
            <a:r>
              <a:rPr kumimoji="0" lang="en-US" altLang="en-US" sz="1400" i="0" u="none" strike="noStrike" cap="none" normalizeH="0" baseline="0" dirty="0">
                <a:ln>
                  <a:noFill/>
                </a:ln>
                <a:effectLst/>
                <a:latin typeface="+mn-lt"/>
              </a:rPr>
              <a:t>()` to visualize trends over time.</a:t>
            </a:r>
          </a:p>
          <a:p>
            <a:pPr marL="0" marR="0" lvl="0" indent="0" defTabSz="914400" rtl="0" eaLnBrk="0" fontAlgn="base" latinLnBrk="0" hangingPunct="0">
              <a:lnSpc>
                <a:spcPct val="90000"/>
              </a:lnSpc>
              <a:spcBef>
                <a:spcPct val="0"/>
              </a:spcBef>
              <a:spcAft>
                <a:spcPts val="600"/>
              </a:spcAft>
              <a:buClrTx/>
              <a:buSzTx/>
              <a:buFontTx/>
              <a:buChar char="•"/>
              <a:tabLst/>
            </a:pPr>
            <a:endParaRPr kumimoji="0" lang="en-US" altLang="en-US" sz="1400" i="0" u="none" strike="noStrike" cap="none" normalizeH="0" baseline="0" dirty="0">
              <a:ln>
                <a:noFill/>
              </a:ln>
              <a:effectLst/>
              <a:latin typeface="+mn-lt"/>
            </a:endParaRPr>
          </a:p>
          <a:p>
            <a:pPr marL="0" marR="0" lvl="0" indent="0" defTabSz="914400" rtl="0" eaLnBrk="0" fontAlgn="base" latinLnBrk="0" hangingPunct="0">
              <a:lnSpc>
                <a:spcPct val="90000"/>
              </a:lnSpc>
              <a:spcBef>
                <a:spcPct val="0"/>
              </a:spcBef>
              <a:spcAft>
                <a:spcPts val="600"/>
              </a:spcAft>
              <a:buClrTx/>
              <a:buSzTx/>
              <a:buFontTx/>
              <a:buChar char="•"/>
              <a:tabLst/>
            </a:pPr>
            <a:r>
              <a:rPr kumimoji="0" lang="en-US" altLang="en-US" sz="1400" i="0" u="none" strike="noStrike" cap="none" normalizeH="0" baseline="0" dirty="0">
                <a:ln>
                  <a:noFill/>
                </a:ln>
                <a:effectLst/>
                <a:latin typeface="+mn-lt"/>
              </a:rPr>
              <a:t>Create visualizations: Generate charts with Matplotlib or Seaborn, such as `</a:t>
            </a:r>
            <a:r>
              <a:rPr kumimoji="0" lang="en-US" altLang="en-US" sz="1400" i="0" u="none" strike="noStrike" cap="none" normalizeH="0" baseline="0" dirty="0" err="1">
                <a:ln>
                  <a:noFill/>
                </a:ln>
                <a:effectLst/>
                <a:latin typeface="+mn-lt"/>
              </a:rPr>
              <a:t>sns.barplot</a:t>
            </a:r>
            <a:r>
              <a:rPr kumimoji="0" lang="en-US" altLang="en-US" sz="1400" i="0" u="none" strike="noStrike" cap="none" normalizeH="0" baseline="0" dirty="0">
                <a:ln>
                  <a:noFill/>
                </a:ln>
                <a:effectLst/>
                <a:latin typeface="+mn-lt"/>
              </a:rPr>
              <a:t>()` for state-wise crime comparisons or `</a:t>
            </a:r>
            <a:r>
              <a:rPr kumimoji="0" lang="en-US" altLang="en-US" sz="1400" i="0" u="none" strike="noStrike" cap="none" normalizeH="0" baseline="0" dirty="0" err="1">
                <a:ln>
                  <a:noFill/>
                </a:ln>
                <a:effectLst/>
                <a:latin typeface="+mn-lt"/>
              </a:rPr>
              <a:t>sns.lineplot</a:t>
            </a:r>
            <a:r>
              <a:rPr kumimoji="0" lang="en-US" altLang="en-US" sz="1400" i="0" u="none" strike="noStrike" cap="none" normalizeH="0" baseline="0" dirty="0">
                <a:ln>
                  <a:noFill/>
                </a:ln>
                <a:effectLst/>
                <a:latin typeface="+mn-lt"/>
              </a:rPr>
              <a:t>()` for tracking changes in crime rates over time.</a:t>
            </a:r>
          </a:p>
        </p:txBody>
      </p:sp>
    </p:spTree>
    <p:extLst>
      <p:ext uri="{BB962C8B-B14F-4D97-AF65-F5344CB8AC3E}">
        <p14:creationId xmlns:p14="http://schemas.microsoft.com/office/powerpoint/2010/main" val="1896553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C6771E30-A604-493B-BC4C-1AA7665919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B85DD2-0650-04B8-1A51-CEBF096DF646}"/>
              </a:ext>
            </a:extLst>
          </p:cNvPr>
          <p:cNvSpPr>
            <a:spLocks noGrp="1"/>
          </p:cNvSpPr>
          <p:nvPr>
            <p:ph type="title"/>
          </p:nvPr>
        </p:nvSpPr>
        <p:spPr>
          <a:xfrm>
            <a:off x="5410200" y="496047"/>
            <a:ext cx="6119904" cy="1027953"/>
          </a:xfrm>
        </p:spPr>
        <p:txBody>
          <a:bodyPr>
            <a:normAutofit/>
          </a:bodyPr>
          <a:lstStyle/>
          <a:p>
            <a:pPr algn="ctr"/>
            <a:r>
              <a:rPr lang="en-US"/>
              <a:t>Results</a:t>
            </a:r>
          </a:p>
        </p:txBody>
      </p:sp>
      <p:sp>
        <p:nvSpPr>
          <p:cNvPr id="22" name="Rectangle 21">
            <a:extLst>
              <a:ext uri="{FF2B5EF4-FFF2-40B4-BE49-F238E27FC236}">
                <a16:creationId xmlns:a16="http://schemas.microsoft.com/office/drawing/2014/main" id="{913EDF91-3802-4360-909F-A0509363D4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762500" cy="6857999"/>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Calculator, pen, compass, money and a paper with graphs printed on it">
            <a:extLst>
              <a:ext uri="{FF2B5EF4-FFF2-40B4-BE49-F238E27FC236}">
                <a16:creationId xmlns:a16="http://schemas.microsoft.com/office/drawing/2014/main" id="{A13462BD-B3D1-CE9B-B0D7-16E708CCF7A9}"/>
              </a:ext>
            </a:extLst>
          </p:cNvPr>
          <p:cNvPicPr>
            <a:picLocks noChangeAspect="1"/>
          </p:cNvPicPr>
          <p:nvPr/>
        </p:nvPicPr>
        <p:blipFill>
          <a:blip r:embed="rId2"/>
          <a:srcRect l="33094" r="29668" b="-1"/>
          <a:stretch/>
        </p:blipFill>
        <p:spPr>
          <a:xfrm>
            <a:off x="685800" y="685800"/>
            <a:ext cx="3390900" cy="5486400"/>
          </a:xfrm>
          <a:prstGeom prst="rect">
            <a:avLst/>
          </a:prstGeom>
        </p:spPr>
      </p:pic>
      <p:sp>
        <p:nvSpPr>
          <p:cNvPr id="3" name="Content Placeholder 2">
            <a:extLst>
              <a:ext uri="{FF2B5EF4-FFF2-40B4-BE49-F238E27FC236}">
                <a16:creationId xmlns:a16="http://schemas.microsoft.com/office/drawing/2014/main" id="{40A8C05A-B525-660D-C109-223756E381E4}"/>
              </a:ext>
            </a:extLst>
          </p:cNvPr>
          <p:cNvSpPr>
            <a:spLocks noGrp="1"/>
          </p:cNvSpPr>
          <p:nvPr>
            <p:ph idx="1"/>
          </p:nvPr>
        </p:nvSpPr>
        <p:spPr>
          <a:xfrm>
            <a:off x="5364126" y="1817153"/>
            <a:ext cx="6165978" cy="4471451"/>
          </a:xfrm>
        </p:spPr>
        <p:txBody>
          <a:bodyPr>
            <a:normAutofit/>
          </a:bodyPr>
          <a:lstStyle/>
          <a:p>
            <a:pPr>
              <a:lnSpc>
                <a:spcPct val="90000"/>
              </a:lnSpc>
            </a:pPr>
            <a:r>
              <a:rPr lang="en-US"/>
              <a:t>The Results section provides key insights into crime trends across Indian states, highlighting patterns in crime rates, regional hotspots, and the influence of socio-economic factors. Visualizations showcase notable changes in crime types and highlight high-crime regions, offering valuable insights for targeted crime prevention strategies. Analysis reveals correlations between factors like unemployment rates and crime incidents, guiding more focused interventions and resource allocation.</a:t>
            </a:r>
          </a:p>
        </p:txBody>
      </p:sp>
    </p:spTree>
    <p:extLst>
      <p:ext uri="{BB962C8B-B14F-4D97-AF65-F5344CB8AC3E}">
        <p14:creationId xmlns:p14="http://schemas.microsoft.com/office/powerpoint/2010/main" val="3944703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2F02CC-929D-1ECA-5D8D-97CBEAEC6228}"/>
              </a:ext>
            </a:extLst>
          </p:cNvPr>
          <p:cNvSpPr txBox="1"/>
          <p:nvPr/>
        </p:nvSpPr>
        <p:spPr>
          <a:xfrm>
            <a:off x="660400" y="431800"/>
            <a:ext cx="1384300" cy="461665"/>
          </a:xfrm>
          <a:prstGeom prst="rect">
            <a:avLst/>
          </a:prstGeom>
          <a:noFill/>
        </p:spPr>
        <p:txBody>
          <a:bodyPr wrap="square" rtlCol="0">
            <a:spAutoFit/>
          </a:bodyPr>
          <a:lstStyle/>
          <a:p>
            <a:r>
              <a:rPr lang="en-US" sz="2400"/>
              <a:t>Graphs</a:t>
            </a:r>
            <a:endParaRPr lang="en-US" sz="2400" dirty="0"/>
          </a:p>
        </p:txBody>
      </p:sp>
      <p:pic>
        <p:nvPicPr>
          <p:cNvPr id="4" name="Picture 3">
            <a:extLst>
              <a:ext uri="{FF2B5EF4-FFF2-40B4-BE49-F238E27FC236}">
                <a16:creationId xmlns:a16="http://schemas.microsoft.com/office/drawing/2014/main" id="{1FC5350B-90C1-9DDF-CD3D-2F82025F2EE9}"/>
              </a:ext>
            </a:extLst>
          </p:cNvPr>
          <p:cNvPicPr>
            <a:picLocks noChangeAspect="1"/>
          </p:cNvPicPr>
          <p:nvPr/>
        </p:nvPicPr>
        <p:blipFill>
          <a:blip r:embed="rId2"/>
          <a:stretch>
            <a:fillRect/>
          </a:stretch>
        </p:blipFill>
        <p:spPr>
          <a:xfrm>
            <a:off x="80699" y="951108"/>
            <a:ext cx="5309419" cy="2942466"/>
          </a:xfrm>
          <a:prstGeom prst="rect">
            <a:avLst/>
          </a:prstGeom>
        </p:spPr>
      </p:pic>
      <p:pic>
        <p:nvPicPr>
          <p:cNvPr id="6" name="Picture 5">
            <a:extLst>
              <a:ext uri="{FF2B5EF4-FFF2-40B4-BE49-F238E27FC236}">
                <a16:creationId xmlns:a16="http://schemas.microsoft.com/office/drawing/2014/main" id="{21A91D58-4FF9-0446-3616-CA28337AAC17}"/>
              </a:ext>
            </a:extLst>
          </p:cNvPr>
          <p:cNvPicPr>
            <a:picLocks noChangeAspect="1"/>
          </p:cNvPicPr>
          <p:nvPr/>
        </p:nvPicPr>
        <p:blipFill>
          <a:blip r:embed="rId3"/>
          <a:stretch>
            <a:fillRect/>
          </a:stretch>
        </p:blipFill>
        <p:spPr>
          <a:xfrm>
            <a:off x="3342968" y="3893574"/>
            <a:ext cx="5053780" cy="2873263"/>
          </a:xfrm>
          <a:prstGeom prst="rect">
            <a:avLst/>
          </a:prstGeom>
        </p:spPr>
      </p:pic>
      <p:pic>
        <p:nvPicPr>
          <p:cNvPr id="9" name="Picture 8">
            <a:extLst>
              <a:ext uri="{FF2B5EF4-FFF2-40B4-BE49-F238E27FC236}">
                <a16:creationId xmlns:a16="http://schemas.microsoft.com/office/drawing/2014/main" id="{10700E93-6A51-1B19-31F6-1C04FA5B6650}"/>
              </a:ext>
            </a:extLst>
          </p:cNvPr>
          <p:cNvPicPr>
            <a:picLocks noChangeAspect="1"/>
          </p:cNvPicPr>
          <p:nvPr/>
        </p:nvPicPr>
        <p:blipFill>
          <a:blip r:embed="rId4"/>
          <a:stretch>
            <a:fillRect/>
          </a:stretch>
        </p:blipFill>
        <p:spPr>
          <a:xfrm>
            <a:off x="6371303" y="917389"/>
            <a:ext cx="5399950" cy="2976185"/>
          </a:xfrm>
          <a:prstGeom prst="rect">
            <a:avLst/>
          </a:prstGeom>
        </p:spPr>
      </p:pic>
    </p:spTree>
    <p:extLst>
      <p:ext uri="{BB962C8B-B14F-4D97-AF65-F5344CB8AC3E}">
        <p14:creationId xmlns:p14="http://schemas.microsoft.com/office/powerpoint/2010/main" val="627992110"/>
      </p:ext>
    </p:extLst>
  </p:cSld>
  <p:clrMapOvr>
    <a:masterClrMapping/>
  </p:clrMapOvr>
</p:sld>
</file>

<file path=ppt/theme/theme1.xml><?xml version="1.0" encoding="utf-8"?>
<a:theme xmlns:a="http://schemas.openxmlformats.org/drawingml/2006/main" name="ClassicFrameVTI">
  <a:themeElements>
    <a:clrScheme name="AnalogousFromRegularSeedRightStep">
      <a:dk1>
        <a:srgbClr val="000000"/>
      </a:dk1>
      <a:lt1>
        <a:srgbClr val="FFFFFF"/>
      </a:lt1>
      <a:dk2>
        <a:srgbClr val="1C2732"/>
      </a:dk2>
      <a:lt2>
        <a:srgbClr val="F3F0F1"/>
      </a:lt2>
      <a:accent1>
        <a:srgbClr val="21B782"/>
      </a:accent1>
      <a:accent2>
        <a:srgbClr val="14B1BC"/>
      </a:accent2>
      <a:accent3>
        <a:srgbClr val="298CE7"/>
      </a:accent3>
      <a:accent4>
        <a:srgbClr val="2E40D9"/>
      </a:accent4>
      <a:accent5>
        <a:srgbClr val="6529E7"/>
      </a:accent5>
      <a:accent6>
        <a:srgbClr val="A217D5"/>
      </a:accent6>
      <a:hlink>
        <a:srgbClr val="BF3F6C"/>
      </a:hlink>
      <a:folHlink>
        <a:srgbClr val="7F7F7F"/>
      </a:folHlink>
    </a:clrScheme>
    <a:fontScheme name="Goudy and Gill Sans">
      <a:majorFont>
        <a:latin typeface="Goudy Old Style"/>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assicFrameVTI" id="{4FA2A165-EC65-4FB0-B019-8C8876A1D8E3}" vid="{9D78F1F1-8226-42FD-A1A3-975EDF6D60F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3">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5FCCB060-41BB-4253-92B1-422E90546D1A}">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171</TotalTime>
  <Words>1354</Words>
  <Application>Microsoft Office PowerPoint</Application>
  <PresentationFormat>Widescreen</PresentationFormat>
  <Paragraphs>74</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Aptos</vt:lpstr>
      <vt:lpstr>Arial</vt:lpstr>
      <vt:lpstr>Gill Sans MT</vt:lpstr>
      <vt:lpstr>Goudy Old Style</vt:lpstr>
      <vt:lpstr>Times New Roman</vt:lpstr>
      <vt:lpstr>ClassicFrameVTI</vt:lpstr>
      <vt:lpstr>Exploratory Data Analysis on CRIMES IN INDIA</vt:lpstr>
      <vt:lpstr>Table of Content</vt:lpstr>
      <vt:lpstr>Introduction </vt:lpstr>
      <vt:lpstr>Problem Statement </vt:lpstr>
      <vt:lpstr>Abstract </vt:lpstr>
      <vt:lpstr>Problem Solution</vt:lpstr>
      <vt:lpstr>Methodology </vt:lpstr>
      <vt:lpstr>Results</vt:lpstr>
      <vt:lpstr>PowerPoint Presentation</vt:lpstr>
      <vt:lpstr>PowerPoint Presentation</vt:lpstr>
      <vt:lpstr>PowerPoint Presentation</vt:lpstr>
      <vt:lpstr>PowerPoint Presentation</vt:lpstr>
      <vt:lpstr>PowerPoint Presentation</vt:lpstr>
      <vt:lpstr>conclusion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vanam chandrashekar</dc:creator>
  <cp:lastModifiedBy>pappureddy624@outlook.com</cp:lastModifiedBy>
  <cp:revision>13</cp:revision>
  <dcterms:created xsi:type="dcterms:W3CDTF">2024-11-10T15:47:54Z</dcterms:created>
  <dcterms:modified xsi:type="dcterms:W3CDTF">2024-11-20T14:32:26Z</dcterms:modified>
</cp:coreProperties>
</file>