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8" r:id="rId8"/>
    <p:sldId id="263"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71698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6548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918015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3090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08950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2ABA-3FDA-4AF3-ABE5-86C42ED7E5A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40788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2ABA-3FDA-4AF3-ABE5-86C42ED7E5A2}" type="datetimeFigureOut">
              <a:rPr lang="en-IN" smtClean="0"/>
              <a:t>12-02-2024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71934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09740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9250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7638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62ABA-3FDA-4AF3-ABE5-86C42ED7E5A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63750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62ABA-3FDA-4AF3-ABE5-86C42ED7E5A2}"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5432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62ABA-3FDA-4AF3-ABE5-86C42ED7E5A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14699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62ABA-3FDA-4AF3-ABE5-86C42ED7E5A2}"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48203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62ABA-3FDA-4AF3-ABE5-86C42ED7E5A2}"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34388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9365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2ABA-3FDA-4AF3-ABE5-86C42ED7E5A2}"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8130C0-B799-4EB1-9453-4763ED7D3DAB}" type="slidenum">
              <a:rPr lang="en-IN" smtClean="0"/>
              <a:t>‹#›</a:t>
            </a:fld>
            <a:endParaRPr lang="en-IN"/>
          </a:p>
        </p:txBody>
      </p:sp>
    </p:spTree>
    <p:extLst>
      <p:ext uri="{BB962C8B-B14F-4D97-AF65-F5344CB8AC3E}">
        <p14:creationId xmlns:p14="http://schemas.microsoft.com/office/powerpoint/2010/main" val="287491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C62ABA-3FDA-4AF3-ABE5-86C42ED7E5A2}" type="datetimeFigureOut">
              <a:rPr lang="en-IN" smtClean="0"/>
              <a:t>12-02-2024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8130C0-B799-4EB1-9453-4763ED7D3DAB}" type="slidenum">
              <a:rPr lang="en-IN" smtClean="0"/>
              <a:t>‹#›</a:t>
            </a:fld>
            <a:endParaRPr lang="en-IN"/>
          </a:p>
        </p:txBody>
      </p:sp>
    </p:spTree>
    <p:extLst>
      <p:ext uri="{BB962C8B-B14F-4D97-AF65-F5344CB8AC3E}">
        <p14:creationId xmlns:p14="http://schemas.microsoft.com/office/powerpoint/2010/main" val="3799424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A161-4F8C-E352-9410-C584A27BA6D2}"/>
              </a:ext>
            </a:extLst>
          </p:cNvPr>
          <p:cNvSpPr>
            <a:spLocks noGrp="1"/>
          </p:cNvSpPr>
          <p:nvPr>
            <p:ph type="ctrTitle"/>
          </p:nvPr>
        </p:nvSpPr>
        <p:spPr>
          <a:xfrm>
            <a:off x="1154955" y="747253"/>
            <a:ext cx="8825658" cy="2541638"/>
          </a:xfrm>
        </p:spPr>
        <p:txBody>
          <a:bodyPr/>
          <a:lstStyle/>
          <a:p>
            <a:r>
              <a:rPr lang="en-IN" b="0" i="0" dirty="0">
                <a:effectLst/>
                <a:latin typeface="Söhne"/>
              </a:rPr>
              <a:t>Credit Card Approval Analysis</a:t>
            </a:r>
            <a:endParaRPr lang="en-IN" dirty="0"/>
          </a:p>
        </p:txBody>
      </p:sp>
      <p:sp>
        <p:nvSpPr>
          <p:cNvPr id="3" name="Subtitle 2">
            <a:extLst>
              <a:ext uri="{FF2B5EF4-FFF2-40B4-BE49-F238E27FC236}">
                <a16:creationId xmlns:a16="http://schemas.microsoft.com/office/drawing/2014/main" id="{F9D9A7AE-1A3B-3D4C-5804-7C570B341D82}"/>
              </a:ext>
            </a:extLst>
          </p:cNvPr>
          <p:cNvSpPr>
            <a:spLocks noGrp="1"/>
          </p:cNvSpPr>
          <p:nvPr>
            <p:ph type="subTitle" idx="1"/>
          </p:nvPr>
        </p:nvSpPr>
        <p:spPr>
          <a:xfrm>
            <a:off x="1154955" y="3569110"/>
            <a:ext cx="8825658" cy="2069690"/>
          </a:xfrm>
        </p:spPr>
        <p:txBody>
          <a:bodyPr>
            <a:noAutofit/>
          </a:bodyPr>
          <a:lstStyle/>
          <a:p>
            <a:pPr algn="l"/>
            <a:endParaRPr lang="en-IN" sz="2000" dirty="0"/>
          </a:p>
          <a:p>
            <a:pPr algn="l"/>
            <a:endParaRPr lang="en-IN" sz="2000" dirty="0"/>
          </a:p>
          <a:p>
            <a:pPr algn="l"/>
            <a:endParaRPr lang="en-IN" sz="2000" dirty="0"/>
          </a:p>
          <a:p>
            <a:pPr algn="l"/>
            <a:r>
              <a:rPr lang="en-IN" sz="2000" dirty="0"/>
              <a:t>By Sathwik Devadiga</a:t>
            </a:r>
          </a:p>
        </p:txBody>
      </p:sp>
    </p:spTree>
    <p:extLst>
      <p:ext uri="{BB962C8B-B14F-4D97-AF65-F5344CB8AC3E}">
        <p14:creationId xmlns:p14="http://schemas.microsoft.com/office/powerpoint/2010/main" val="9589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0075-F494-E4CA-19A3-5F0C296C0CBE}"/>
              </a:ext>
            </a:extLst>
          </p:cNvPr>
          <p:cNvSpPr>
            <a:spLocks noGrp="1"/>
          </p:cNvSpPr>
          <p:nvPr>
            <p:ph type="title"/>
          </p:nvPr>
        </p:nvSpPr>
        <p:spPr/>
        <p:txBody>
          <a:bodyPr/>
          <a:lstStyle/>
          <a:p>
            <a:r>
              <a:rPr lang="en-IN" b="1" i="0" dirty="0">
                <a:effectLst/>
                <a:latin typeface="Söhne"/>
              </a:rPr>
              <a:t>Feature Importance Analysis</a:t>
            </a:r>
            <a:r>
              <a:rPr lang="en-IN" b="0" i="0" dirty="0">
                <a:effectLst/>
                <a:latin typeface="Söhne"/>
              </a:rPr>
              <a:t>:</a:t>
            </a:r>
            <a:endParaRPr lang="en-IN" dirty="0"/>
          </a:p>
        </p:txBody>
      </p:sp>
      <p:sp>
        <p:nvSpPr>
          <p:cNvPr id="3" name="Content Placeholder 2">
            <a:extLst>
              <a:ext uri="{FF2B5EF4-FFF2-40B4-BE49-F238E27FC236}">
                <a16:creationId xmlns:a16="http://schemas.microsoft.com/office/drawing/2014/main" id="{EF97D6B6-2BDD-77A6-C374-B75E2C5C520A}"/>
              </a:ext>
            </a:extLst>
          </p:cNvPr>
          <p:cNvSpPr>
            <a:spLocks noGrp="1"/>
          </p:cNvSpPr>
          <p:nvPr>
            <p:ph idx="1"/>
          </p:nvPr>
        </p:nvSpPr>
        <p:spPr>
          <a:xfrm>
            <a:off x="838200" y="2182761"/>
            <a:ext cx="10706100" cy="4310114"/>
          </a:xfrm>
        </p:spPr>
        <p:txBody>
          <a:bodyPr>
            <a:normAutofit/>
          </a:bodyPr>
          <a:lstStyle/>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dirty="0">
                <a:latin typeface="Söhne"/>
              </a:rPr>
              <a:t>Marital status: 0.14697381	Dwelling: 0.14523732</a:t>
            </a:r>
          </a:p>
          <a:p>
            <a:pPr algn="l">
              <a:buFont typeface="Arial" panose="020B0604020202020204" pitchFamily="34" charset="0"/>
              <a:buChar char="•"/>
            </a:pPr>
            <a:r>
              <a:rPr lang="en-US" dirty="0">
                <a:latin typeface="Söhne"/>
              </a:rPr>
              <a:t>Employment length: 0.11074424	Income: 0.10924689</a:t>
            </a:r>
          </a:p>
          <a:p>
            <a:pPr algn="l">
              <a:buFont typeface="Arial" panose="020B0604020202020204" pitchFamily="34" charset="0"/>
              <a:buChar char="•"/>
            </a:pPr>
            <a:r>
              <a:rPr lang="en-US" dirty="0">
                <a:latin typeface="Söhne"/>
              </a:rPr>
              <a:t>Job title: 0.10735754		as a property: 0.06626519</a:t>
            </a:r>
            <a:endParaRPr lang="en-US" b="0" i="0" dirty="0">
              <a:effectLst/>
              <a:latin typeface="Söhne"/>
            </a:endParaRPr>
          </a:p>
          <a:p>
            <a:pPr algn="l">
              <a:buFont typeface="Arial" panose="020B0604020202020204" pitchFamily="34" charset="0"/>
              <a:buChar char="•"/>
            </a:pPr>
            <a:r>
              <a:rPr lang="en-US" b="0" i="0" dirty="0">
                <a:effectLst/>
                <a:latin typeface="Söhne"/>
              </a:rPr>
              <a:t>Marital Status and Dwelling are among the top features influencing the approval process. This suggests that understanding these factors better could help in refining the approval criteria.</a:t>
            </a:r>
          </a:p>
          <a:p>
            <a:pPr algn="l">
              <a:buFont typeface="Arial" panose="020B0604020202020204" pitchFamily="34" charset="0"/>
              <a:buChar char="•"/>
            </a:pPr>
            <a:r>
              <a:rPr lang="en-US" b="0" i="0" dirty="0">
                <a:effectLst/>
                <a:latin typeface="Söhne"/>
              </a:rPr>
              <a:t>Employment length and Income also play significant roles, indicating the importance of stable employment and income levels in assessing creditworthiness.</a:t>
            </a:r>
          </a:p>
          <a:p>
            <a:pPr algn="l">
              <a:buFont typeface="Arial" panose="020B0604020202020204" pitchFamily="34" charset="0"/>
              <a:buChar char="•"/>
            </a:pPr>
            <a:r>
              <a:rPr lang="en-US" b="0" i="0" dirty="0">
                <a:effectLst/>
                <a:latin typeface="Söhne"/>
              </a:rPr>
              <a:t>Job title seems to have moderate importance, indicating that the nature of employment might also impact credit approval decisions.</a:t>
            </a:r>
          </a:p>
        </p:txBody>
      </p:sp>
    </p:spTree>
    <p:extLst>
      <p:ext uri="{BB962C8B-B14F-4D97-AF65-F5344CB8AC3E}">
        <p14:creationId xmlns:p14="http://schemas.microsoft.com/office/powerpoint/2010/main" val="10077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B194-2A71-81F1-7B42-867041667576}"/>
              </a:ext>
            </a:extLst>
          </p:cNvPr>
          <p:cNvSpPr>
            <a:spLocks noGrp="1"/>
          </p:cNvSpPr>
          <p:nvPr>
            <p:ph type="title"/>
          </p:nvPr>
        </p:nvSpPr>
        <p:spPr/>
        <p:txBody>
          <a:bodyPr/>
          <a:lstStyle/>
          <a:p>
            <a:r>
              <a:rPr lang="en-IN" b="1" i="0" dirty="0">
                <a:effectLst/>
                <a:latin typeface="Söhne"/>
              </a:rPr>
              <a:t>Risk Mitigation Strategies</a:t>
            </a:r>
            <a:endParaRPr lang="en-IN" dirty="0"/>
          </a:p>
        </p:txBody>
      </p:sp>
      <p:sp>
        <p:nvSpPr>
          <p:cNvPr id="3" name="Content Placeholder 2">
            <a:extLst>
              <a:ext uri="{FF2B5EF4-FFF2-40B4-BE49-F238E27FC236}">
                <a16:creationId xmlns:a16="http://schemas.microsoft.com/office/drawing/2014/main" id="{53AA080B-286B-A57B-6090-2DCE40C48F52}"/>
              </a:ext>
            </a:extLst>
          </p:cNvPr>
          <p:cNvSpPr>
            <a:spLocks noGrp="1"/>
          </p:cNvSpPr>
          <p:nvPr>
            <p:ph idx="1"/>
          </p:nvPr>
        </p:nvSpPr>
        <p:spPr/>
        <p:txBody>
          <a:bodyPr/>
          <a:lstStyle/>
          <a:p>
            <a:r>
              <a:rPr lang="en-US" b="0" i="0" dirty="0">
                <a:effectLst/>
                <a:latin typeface="Söhne"/>
              </a:rPr>
              <a:t>Conduct a detailed analysis of rejected applications to understand the reasons behind rejections, especially focusing on features like marital status, dwelling, employment length, income, and job title. This analysis could reveal biases or inconsistencies in the approval process that need to be addressed.</a:t>
            </a:r>
          </a:p>
          <a:p>
            <a:r>
              <a:rPr lang="en-US" b="0" i="0" dirty="0">
                <a:effectLst/>
                <a:latin typeface="Söhne"/>
              </a:rPr>
              <a:t>Implement a more sophisticated ensemble learning approach, combining models like Random Forest and </a:t>
            </a:r>
            <a:r>
              <a:rPr lang="en-US" b="0" i="0" dirty="0" err="1">
                <a:effectLst/>
                <a:latin typeface="Söhne"/>
              </a:rPr>
              <a:t>GaussianNB</a:t>
            </a:r>
            <a:r>
              <a:rPr lang="en-US" b="0" i="0" dirty="0">
                <a:effectLst/>
                <a:latin typeface="Söhne"/>
              </a:rPr>
              <a:t>, to improve accuracy further and enhance the robustness of the credit approval system.</a:t>
            </a:r>
            <a:endParaRPr lang="en-IN" dirty="0"/>
          </a:p>
        </p:txBody>
      </p:sp>
    </p:spTree>
    <p:extLst>
      <p:ext uri="{BB962C8B-B14F-4D97-AF65-F5344CB8AC3E}">
        <p14:creationId xmlns:p14="http://schemas.microsoft.com/office/powerpoint/2010/main" val="37514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ABFF-7544-F771-2FDA-E2D413322603}"/>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87F8F34E-C716-A19C-DB21-8E662BA299B8}"/>
              </a:ext>
            </a:extLst>
          </p:cNvPr>
          <p:cNvSpPr>
            <a:spLocks noGrp="1"/>
          </p:cNvSpPr>
          <p:nvPr>
            <p:ph idx="1"/>
          </p:nvPr>
        </p:nvSpPr>
        <p:spPr/>
        <p:txBody>
          <a:bodyPr/>
          <a:lstStyle/>
          <a:p>
            <a:r>
              <a:rPr lang="en-US" b="0" i="0" dirty="0">
                <a:effectLst/>
                <a:latin typeface="Söhne"/>
              </a:rPr>
              <a:t>Credit card </a:t>
            </a:r>
            <a:r>
              <a:rPr lang="en-US" dirty="0">
                <a:latin typeface="Söhne"/>
              </a:rPr>
              <a:t>approval</a:t>
            </a:r>
            <a:r>
              <a:rPr lang="en-US" b="0" i="0" dirty="0">
                <a:effectLst/>
                <a:latin typeface="Söhne"/>
              </a:rPr>
              <a:t> analysis is a vital process for financial institutions to evaluate the likelihood of borrowers defaulting on their credit card payments. By leveraging data-driven techniques, institutions assess creditworthiness, minimize financial losses, and ensure responsible lending practices. This involves collecting extensive applicant data, preprocessing it for accuracy, modeling risk using statistical and machine learning approaches, and making informed decisions based on predictive insights. Effective risk analysis enables institutions to manage credit card portfolios effectively while mitigating potential risks.</a:t>
            </a:r>
            <a:endParaRPr lang="en-IN" dirty="0"/>
          </a:p>
        </p:txBody>
      </p:sp>
    </p:spTree>
    <p:extLst>
      <p:ext uri="{BB962C8B-B14F-4D97-AF65-F5344CB8AC3E}">
        <p14:creationId xmlns:p14="http://schemas.microsoft.com/office/powerpoint/2010/main" val="419015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95B1-0F87-0EDF-8BDD-A30D8DC46750}"/>
              </a:ext>
            </a:extLst>
          </p:cNvPr>
          <p:cNvSpPr>
            <a:spLocks noGrp="1"/>
          </p:cNvSpPr>
          <p:nvPr>
            <p:ph type="title"/>
          </p:nvPr>
        </p:nvSpPr>
        <p:spPr/>
        <p:txBody>
          <a:bodyPr/>
          <a:lstStyle/>
          <a:p>
            <a:r>
              <a:rPr lang="en-IN" b="1" i="0" dirty="0">
                <a:effectLst/>
                <a:latin typeface="Söhne"/>
              </a:rPr>
              <a:t>Data Overview</a:t>
            </a:r>
            <a:endParaRPr lang="en-IN" dirty="0"/>
          </a:p>
        </p:txBody>
      </p:sp>
      <p:pic>
        <p:nvPicPr>
          <p:cNvPr id="5" name="Content Placeholder 4">
            <a:extLst>
              <a:ext uri="{FF2B5EF4-FFF2-40B4-BE49-F238E27FC236}">
                <a16:creationId xmlns:a16="http://schemas.microsoft.com/office/drawing/2014/main" id="{03D8B68F-BFAA-A245-882E-CE37D3AB3B23}"/>
              </a:ext>
            </a:extLst>
          </p:cNvPr>
          <p:cNvPicPr>
            <a:picLocks noGrp="1" noChangeAspect="1"/>
          </p:cNvPicPr>
          <p:nvPr>
            <p:ph idx="1"/>
          </p:nvPr>
        </p:nvPicPr>
        <p:blipFill>
          <a:blip r:embed="rId2"/>
          <a:stretch>
            <a:fillRect/>
          </a:stretch>
        </p:blipFill>
        <p:spPr>
          <a:xfrm>
            <a:off x="1034321" y="1852268"/>
            <a:ext cx="3867463" cy="4298052"/>
          </a:xfrm>
        </p:spPr>
      </p:pic>
      <p:pic>
        <p:nvPicPr>
          <p:cNvPr id="7" name="Picture 6">
            <a:extLst>
              <a:ext uri="{FF2B5EF4-FFF2-40B4-BE49-F238E27FC236}">
                <a16:creationId xmlns:a16="http://schemas.microsoft.com/office/drawing/2014/main" id="{7B4BF3FE-07B1-95E4-B723-027550BAB7B9}"/>
              </a:ext>
            </a:extLst>
          </p:cNvPr>
          <p:cNvPicPr>
            <a:picLocks noChangeAspect="1"/>
          </p:cNvPicPr>
          <p:nvPr/>
        </p:nvPicPr>
        <p:blipFill>
          <a:blip r:embed="rId3"/>
          <a:stretch>
            <a:fillRect/>
          </a:stretch>
        </p:blipFill>
        <p:spPr>
          <a:xfrm>
            <a:off x="5651582" y="1690688"/>
            <a:ext cx="4816257" cy="4541914"/>
          </a:xfrm>
          <a:prstGeom prst="rect">
            <a:avLst/>
          </a:prstGeom>
        </p:spPr>
      </p:pic>
    </p:spTree>
    <p:extLst>
      <p:ext uri="{BB962C8B-B14F-4D97-AF65-F5344CB8AC3E}">
        <p14:creationId xmlns:p14="http://schemas.microsoft.com/office/powerpoint/2010/main" val="163360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A7C5-A41D-388E-67B8-B921B7E43D26}"/>
              </a:ext>
            </a:extLst>
          </p:cNvPr>
          <p:cNvSpPr>
            <a:spLocks noGrp="1"/>
          </p:cNvSpPr>
          <p:nvPr>
            <p:ph type="title"/>
          </p:nvPr>
        </p:nvSpPr>
        <p:spPr/>
        <p:txBody>
          <a:bodyPr/>
          <a:lstStyle/>
          <a:p>
            <a:r>
              <a:rPr lang="en-IN" b="1" dirty="0"/>
              <a:t>Data Description</a:t>
            </a:r>
          </a:p>
        </p:txBody>
      </p:sp>
      <p:pic>
        <p:nvPicPr>
          <p:cNvPr id="5" name="Content Placeholder 4">
            <a:extLst>
              <a:ext uri="{FF2B5EF4-FFF2-40B4-BE49-F238E27FC236}">
                <a16:creationId xmlns:a16="http://schemas.microsoft.com/office/drawing/2014/main" id="{A45F3F83-99B6-F67B-BD16-7DA25013A686}"/>
              </a:ext>
            </a:extLst>
          </p:cNvPr>
          <p:cNvPicPr>
            <a:picLocks noGrp="1" noChangeAspect="1"/>
          </p:cNvPicPr>
          <p:nvPr>
            <p:ph idx="1"/>
          </p:nvPr>
        </p:nvPicPr>
        <p:blipFill>
          <a:blip r:embed="rId2"/>
          <a:stretch>
            <a:fillRect/>
          </a:stretch>
        </p:blipFill>
        <p:spPr>
          <a:xfrm>
            <a:off x="390603" y="2263515"/>
            <a:ext cx="9195660" cy="2800861"/>
          </a:xfrm>
        </p:spPr>
      </p:pic>
      <p:pic>
        <p:nvPicPr>
          <p:cNvPr id="7" name="Picture 6">
            <a:extLst>
              <a:ext uri="{FF2B5EF4-FFF2-40B4-BE49-F238E27FC236}">
                <a16:creationId xmlns:a16="http://schemas.microsoft.com/office/drawing/2014/main" id="{310781A8-9CC5-28BA-4512-3909C367134D}"/>
              </a:ext>
            </a:extLst>
          </p:cNvPr>
          <p:cNvPicPr>
            <a:picLocks noChangeAspect="1"/>
          </p:cNvPicPr>
          <p:nvPr/>
        </p:nvPicPr>
        <p:blipFill>
          <a:blip r:embed="rId3"/>
          <a:stretch>
            <a:fillRect/>
          </a:stretch>
        </p:blipFill>
        <p:spPr>
          <a:xfrm>
            <a:off x="9586263" y="2338465"/>
            <a:ext cx="1941173" cy="2803916"/>
          </a:xfrm>
          <a:prstGeom prst="rect">
            <a:avLst/>
          </a:prstGeom>
        </p:spPr>
      </p:pic>
    </p:spTree>
    <p:extLst>
      <p:ext uri="{BB962C8B-B14F-4D97-AF65-F5344CB8AC3E}">
        <p14:creationId xmlns:p14="http://schemas.microsoft.com/office/powerpoint/2010/main" val="379100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6372-909F-FF6D-E3D9-1FF33AD65615}"/>
              </a:ext>
            </a:extLst>
          </p:cNvPr>
          <p:cNvSpPr>
            <a:spLocks noGrp="1"/>
          </p:cNvSpPr>
          <p:nvPr>
            <p:ph type="title"/>
          </p:nvPr>
        </p:nvSpPr>
        <p:spPr>
          <a:xfrm>
            <a:off x="838200" y="365125"/>
            <a:ext cx="10515600" cy="699177"/>
          </a:xfrm>
        </p:spPr>
        <p:txBody>
          <a:bodyPr/>
          <a:lstStyle/>
          <a:p>
            <a:r>
              <a:rPr lang="en-IN" b="1" i="0" dirty="0">
                <a:effectLst/>
                <a:latin typeface="Söhne"/>
              </a:rPr>
              <a:t>Descriptive Analysis</a:t>
            </a:r>
            <a:r>
              <a:rPr lang="en-IN" b="0" i="0" dirty="0">
                <a:effectLst/>
                <a:latin typeface="Söhne"/>
              </a:rPr>
              <a:t>:</a:t>
            </a:r>
            <a:endParaRPr lang="en-IN" dirty="0"/>
          </a:p>
        </p:txBody>
      </p:sp>
      <p:pic>
        <p:nvPicPr>
          <p:cNvPr id="5" name="Content Placeholder 4">
            <a:extLst>
              <a:ext uri="{FF2B5EF4-FFF2-40B4-BE49-F238E27FC236}">
                <a16:creationId xmlns:a16="http://schemas.microsoft.com/office/drawing/2014/main" id="{3A292953-6AFB-2C60-77D3-8E64D811EC22}"/>
              </a:ext>
            </a:extLst>
          </p:cNvPr>
          <p:cNvPicPr>
            <a:picLocks noGrp="1" noChangeAspect="1"/>
          </p:cNvPicPr>
          <p:nvPr>
            <p:ph idx="1"/>
          </p:nvPr>
        </p:nvPicPr>
        <p:blipFill>
          <a:blip r:embed="rId2"/>
          <a:stretch>
            <a:fillRect/>
          </a:stretch>
        </p:blipFill>
        <p:spPr>
          <a:xfrm>
            <a:off x="838200" y="1435855"/>
            <a:ext cx="5257800" cy="4466213"/>
          </a:xfrm>
        </p:spPr>
      </p:pic>
      <p:pic>
        <p:nvPicPr>
          <p:cNvPr id="7" name="Picture 6">
            <a:extLst>
              <a:ext uri="{FF2B5EF4-FFF2-40B4-BE49-F238E27FC236}">
                <a16:creationId xmlns:a16="http://schemas.microsoft.com/office/drawing/2014/main" id="{CD211663-1D8D-467F-3F52-6ED4F9E0FF63}"/>
              </a:ext>
            </a:extLst>
          </p:cNvPr>
          <p:cNvPicPr>
            <a:picLocks noChangeAspect="1"/>
          </p:cNvPicPr>
          <p:nvPr/>
        </p:nvPicPr>
        <p:blipFill>
          <a:blip r:embed="rId3"/>
          <a:stretch>
            <a:fillRect/>
          </a:stretch>
        </p:blipFill>
        <p:spPr>
          <a:xfrm>
            <a:off x="6296662" y="1222729"/>
            <a:ext cx="4755292" cy="4892464"/>
          </a:xfrm>
          <a:prstGeom prst="rect">
            <a:avLst/>
          </a:prstGeom>
        </p:spPr>
      </p:pic>
    </p:spTree>
    <p:extLst>
      <p:ext uri="{BB962C8B-B14F-4D97-AF65-F5344CB8AC3E}">
        <p14:creationId xmlns:p14="http://schemas.microsoft.com/office/powerpoint/2010/main" val="7800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9270-8BB8-FC80-C492-C242D25992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2376CA-CBBE-464E-1C31-7B648814B161}"/>
              </a:ext>
            </a:extLst>
          </p:cNvPr>
          <p:cNvPicPr>
            <a:picLocks noGrp="1" noChangeAspect="1"/>
          </p:cNvPicPr>
          <p:nvPr>
            <p:ph idx="1"/>
          </p:nvPr>
        </p:nvPicPr>
        <p:blipFill>
          <a:blip r:embed="rId2"/>
          <a:stretch>
            <a:fillRect/>
          </a:stretch>
        </p:blipFill>
        <p:spPr>
          <a:xfrm>
            <a:off x="838200" y="1932665"/>
            <a:ext cx="5554780" cy="4560210"/>
          </a:xfrm>
        </p:spPr>
      </p:pic>
      <p:pic>
        <p:nvPicPr>
          <p:cNvPr id="6" name="Content Placeholder 16">
            <a:extLst>
              <a:ext uri="{FF2B5EF4-FFF2-40B4-BE49-F238E27FC236}">
                <a16:creationId xmlns:a16="http://schemas.microsoft.com/office/drawing/2014/main" id="{13FED87C-B2C5-68E4-174C-4877A7443B0A}"/>
              </a:ext>
            </a:extLst>
          </p:cNvPr>
          <p:cNvPicPr>
            <a:picLocks noChangeAspect="1"/>
          </p:cNvPicPr>
          <p:nvPr/>
        </p:nvPicPr>
        <p:blipFill>
          <a:blip r:embed="rId3"/>
          <a:stretch>
            <a:fillRect/>
          </a:stretch>
        </p:blipFill>
        <p:spPr>
          <a:xfrm>
            <a:off x="6266612" y="2088992"/>
            <a:ext cx="5924014" cy="4403883"/>
          </a:xfrm>
          <a:prstGeom prst="rect">
            <a:avLst/>
          </a:prstGeom>
        </p:spPr>
      </p:pic>
    </p:spTree>
    <p:extLst>
      <p:ext uri="{BB962C8B-B14F-4D97-AF65-F5344CB8AC3E}">
        <p14:creationId xmlns:p14="http://schemas.microsoft.com/office/powerpoint/2010/main" val="14281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3AB3-9071-8100-8E51-F7D34DD6B8D3}"/>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5A5D1CC-BB50-E6F6-E461-854011843232}"/>
              </a:ext>
            </a:extLst>
          </p:cNvPr>
          <p:cNvSpPr>
            <a:spLocks noGrp="1"/>
          </p:cNvSpPr>
          <p:nvPr>
            <p:ph idx="1"/>
          </p:nvPr>
        </p:nvSpPr>
        <p:spPr/>
        <p:txBody>
          <a:bodyPr>
            <a:normAutofit fontScale="70000" lnSpcReduction="20000"/>
          </a:bodyPr>
          <a:lstStyle/>
          <a:p>
            <a:pPr marL="0" indent="0">
              <a:buNone/>
            </a:pPr>
            <a:r>
              <a:rPr lang="en-IN" dirty="0" err="1"/>
              <a:t>X_train</a:t>
            </a:r>
            <a:r>
              <a:rPr lang="en-IN" dirty="0"/>
              <a:t>[:,0] = </a:t>
            </a:r>
            <a:r>
              <a:rPr lang="en-IN" dirty="0" err="1"/>
              <a:t>Labelencoder_x.fit_transform</a:t>
            </a:r>
            <a:r>
              <a:rPr lang="en-IN" dirty="0"/>
              <a:t>(</a:t>
            </a:r>
            <a:r>
              <a:rPr lang="en-IN" dirty="0" err="1"/>
              <a:t>X_train</a:t>
            </a:r>
            <a:r>
              <a:rPr lang="en-IN" dirty="0"/>
              <a:t>[:,2])</a:t>
            </a:r>
          </a:p>
          <a:p>
            <a:pPr marL="0" indent="0">
              <a:buNone/>
            </a:pPr>
            <a:r>
              <a:rPr lang="en-IN" dirty="0" err="1"/>
              <a:t>X_train</a:t>
            </a:r>
            <a:r>
              <a:rPr lang="en-IN" dirty="0"/>
              <a:t>[:,1] = </a:t>
            </a:r>
            <a:r>
              <a:rPr lang="en-IN" dirty="0" err="1"/>
              <a:t>Labelencoder_x.fit_transform</a:t>
            </a:r>
            <a:r>
              <a:rPr lang="en-IN" dirty="0"/>
              <a:t>(</a:t>
            </a:r>
            <a:r>
              <a:rPr lang="en-IN" dirty="0" err="1"/>
              <a:t>X_train</a:t>
            </a:r>
            <a:r>
              <a:rPr lang="en-IN" dirty="0"/>
              <a:t>[:,3])</a:t>
            </a:r>
          </a:p>
          <a:p>
            <a:pPr marL="0" indent="0">
              <a:buNone/>
            </a:pPr>
            <a:r>
              <a:rPr lang="en-IN" dirty="0" err="1"/>
              <a:t>X_train</a:t>
            </a:r>
            <a:r>
              <a:rPr lang="en-IN" dirty="0"/>
              <a:t>[:,2] = </a:t>
            </a:r>
            <a:r>
              <a:rPr lang="en-IN" dirty="0" err="1"/>
              <a:t>Labelencoder_x.fit_transform</a:t>
            </a:r>
            <a:r>
              <a:rPr lang="en-IN" dirty="0"/>
              <a:t>(</a:t>
            </a:r>
            <a:r>
              <a:rPr lang="en-IN" dirty="0" err="1"/>
              <a:t>X_train</a:t>
            </a:r>
            <a:r>
              <a:rPr lang="en-IN" dirty="0"/>
              <a:t>[:,4])</a:t>
            </a:r>
          </a:p>
          <a:p>
            <a:pPr marL="0" indent="0">
              <a:buNone/>
            </a:pPr>
            <a:r>
              <a:rPr lang="en-IN" dirty="0" err="1"/>
              <a:t>X_train</a:t>
            </a:r>
            <a:r>
              <a:rPr lang="en-IN" dirty="0"/>
              <a:t>[:,5] = </a:t>
            </a:r>
            <a:r>
              <a:rPr lang="en-IN" dirty="0" err="1"/>
              <a:t>Labelencoder_x.fit_transform</a:t>
            </a:r>
            <a:r>
              <a:rPr lang="en-IN" dirty="0"/>
              <a:t>(</a:t>
            </a:r>
            <a:r>
              <a:rPr lang="en-IN" dirty="0" err="1"/>
              <a:t>X_train</a:t>
            </a:r>
            <a:r>
              <a:rPr lang="en-IN" dirty="0"/>
              <a:t>[:,7])</a:t>
            </a:r>
          </a:p>
          <a:p>
            <a:pPr marL="0" indent="0">
              <a:buNone/>
            </a:pPr>
            <a:r>
              <a:rPr lang="en-IN" dirty="0" err="1"/>
              <a:t>X_train</a:t>
            </a:r>
            <a:r>
              <a:rPr lang="en-IN" dirty="0"/>
              <a:t>[:,6] = </a:t>
            </a:r>
            <a:r>
              <a:rPr lang="en-IN" dirty="0" err="1"/>
              <a:t>Labelencoder_x.fit_transform</a:t>
            </a:r>
            <a:r>
              <a:rPr lang="en-IN" dirty="0"/>
              <a:t>(</a:t>
            </a:r>
            <a:r>
              <a:rPr lang="en-IN" dirty="0" err="1"/>
              <a:t>X_train</a:t>
            </a:r>
            <a:r>
              <a:rPr lang="en-IN" dirty="0"/>
              <a:t>[:,8])</a:t>
            </a:r>
          </a:p>
          <a:p>
            <a:pPr marL="0" indent="0">
              <a:buNone/>
            </a:pPr>
            <a:r>
              <a:rPr lang="en-IN" dirty="0" err="1"/>
              <a:t>X_train</a:t>
            </a:r>
            <a:r>
              <a:rPr lang="en-IN" dirty="0"/>
              <a:t>[:,7] = </a:t>
            </a:r>
            <a:r>
              <a:rPr lang="en-IN" dirty="0" err="1"/>
              <a:t>Labelencoder_x.fit_transform</a:t>
            </a:r>
            <a:r>
              <a:rPr lang="en-IN" dirty="0"/>
              <a:t>(</a:t>
            </a:r>
            <a:r>
              <a:rPr lang="en-IN" dirty="0" err="1"/>
              <a:t>X_train</a:t>
            </a:r>
            <a:r>
              <a:rPr lang="en-IN" dirty="0"/>
              <a:t>[:,9])</a:t>
            </a:r>
          </a:p>
          <a:p>
            <a:pPr marL="0" indent="0">
              <a:buNone/>
            </a:pPr>
            <a:r>
              <a:rPr lang="en-IN" dirty="0" err="1"/>
              <a:t>X_train</a:t>
            </a:r>
            <a:r>
              <a:rPr lang="en-IN" dirty="0"/>
              <a:t>[:,8] = </a:t>
            </a:r>
            <a:r>
              <a:rPr lang="en-IN" dirty="0" err="1"/>
              <a:t>Labelencoder_x.fit_transform</a:t>
            </a:r>
            <a:r>
              <a:rPr lang="en-IN" dirty="0"/>
              <a:t>(</a:t>
            </a:r>
            <a:r>
              <a:rPr lang="en-IN" dirty="0" err="1"/>
              <a:t>X_train</a:t>
            </a:r>
            <a:r>
              <a:rPr lang="en-IN" dirty="0"/>
              <a:t>[:,10])</a:t>
            </a:r>
          </a:p>
          <a:p>
            <a:pPr marL="0" indent="0">
              <a:buNone/>
            </a:pPr>
            <a:r>
              <a:rPr lang="en-IN" dirty="0" err="1"/>
              <a:t>X_train</a:t>
            </a:r>
            <a:r>
              <a:rPr lang="en-IN" dirty="0"/>
              <a:t>[:,15] = </a:t>
            </a:r>
            <a:r>
              <a:rPr lang="en-IN" dirty="0" err="1"/>
              <a:t>Labelencoder_x.fit_transform</a:t>
            </a:r>
            <a:r>
              <a:rPr lang="en-IN" dirty="0"/>
              <a:t>(</a:t>
            </a:r>
            <a:r>
              <a:rPr lang="en-IN" dirty="0" err="1"/>
              <a:t>X_train</a:t>
            </a:r>
            <a:r>
              <a:rPr lang="en-IN" dirty="0"/>
              <a:t>[:,17])</a:t>
            </a:r>
          </a:p>
          <a:p>
            <a:pPr marL="0" indent="0">
              <a:buNone/>
            </a:pPr>
            <a:endParaRPr lang="en-IN" dirty="0"/>
          </a:p>
          <a:p>
            <a:pPr marL="0" indent="0">
              <a:buNone/>
            </a:pPr>
            <a:r>
              <a:rPr lang="en-IN" dirty="0"/>
              <a:t>ss= </a:t>
            </a:r>
            <a:r>
              <a:rPr lang="en-IN" dirty="0" err="1"/>
              <a:t>StandardScaler</a:t>
            </a:r>
            <a:r>
              <a:rPr lang="en-IN" dirty="0"/>
              <a:t>()</a:t>
            </a:r>
          </a:p>
          <a:p>
            <a:pPr marL="0" indent="0">
              <a:buNone/>
            </a:pPr>
            <a:r>
              <a:rPr lang="en-IN" dirty="0" err="1"/>
              <a:t>X_train</a:t>
            </a:r>
            <a:r>
              <a:rPr lang="en-IN" dirty="0"/>
              <a:t> = </a:t>
            </a:r>
            <a:r>
              <a:rPr lang="en-IN" dirty="0" err="1"/>
              <a:t>ss.fit_transform</a:t>
            </a:r>
            <a:r>
              <a:rPr lang="en-IN" dirty="0"/>
              <a:t>(</a:t>
            </a:r>
            <a:r>
              <a:rPr lang="en-IN" dirty="0" err="1"/>
              <a:t>X_train</a:t>
            </a:r>
            <a:r>
              <a:rPr lang="en-IN" dirty="0"/>
              <a:t>)</a:t>
            </a:r>
          </a:p>
          <a:p>
            <a:pPr marL="0" indent="0">
              <a:buNone/>
            </a:pPr>
            <a:r>
              <a:rPr lang="en-IN" dirty="0" err="1"/>
              <a:t>x_test</a:t>
            </a:r>
            <a:r>
              <a:rPr lang="en-IN" dirty="0"/>
              <a:t> = </a:t>
            </a:r>
            <a:r>
              <a:rPr lang="en-IN" dirty="0" err="1"/>
              <a:t>ss.transform</a:t>
            </a:r>
            <a:r>
              <a:rPr lang="en-IN" dirty="0"/>
              <a:t>(</a:t>
            </a:r>
            <a:r>
              <a:rPr lang="en-IN" dirty="0" err="1"/>
              <a:t>x_test</a:t>
            </a:r>
            <a:r>
              <a:rPr lang="en-IN" dirty="0"/>
              <a:t>)</a:t>
            </a:r>
          </a:p>
        </p:txBody>
      </p:sp>
    </p:spTree>
    <p:extLst>
      <p:ext uri="{BB962C8B-B14F-4D97-AF65-F5344CB8AC3E}">
        <p14:creationId xmlns:p14="http://schemas.microsoft.com/office/powerpoint/2010/main" val="162902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39E1-18C8-91FB-8F3B-080FF056F115}"/>
              </a:ext>
            </a:extLst>
          </p:cNvPr>
          <p:cNvSpPr>
            <a:spLocks noGrp="1"/>
          </p:cNvSpPr>
          <p:nvPr>
            <p:ph type="title"/>
          </p:nvPr>
        </p:nvSpPr>
        <p:spPr/>
        <p:txBody>
          <a:bodyPr/>
          <a:lstStyle/>
          <a:p>
            <a:r>
              <a:rPr lang="en-IN" b="1" i="0" dirty="0">
                <a:effectLst/>
                <a:latin typeface="Söhne"/>
              </a:rPr>
              <a:t>Model Building and Evaluation</a:t>
            </a:r>
            <a:r>
              <a:rPr lang="en-IN" b="0" i="0" dirty="0">
                <a:effectLst/>
                <a:latin typeface="Söhne"/>
              </a:rPr>
              <a:t>:</a:t>
            </a:r>
            <a:endParaRPr lang="en-IN" dirty="0"/>
          </a:p>
        </p:txBody>
      </p:sp>
      <p:sp>
        <p:nvSpPr>
          <p:cNvPr id="7" name="Content Placeholder 6">
            <a:extLst>
              <a:ext uri="{FF2B5EF4-FFF2-40B4-BE49-F238E27FC236}">
                <a16:creationId xmlns:a16="http://schemas.microsoft.com/office/drawing/2014/main" id="{E8449685-AA9C-1B18-10EA-C63CC5525E00}"/>
              </a:ext>
            </a:extLst>
          </p:cNvPr>
          <p:cNvSpPr>
            <a:spLocks noGrp="1"/>
          </p:cNvSpPr>
          <p:nvPr>
            <p:ph idx="1"/>
          </p:nvPr>
        </p:nvSpPr>
        <p:spPr>
          <a:xfrm>
            <a:off x="644577" y="2251587"/>
            <a:ext cx="10709223" cy="4389056"/>
          </a:xfrm>
        </p:spPr>
        <p:txBody>
          <a:bodyPr>
            <a:normAutofit fontScale="85000" lnSpcReduction="20000"/>
          </a:bodyPr>
          <a:lstStyle/>
          <a:p>
            <a:r>
              <a:rPr lang="en-US" sz="1400" dirty="0"/>
              <a:t>accuracy of random forest </a:t>
            </a:r>
            <a:r>
              <a:rPr lang="en-US" sz="1400" dirty="0" err="1"/>
              <a:t>clf</a:t>
            </a:r>
            <a:r>
              <a:rPr lang="en-US" sz="1400" dirty="0"/>
              <a:t> is 0.9839550191991223</a:t>
            </a:r>
          </a:p>
          <a:p>
            <a:pPr marL="0" indent="0">
              <a:buNone/>
            </a:pPr>
            <a:r>
              <a:rPr lang="en-US" sz="1400" dirty="0" err="1"/>
              <a:t>confusion_matrix</a:t>
            </a:r>
            <a:r>
              <a:rPr lang="en-US" sz="1400" dirty="0"/>
              <a:t> </a:t>
            </a:r>
          </a:p>
          <a:p>
            <a:pPr marL="0" indent="0">
              <a:buNone/>
            </a:pPr>
            <a:r>
              <a:rPr lang="en-US" sz="1400" dirty="0"/>
              <a:t> [[7175    0]</a:t>
            </a:r>
          </a:p>
          <a:p>
            <a:pPr marL="0" indent="0">
              <a:buNone/>
            </a:pPr>
            <a:r>
              <a:rPr lang="en-US" sz="1400" dirty="0"/>
              <a:t> [ 117    0]]</a:t>
            </a:r>
          </a:p>
          <a:p>
            <a:r>
              <a:rPr lang="en-US" sz="1400" dirty="0"/>
              <a:t>Accuracy of </a:t>
            </a:r>
            <a:r>
              <a:rPr lang="en-US" sz="1400" dirty="0" err="1"/>
              <a:t>GaussianNB</a:t>
            </a:r>
            <a:r>
              <a:rPr lang="en-US" sz="1400" dirty="0"/>
              <a:t> is  0.9838178826110806</a:t>
            </a:r>
          </a:p>
          <a:p>
            <a:pPr marL="0" indent="0">
              <a:buNone/>
            </a:pPr>
            <a:r>
              <a:rPr lang="en-US" sz="1400" dirty="0" err="1"/>
              <a:t>confusion_matrix</a:t>
            </a:r>
            <a:r>
              <a:rPr lang="en-US" sz="1400" dirty="0"/>
              <a:t> </a:t>
            </a:r>
          </a:p>
          <a:p>
            <a:pPr marL="0" indent="0">
              <a:buNone/>
            </a:pPr>
            <a:r>
              <a:rPr lang="en-US" sz="1400" dirty="0"/>
              <a:t> [[7174    1]</a:t>
            </a:r>
          </a:p>
          <a:p>
            <a:pPr marL="0" indent="0">
              <a:buNone/>
            </a:pPr>
            <a:r>
              <a:rPr lang="en-US" sz="1400" dirty="0"/>
              <a:t> [ 117    0]]</a:t>
            </a:r>
          </a:p>
          <a:p>
            <a:r>
              <a:rPr lang="en-US" sz="1400" dirty="0"/>
              <a:t>Accuracy of decision tree </a:t>
            </a:r>
            <a:r>
              <a:rPr lang="en-US" sz="1400" dirty="0" err="1"/>
              <a:t>clf</a:t>
            </a:r>
            <a:r>
              <a:rPr lang="en-US" sz="1400" dirty="0"/>
              <a:t> is 0.867937465715853</a:t>
            </a:r>
          </a:p>
          <a:p>
            <a:pPr marL="0" indent="0">
              <a:buNone/>
            </a:pPr>
            <a:r>
              <a:rPr lang="en-US" sz="1400" dirty="0" err="1"/>
              <a:t>confusion_matrix</a:t>
            </a:r>
            <a:r>
              <a:rPr lang="en-US" sz="1400" dirty="0"/>
              <a:t> </a:t>
            </a:r>
          </a:p>
          <a:p>
            <a:pPr marL="0" indent="0">
              <a:buNone/>
            </a:pPr>
            <a:r>
              <a:rPr lang="en-US" sz="1400" dirty="0"/>
              <a:t> [[6307  868]</a:t>
            </a:r>
          </a:p>
          <a:p>
            <a:pPr marL="0" indent="0">
              <a:buNone/>
            </a:pPr>
            <a:r>
              <a:rPr lang="en-US" sz="1400" dirty="0"/>
              <a:t>[  95   22]]</a:t>
            </a:r>
          </a:p>
          <a:p>
            <a:r>
              <a:rPr lang="en-US" sz="1400" dirty="0"/>
              <a:t>Accuracy of </a:t>
            </a:r>
            <a:r>
              <a:rPr lang="en-US" sz="1400" dirty="0" err="1"/>
              <a:t>KNeighborsClassifier</a:t>
            </a:r>
            <a:r>
              <a:rPr lang="en-US" sz="1400" dirty="0"/>
              <a:t> </a:t>
            </a:r>
            <a:r>
              <a:rPr lang="en-US" sz="1400" dirty="0" err="1"/>
              <a:t>clf</a:t>
            </a:r>
            <a:r>
              <a:rPr lang="en-US" sz="1400" dirty="0"/>
              <a:t> is 0.9834064728469556</a:t>
            </a:r>
          </a:p>
          <a:p>
            <a:pPr marL="0" indent="0">
              <a:buNone/>
            </a:pPr>
            <a:r>
              <a:rPr lang="en-US" sz="1400" dirty="0" err="1"/>
              <a:t>confusion_matrix</a:t>
            </a:r>
            <a:r>
              <a:rPr lang="en-US" sz="1400" dirty="0"/>
              <a:t> </a:t>
            </a:r>
          </a:p>
          <a:p>
            <a:pPr marL="0" indent="0">
              <a:buNone/>
            </a:pPr>
            <a:r>
              <a:rPr lang="en-US" sz="1400" dirty="0"/>
              <a:t> [[7171    4]</a:t>
            </a:r>
          </a:p>
          <a:p>
            <a:pPr marL="0" indent="0">
              <a:buNone/>
            </a:pPr>
            <a:r>
              <a:rPr lang="en-US" sz="1400" dirty="0"/>
              <a:t> [ 117    0]]</a:t>
            </a:r>
            <a:endParaRPr lang="en-IN" sz="1400" dirty="0"/>
          </a:p>
        </p:txBody>
      </p:sp>
    </p:spTree>
    <p:extLst>
      <p:ext uri="{BB962C8B-B14F-4D97-AF65-F5344CB8AC3E}">
        <p14:creationId xmlns:p14="http://schemas.microsoft.com/office/powerpoint/2010/main" val="299514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95B-67AA-BCCC-6294-D3C0A89A1B2F}"/>
              </a:ext>
            </a:extLst>
          </p:cNvPr>
          <p:cNvSpPr>
            <a:spLocks noGrp="1"/>
          </p:cNvSpPr>
          <p:nvPr>
            <p:ph type="title"/>
          </p:nvPr>
        </p:nvSpPr>
        <p:spPr/>
        <p:txBody>
          <a:bodyPr/>
          <a:lstStyle/>
          <a:p>
            <a:r>
              <a:rPr lang="en-IN" b="1" i="0" dirty="0">
                <a:effectLst/>
                <a:latin typeface="Söhne"/>
              </a:rPr>
              <a:t>Model Comparison</a:t>
            </a:r>
            <a:r>
              <a:rPr lang="en-IN" b="0" i="0" dirty="0">
                <a:effectLst/>
                <a:latin typeface="Söhne"/>
              </a:rPr>
              <a:t>:</a:t>
            </a:r>
            <a:endParaRPr lang="en-IN" dirty="0"/>
          </a:p>
        </p:txBody>
      </p:sp>
      <p:sp>
        <p:nvSpPr>
          <p:cNvPr id="3" name="Content Placeholder 2">
            <a:extLst>
              <a:ext uri="{FF2B5EF4-FFF2-40B4-BE49-F238E27FC236}">
                <a16:creationId xmlns:a16="http://schemas.microsoft.com/office/drawing/2014/main" id="{390BB1FC-8BF8-B5FB-2F77-7761EEA0CD4F}"/>
              </a:ext>
            </a:extLst>
          </p:cNvPr>
          <p:cNvSpPr>
            <a:spLocks noGrp="1"/>
          </p:cNvSpPr>
          <p:nvPr>
            <p:ph idx="1"/>
          </p:nvPr>
        </p:nvSpPr>
        <p:spPr/>
        <p:txBody>
          <a:bodyPr/>
          <a:lstStyle/>
          <a:p>
            <a:pPr algn="l">
              <a:buFont typeface="Arial" panose="020B0604020202020204" pitchFamily="34" charset="0"/>
              <a:buChar char="•"/>
            </a:pPr>
            <a:r>
              <a:rPr lang="en-US" b="0" i="0" dirty="0" err="1">
                <a:effectLst/>
                <a:latin typeface="Söhne"/>
              </a:rPr>
              <a:t>GaussianNB</a:t>
            </a:r>
            <a:r>
              <a:rPr lang="en-US" b="0" i="0" dirty="0">
                <a:effectLst/>
                <a:latin typeface="Söhne"/>
              </a:rPr>
              <a:t>, Random Forest, and </a:t>
            </a:r>
            <a:r>
              <a:rPr lang="en-US" b="0" i="0" dirty="0" err="1">
                <a:effectLst/>
                <a:latin typeface="Söhne"/>
              </a:rPr>
              <a:t>KNeighborsClassifier</a:t>
            </a:r>
            <a:r>
              <a:rPr lang="en-US" b="0" i="0" dirty="0">
                <a:effectLst/>
                <a:latin typeface="Söhne"/>
              </a:rPr>
              <a:t> show high accuracy scores, suggesting their effectiveness in predicting credit card approval.</a:t>
            </a:r>
          </a:p>
          <a:p>
            <a:pPr algn="l">
              <a:buFont typeface="Arial" panose="020B0604020202020204" pitchFamily="34" charset="0"/>
              <a:buChar char="•"/>
            </a:pPr>
            <a:r>
              <a:rPr lang="en-US" b="0" i="0" dirty="0">
                <a:effectLst/>
                <a:latin typeface="Söhne"/>
              </a:rPr>
              <a:t>Decision Tree classifier has a comparatively lower accuracy score, indicating potential areas for improvement.</a:t>
            </a:r>
          </a:p>
          <a:p>
            <a:endParaRPr lang="en-IN" dirty="0"/>
          </a:p>
        </p:txBody>
      </p:sp>
    </p:spTree>
    <p:extLst>
      <p:ext uri="{BB962C8B-B14F-4D97-AF65-F5344CB8AC3E}">
        <p14:creationId xmlns:p14="http://schemas.microsoft.com/office/powerpoint/2010/main" val="3522769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612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Söhne</vt:lpstr>
      <vt:lpstr>Wingdings 3</vt:lpstr>
      <vt:lpstr>Ion Boardroom</vt:lpstr>
      <vt:lpstr>Credit Card Approval Analysis</vt:lpstr>
      <vt:lpstr>Introduction </vt:lpstr>
      <vt:lpstr>Data Overview</vt:lpstr>
      <vt:lpstr>Data Description</vt:lpstr>
      <vt:lpstr>Descriptive Analysis:</vt:lpstr>
      <vt:lpstr>PowerPoint Presentation</vt:lpstr>
      <vt:lpstr>Data Preprocessing:</vt:lpstr>
      <vt:lpstr>Model Building and Evaluation:</vt:lpstr>
      <vt:lpstr>Model Comparison:</vt:lpstr>
      <vt:lpstr>Feature Importance Analysis:</vt:lpstr>
      <vt:lpstr>Risk Mitigation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Analysis</dc:title>
  <dc:creator>Sathwik Devadiga</dc:creator>
  <cp:lastModifiedBy>Sathwik Devadiga</cp:lastModifiedBy>
  <cp:revision>2</cp:revision>
  <dcterms:created xsi:type="dcterms:W3CDTF">2024-02-12T15:49:48Z</dcterms:created>
  <dcterms:modified xsi:type="dcterms:W3CDTF">2024-02-12T18:03:01Z</dcterms:modified>
</cp:coreProperties>
</file>