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0" r:id="rId5"/>
    <p:sldId id="261" r:id="rId6"/>
    <p:sldId id="269" r:id="rId7"/>
    <p:sldId id="268" r:id="rId8"/>
    <p:sldId id="263"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71698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2ABA-3FDA-4AF3-ABE5-86C42ED7E5A2}"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6548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918015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3090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08950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C62ABA-3FDA-4AF3-ABE5-86C42ED7E5A2}"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40788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C62ABA-3FDA-4AF3-ABE5-86C42ED7E5A2}" type="datetimeFigureOut">
              <a:rPr lang="en-IN" smtClean="0"/>
              <a:t>23-02-2024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719347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097402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9250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76388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63750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62ABA-3FDA-4AF3-ABE5-86C42ED7E5A2}"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5432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62ABA-3FDA-4AF3-ABE5-86C42ED7E5A2}"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4699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62ABA-3FDA-4AF3-ABE5-86C42ED7E5A2}"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48203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62ABA-3FDA-4AF3-ABE5-86C42ED7E5A2}"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4388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2ABA-3FDA-4AF3-ABE5-86C42ED7E5A2}"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93653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2ABA-3FDA-4AF3-ABE5-86C42ED7E5A2}"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87491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C62ABA-3FDA-4AF3-ABE5-86C42ED7E5A2}" type="datetimeFigureOut">
              <a:rPr lang="en-IN" smtClean="0"/>
              <a:t>23-02-2024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C8130C0-B799-4EB1-9453-4763ED7D3DAB}" type="slidenum">
              <a:rPr lang="en-IN" smtClean="0"/>
              <a:t>‹#›</a:t>
            </a:fld>
            <a:endParaRPr lang="en-IN"/>
          </a:p>
        </p:txBody>
      </p:sp>
    </p:spTree>
    <p:extLst>
      <p:ext uri="{BB962C8B-B14F-4D97-AF65-F5344CB8AC3E}">
        <p14:creationId xmlns:p14="http://schemas.microsoft.com/office/powerpoint/2010/main" val="37994244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A161-4F8C-E352-9410-C584A27BA6D2}"/>
              </a:ext>
            </a:extLst>
          </p:cNvPr>
          <p:cNvSpPr>
            <a:spLocks noGrp="1"/>
          </p:cNvSpPr>
          <p:nvPr>
            <p:ph type="ctrTitle"/>
          </p:nvPr>
        </p:nvSpPr>
        <p:spPr>
          <a:xfrm>
            <a:off x="1154955" y="747253"/>
            <a:ext cx="8825658" cy="2541638"/>
          </a:xfrm>
        </p:spPr>
        <p:txBody>
          <a:bodyPr/>
          <a:lstStyle/>
          <a:p>
            <a:r>
              <a:rPr lang="en-US" b="0" i="0" dirty="0">
                <a:effectLst/>
                <a:latin typeface="Söhne"/>
              </a:rPr>
              <a:t>Sales Forecasting for Furniture Store</a:t>
            </a:r>
            <a:endParaRPr lang="en-IN" dirty="0"/>
          </a:p>
        </p:txBody>
      </p:sp>
      <p:sp>
        <p:nvSpPr>
          <p:cNvPr id="3" name="Subtitle 2">
            <a:extLst>
              <a:ext uri="{FF2B5EF4-FFF2-40B4-BE49-F238E27FC236}">
                <a16:creationId xmlns:a16="http://schemas.microsoft.com/office/drawing/2014/main" id="{F9D9A7AE-1A3B-3D4C-5804-7C570B341D82}"/>
              </a:ext>
            </a:extLst>
          </p:cNvPr>
          <p:cNvSpPr>
            <a:spLocks noGrp="1"/>
          </p:cNvSpPr>
          <p:nvPr>
            <p:ph type="subTitle" idx="1"/>
          </p:nvPr>
        </p:nvSpPr>
        <p:spPr>
          <a:xfrm>
            <a:off x="1154955" y="3569110"/>
            <a:ext cx="8825658" cy="2069690"/>
          </a:xfrm>
        </p:spPr>
        <p:txBody>
          <a:bodyPr>
            <a:noAutofit/>
          </a:bodyPr>
          <a:lstStyle/>
          <a:p>
            <a:pPr algn="l"/>
            <a:endParaRPr lang="en-IN" sz="2000" dirty="0"/>
          </a:p>
          <a:p>
            <a:pPr algn="l"/>
            <a:endParaRPr lang="en-IN" sz="2000" dirty="0"/>
          </a:p>
          <a:p>
            <a:pPr algn="l"/>
            <a:endParaRPr lang="en-IN" sz="2000" dirty="0"/>
          </a:p>
          <a:p>
            <a:pPr algn="l"/>
            <a:r>
              <a:rPr lang="en-IN" sz="2000" dirty="0"/>
              <a:t>By Sathwik Devadiga</a:t>
            </a:r>
          </a:p>
        </p:txBody>
      </p:sp>
    </p:spTree>
    <p:extLst>
      <p:ext uri="{BB962C8B-B14F-4D97-AF65-F5344CB8AC3E}">
        <p14:creationId xmlns:p14="http://schemas.microsoft.com/office/powerpoint/2010/main" val="95890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0075-F494-E4CA-19A3-5F0C296C0CBE}"/>
              </a:ext>
            </a:extLst>
          </p:cNvPr>
          <p:cNvSpPr>
            <a:spLocks noGrp="1"/>
          </p:cNvSpPr>
          <p:nvPr>
            <p:ph type="title"/>
          </p:nvPr>
        </p:nvSpPr>
        <p:spPr/>
        <p:txBody>
          <a:bodyPr/>
          <a:lstStyle/>
          <a:p>
            <a:r>
              <a:rPr lang="en-IN" b="1" i="0" dirty="0">
                <a:effectLst/>
                <a:latin typeface="Söhne"/>
              </a:rPr>
              <a:t>Feature Importance Analysis</a:t>
            </a:r>
            <a:r>
              <a:rPr lang="en-IN" b="0" i="0" dirty="0">
                <a:effectLst/>
                <a:latin typeface="Söhne"/>
              </a:rPr>
              <a:t>:</a:t>
            </a:r>
            <a:endParaRPr lang="en-IN" dirty="0"/>
          </a:p>
        </p:txBody>
      </p:sp>
      <p:pic>
        <p:nvPicPr>
          <p:cNvPr id="6146" name="Picture 2">
            <a:extLst>
              <a:ext uri="{FF2B5EF4-FFF2-40B4-BE49-F238E27FC236}">
                <a16:creationId xmlns:a16="http://schemas.microsoft.com/office/drawing/2014/main" id="{4DBE6807-56E6-BB8E-224C-571DADC19F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182813"/>
            <a:ext cx="10481187" cy="431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B194-2A71-81F1-7B42-867041667576}"/>
              </a:ext>
            </a:extLst>
          </p:cNvPr>
          <p:cNvSpPr>
            <a:spLocks noGrp="1"/>
          </p:cNvSpPr>
          <p:nvPr>
            <p:ph type="title"/>
          </p:nvPr>
        </p:nvSpPr>
        <p:spPr>
          <a:xfrm>
            <a:off x="1154954" y="0"/>
            <a:ext cx="8761413" cy="1680632"/>
          </a:xfrm>
        </p:spPr>
        <p:txBody>
          <a:bodyPr/>
          <a:lstStyle/>
          <a:p>
            <a:br>
              <a:rPr lang="en-IN" b="1" i="0" dirty="0">
                <a:solidFill>
                  <a:srgbClr val="ECECEC"/>
                </a:solidFill>
                <a:effectLst/>
                <a:latin typeface="Söhne"/>
              </a:rPr>
            </a:br>
            <a:r>
              <a:rPr lang="en-IN" b="1" i="0" dirty="0">
                <a:solidFill>
                  <a:srgbClr val="ECECEC"/>
                </a:solidFill>
                <a:effectLst/>
                <a:latin typeface="Söhne"/>
              </a:rPr>
              <a:t>Conclusion</a:t>
            </a:r>
            <a:endParaRPr lang="en-IN" dirty="0"/>
          </a:p>
        </p:txBody>
      </p:sp>
      <p:sp>
        <p:nvSpPr>
          <p:cNvPr id="3" name="Content Placeholder 2">
            <a:extLst>
              <a:ext uri="{FF2B5EF4-FFF2-40B4-BE49-F238E27FC236}">
                <a16:creationId xmlns:a16="http://schemas.microsoft.com/office/drawing/2014/main" id="{53AA080B-286B-A57B-6090-2DCE40C48F52}"/>
              </a:ext>
            </a:extLst>
          </p:cNvPr>
          <p:cNvSpPr>
            <a:spLocks noGrp="1"/>
          </p:cNvSpPr>
          <p:nvPr>
            <p:ph idx="1"/>
          </p:nvPr>
        </p:nvSpPr>
        <p:spPr/>
        <p:txBody>
          <a:bodyPr/>
          <a:lstStyle/>
          <a:p>
            <a:r>
              <a:rPr lang="en-US" b="0" i="0" dirty="0">
                <a:solidFill>
                  <a:schemeClr val="tx1"/>
                </a:solidFill>
                <a:effectLst/>
                <a:latin typeface="Söhne"/>
              </a:rPr>
              <a:t>In conclusion, our analysis of the time series data from the dataset has revealed a clear seasonality pattern in furniture sales, with consistently low sales at the beginning of the year and higher sales towards the end. Additionally, we observed an upward trend within each year, punctuated by a few months of lower sales in the middle of the year.</a:t>
            </a:r>
          </a:p>
          <a:p>
            <a:r>
              <a:rPr lang="en-US" b="0" i="0" dirty="0">
                <a:solidFill>
                  <a:schemeClr val="tx1"/>
                </a:solidFill>
                <a:effectLst/>
                <a:latin typeface="Söhne"/>
              </a:rPr>
              <a:t>The significance of these findings lies in their direct impact on your business operations. By accurately forecasting future sales, we can help  avoid costly inventory issues such as overstocking or under-stocking. This predictive insight ensures that you can maintain optimal inventory levels, thereby enhancing customer satisfaction, minimizing losses, and ensuring the sustainability of your store.</a:t>
            </a:r>
            <a:endParaRPr lang="en-IN" dirty="0">
              <a:solidFill>
                <a:schemeClr val="tx1"/>
              </a:solidFill>
            </a:endParaRPr>
          </a:p>
        </p:txBody>
      </p:sp>
    </p:spTree>
    <p:extLst>
      <p:ext uri="{BB962C8B-B14F-4D97-AF65-F5344CB8AC3E}">
        <p14:creationId xmlns:p14="http://schemas.microsoft.com/office/powerpoint/2010/main" val="375144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ABFF-7544-F771-2FDA-E2D413322603}"/>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87F8F34E-C716-A19C-DB21-8E662BA299B8}"/>
              </a:ext>
            </a:extLst>
          </p:cNvPr>
          <p:cNvSpPr>
            <a:spLocks noGrp="1"/>
          </p:cNvSpPr>
          <p:nvPr>
            <p:ph idx="1"/>
          </p:nvPr>
        </p:nvSpPr>
        <p:spPr/>
        <p:txBody>
          <a:bodyPr>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In today's rapidly evolving retail landscape, accurate sales forecasting is crucial for ensuring optimal inventory management, enhancing customer satisfaction, and sustaining business growth. Our project focuses on leveraging advanced analytics techniques to forecast furniture sales for a retail store, enabling proactive decision-making and strategic planning.</a:t>
            </a:r>
          </a:p>
          <a:p>
            <a:r>
              <a:rPr lang="en-US" dirty="0">
                <a:solidFill>
                  <a:schemeClr val="tx1"/>
                </a:solidFill>
                <a:latin typeface="Times New Roman" panose="02020603050405020304" pitchFamily="18" charset="0"/>
                <a:cs typeface="Times New Roman" panose="02020603050405020304" pitchFamily="18" charset="0"/>
              </a:rPr>
              <a:t>For a retail furniture store, predicting future sales is critical to avoiding inventory issues like overstocking or under-stocking. The challenge lies in utilizing time series data from the superstore dataset to forecast furniture sales for the next year accurately. This predictive insight ensures an optimal customer experience, avoids losses, and maintains store sustainability.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15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95B1-0F87-0EDF-8BDD-A30D8DC46750}"/>
              </a:ext>
            </a:extLst>
          </p:cNvPr>
          <p:cNvSpPr>
            <a:spLocks noGrp="1"/>
          </p:cNvSpPr>
          <p:nvPr>
            <p:ph type="title"/>
          </p:nvPr>
        </p:nvSpPr>
        <p:spPr/>
        <p:txBody>
          <a:bodyPr/>
          <a:lstStyle/>
          <a:p>
            <a:r>
              <a:rPr lang="en-IN" b="1" i="0" dirty="0">
                <a:effectLst/>
                <a:latin typeface="Söhne"/>
              </a:rPr>
              <a:t>Data Overview</a:t>
            </a:r>
            <a:endParaRPr lang="en-IN" dirty="0"/>
          </a:p>
        </p:txBody>
      </p:sp>
      <p:sp>
        <p:nvSpPr>
          <p:cNvPr id="4" name="Content Placeholder 3">
            <a:extLst>
              <a:ext uri="{FF2B5EF4-FFF2-40B4-BE49-F238E27FC236}">
                <a16:creationId xmlns:a16="http://schemas.microsoft.com/office/drawing/2014/main" id="{D6D05D8D-34E5-5FDA-8F11-79D6387DFA88}"/>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A3016DA4-0736-2BA2-0474-5FE6FF34372E}"/>
              </a:ext>
            </a:extLst>
          </p:cNvPr>
          <p:cNvPicPr>
            <a:picLocks noChangeAspect="1"/>
          </p:cNvPicPr>
          <p:nvPr/>
        </p:nvPicPr>
        <p:blipFill>
          <a:blip r:embed="rId2"/>
          <a:stretch>
            <a:fillRect/>
          </a:stretch>
        </p:blipFill>
        <p:spPr>
          <a:xfrm>
            <a:off x="873067" y="2261427"/>
            <a:ext cx="3443293" cy="4346330"/>
          </a:xfrm>
          <a:prstGeom prst="rect">
            <a:avLst/>
          </a:prstGeom>
        </p:spPr>
      </p:pic>
      <p:pic>
        <p:nvPicPr>
          <p:cNvPr id="10" name="Picture 9">
            <a:extLst>
              <a:ext uri="{FF2B5EF4-FFF2-40B4-BE49-F238E27FC236}">
                <a16:creationId xmlns:a16="http://schemas.microsoft.com/office/drawing/2014/main" id="{59A0D07E-BFC7-31E5-B1AB-6483A4335054}"/>
              </a:ext>
            </a:extLst>
          </p:cNvPr>
          <p:cNvPicPr>
            <a:picLocks noChangeAspect="1"/>
          </p:cNvPicPr>
          <p:nvPr/>
        </p:nvPicPr>
        <p:blipFill>
          <a:blip r:embed="rId3"/>
          <a:stretch>
            <a:fillRect/>
          </a:stretch>
        </p:blipFill>
        <p:spPr>
          <a:xfrm>
            <a:off x="4598247" y="2746384"/>
            <a:ext cx="6744641" cy="2800741"/>
          </a:xfrm>
          <a:prstGeom prst="rect">
            <a:avLst/>
          </a:prstGeom>
        </p:spPr>
      </p:pic>
    </p:spTree>
    <p:extLst>
      <p:ext uri="{BB962C8B-B14F-4D97-AF65-F5344CB8AC3E}">
        <p14:creationId xmlns:p14="http://schemas.microsoft.com/office/powerpoint/2010/main" val="163360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6372-909F-FF6D-E3D9-1FF33AD65615}"/>
              </a:ext>
            </a:extLst>
          </p:cNvPr>
          <p:cNvSpPr>
            <a:spLocks noGrp="1"/>
          </p:cNvSpPr>
          <p:nvPr>
            <p:ph type="title"/>
          </p:nvPr>
        </p:nvSpPr>
        <p:spPr>
          <a:xfrm>
            <a:off x="838200" y="365125"/>
            <a:ext cx="10515600" cy="699177"/>
          </a:xfrm>
        </p:spPr>
        <p:txBody>
          <a:bodyPr/>
          <a:lstStyle/>
          <a:p>
            <a:r>
              <a:rPr lang="en-IN" b="1" i="0" dirty="0">
                <a:effectLst/>
                <a:latin typeface="Söhne"/>
              </a:rPr>
              <a:t>Descriptive Analysis</a:t>
            </a:r>
            <a:r>
              <a:rPr lang="en-IN" b="0" i="0" dirty="0">
                <a:effectLst/>
                <a:latin typeface="Söhne"/>
              </a:rPr>
              <a:t>:</a:t>
            </a:r>
            <a:endParaRPr lang="en-IN" dirty="0"/>
          </a:p>
        </p:txBody>
      </p:sp>
      <p:pic>
        <p:nvPicPr>
          <p:cNvPr id="1026" name="Picture 2">
            <a:extLst>
              <a:ext uri="{FF2B5EF4-FFF2-40B4-BE49-F238E27FC236}">
                <a16:creationId xmlns:a16="http://schemas.microsoft.com/office/drawing/2014/main" id="{37CAE51C-13B7-9D56-BDEB-67FE9B1BA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33" y="2303976"/>
            <a:ext cx="5715000"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99C126-F14A-9189-BEFD-05E8FBE0B4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46049" y="2436351"/>
            <a:ext cx="5079550" cy="405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9270-8BB8-FC80-C492-C242D25992FD}"/>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BF9AF023-0B47-C2B4-5B18-3A53279441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578" y="2642829"/>
            <a:ext cx="5497422" cy="3416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0579F32-DD62-5F56-3804-EB484B9DB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356" y="2536082"/>
            <a:ext cx="5738908" cy="362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6509-9763-A01C-4234-FA529060B150}"/>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84506389-0521-39D6-30D2-2416701355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002" y="2566886"/>
            <a:ext cx="5002658" cy="3416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04F9187-78D2-3D6C-CD53-27F6F5503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313" y="2394565"/>
            <a:ext cx="5345636" cy="358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9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3AB3-9071-8100-8E51-F7D34DD6B8D3}"/>
              </a:ext>
            </a:extLst>
          </p:cNvPr>
          <p:cNvSpPr>
            <a:spLocks noGrp="1"/>
          </p:cNvSpPr>
          <p:nvPr>
            <p:ph type="title"/>
          </p:nvPr>
        </p:nvSpPr>
        <p:spPr/>
        <p:txBody>
          <a:bodyPr/>
          <a:lstStyle/>
          <a:p>
            <a:r>
              <a:rPr lang="en-IN" dirty="0"/>
              <a:t>Data Preprocessing:</a:t>
            </a:r>
          </a:p>
        </p:txBody>
      </p:sp>
      <p:pic>
        <p:nvPicPr>
          <p:cNvPr id="5" name="Content Placeholder 4">
            <a:extLst>
              <a:ext uri="{FF2B5EF4-FFF2-40B4-BE49-F238E27FC236}">
                <a16:creationId xmlns:a16="http://schemas.microsoft.com/office/drawing/2014/main" id="{FBE206F9-74C9-5096-DBAA-C3C79DBDC18A}"/>
              </a:ext>
            </a:extLst>
          </p:cNvPr>
          <p:cNvPicPr>
            <a:picLocks noGrp="1" noChangeAspect="1"/>
          </p:cNvPicPr>
          <p:nvPr>
            <p:ph idx="1"/>
          </p:nvPr>
        </p:nvPicPr>
        <p:blipFill>
          <a:blip r:embed="rId2"/>
          <a:stretch>
            <a:fillRect/>
          </a:stretch>
        </p:blipFill>
        <p:spPr>
          <a:xfrm>
            <a:off x="2410178" y="3759123"/>
            <a:ext cx="6315956" cy="1105054"/>
          </a:xfrm>
        </p:spPr>
      </p:pic>
    </p:spTree>
    <p:extLst>
      <p:ext uri="{BB962C8B-B14F-4D97-AF65-F5344CB8AC3E}">
        <p14:creationId xmlns:p14="http://schemas.microsoft.com/office/powerpoint/2010/main" val="162902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39E1-18C8-91FB-8F3B-080FF056F115}"/>
              </a:ext>
            </a:extLst>
          </p:cNvPr>
          <p:cNvSpPr>
            <a:spLocks noGrp="1"/>
          </p:cNvSpPr>
          <p:nvPr>
            <p:ph type="title"/>
          </p:nvPr>
        </p:nvSpPr>
        <p:spPr/>
        <p:txBody>
          <a:bodyPr/>
          <a:lstStyle/>
          <a:p>
            <a:r>
              <a:rPr lang="en-IN" dirty="0"/>
              <a:t>Sales Trend by Year-Month</a:t>
            </a:r>
          </a:p>
        </p:txBody>
      </p:sp>
      <p:pic>
        <p:nvPicPr>
          <p:cNvPr id="4098" name="Picture 2">
            <a:extLst>
              <a:ext uri="{FF2B5EF4-FFF2-40B4-BE49-F238E27FC236}">
                <a16:creationId xmlns:a16="http://schemas.microsoft.com/office/drawing/2014/main" id="{1CB2F85C-4E1D-0ED5-398B-F58E45D4D7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640" y="3429000"/>
            <a:ext cx="10709275" cy="3050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04D563-55FC-12B4-9CB6-AE345851726B}"/>
              </a:ext>
            </a:extLst>
          </p:cNvPr>
          <p:cNvSpPr txBox="1"/>
          <p:nvPr/>
        </p:nvSpPr>
        <p:spPr>
          <a:xfrm>
            <a:off x="757085" y="2396131"/>
            <a:ext cx="11012128" cy="1477328"/>
          </a:xfrm>
          <a:prstGeom prst="rect">
            <a:avLst/>
          </a:prstGeom>
          <a:noFill/>
        </p:spPr>
        <p:txBody>
          <a:bodyPr wrap="square">
            <a:spAutoFit/>
          </a:bodyPr>
          <a:lstStyle/>
          <a:p>
            <a:pPr algn="l"/>
            <a:r>
              <a:rPr lang="en-US" b="1" dirty="0">
                <a:solidFill>
                  <a:srgbClr val="3C4043"/>
                </a:solidFill>
                <a:effectLst/>
                <a:latin typeface="Inter"/>
              </a:rPr>
              <a:t>The plot clearly indicates that the time series has seasonality pattern. The sales are always low at the beginning of the year and high at the end of the year. There is always an upward trend within any single year with a couple of low months in the mid of the year</a:t>
            </a:r>
            <a:r>
              <a:rPr lang="en-US" dirty="0">
                <a:solidFill>
                  <a:srgbClr val="3C4043"/>
                </a:solidFill>
                <a:effectLst/>
                <a:latin typeface="Inter"/>
              </a:rPr>
              <a:t>.</a:t>
            </a:r>
          </a:p>
          <a:p>
            <a:br>
              <a:rPr lang="en-US" b="0" i="0" dirty="0">
                <a:solidFill>
                  <a:srgbClr val="3C4043"/>
                </a:solidFill>
                <a:effectLst/>
                <a:latin typeface="Inter"/>
              </a:rPr>
            </a:br>
            <a:endParaRPr lang="en-IN" dirty="0"/>
          </a:p>
        </p:txBody>
      </p:sp>
    </p:spTree>
    <p:extLst>
      <p:ext uri="{BB962C8B-B14F-4D97-AF65-F5344CB8AC3E}">
        <p14:creationId xmlns:p14="http://schemas.microsoft.com/office/powerpoint/2010/main" val="299514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495B-67AA-BCCC-6294-D3C0A89A1B2F}"/>
              </a:ext>
            </a:extLst>
          </p:cNvPr>
          <p:cNvSpPr>
            <a:spLocks noGrp="1"/>
          </p:cNvSpPr>
          <p:nvPr>
            <p:ph type="title"/>
          </p:nvPr>
        </p:nvSpPr>
        <p:spPr/>
        <p:txBody>
          <a:bodyPr/>
          <a:lstStyle/>
          <a:p>
            <a:r>
              <a:rPr lang="en-IN" b="1" i="0" dirty="0">
                <a:effectLst/>
                <a:latin typeface="Söhne"/>
              </a:rPr>
              <a:t>Model </a:t>
            </a:r>
            <a:r>
              <a:rPr lang="en-IN" b="1" dirty="0">
                <a:latin typeface="Söhne"/>
              </a:rPr>
              <a:t>fitting</a:t>
            </a:r>
            <a:r>
              <a:rPr lang="en-IN" b="0" i="0" dirty="0">
                <a:effectLst/>
                <a:latin typeface="Söhne"/>
              </a:rPr>
              <a:t>:</a:t>
            </a:r>
            <a:endParaRPr lang="en-IN" dirty="0"/>
          </a:p>
        </p:txBody>
      </p:sp>
      <p:pic>
        <p:nvPicPr>
          <p:cNvPr id="5122" name="Picture 2">
            <a:extLst>
              <a:ext uri="{FF2B5EF4-FFF2-40B4-BE49-F238E27FC236}">
                <a16:creationId xmlns:a16="http://schemas.microsoft.com/office/drawing/2014/main" id="{C678B782-1402-0296-4F87-D970F2B107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468" y="2468032"/>
            <a:ext cx="9142506" cy="4168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769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277</TotalTime>
  <Words>324</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Inter</vt:lpstr>
      <vt:lpstr>Söhne</vt:lpstr>
      <vt:lpstr>Times New Roman</vt:lpstr>
      <vt:lpstr>Wingdings 3</vt:lpstr>
      <vt:lpstr>Ion Boardroom</vt:lpstr>
      <vt:lpstr>Sales Forecasting for Furniture Store</vt:lpstr>
      <vt:lpstr>Introduction </vt:lpstr>
      <vt:lpstr>Data Overview</vt:lpstr>
      <vt:lpstr>Descriptive Analysis:</vt:lpstr>
      <vt:lpstr>PowerPoint Presentation</vt:lpstr>
      <vt:lpstr>PowerPoint Presentation</vt:lpstr>
      <vt:lpstr>Data Preprocessing:</vt:lpstr>
      <vt:lpstr>Sales Trend by Year-Month</vt:lpstr>
      <vt:lpstr>Model fitting:</vt:lpstr>
      <vt:lpstr>Feature Importance Analysis: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Analysis</dc:title>
  <dc:creator>Sathwik Devadiga</dc:creator>
  <cp:lastModifiedBy>Sathwik Devadiga</cp:lastModifiedBy>
  <cp:revision>3</cp:revision>
  <dcterms:created xsi:type="dcterms:W3CDTF">2024-02-12T15:49:48Z</dcterms:created>
  <dcterms:modified xsi:type="dcterms:W3CDTF">2024-02-23T15:54:49Z</dcterms:modified>
</cp:coreProperties>
</file>