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BF36-3334-7C8C-4D65-CCA54880FC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C9D8E3-9A7D-F396-F5EC-E1BD0FD5C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481C32-1012-595C-4379-44CCEA2E9F5D}"/>
              </a:ext>
            </a:extLst>
          </p:cNvPr>
          <p:cNvSpPr>
            <a:spLocks noGrp="1"/>
          </p:cNvSpPr>
          <p:nvPr>
            <p:ph type="dt" sz="half" idx="10"/>
          </p:nvPr>
        </p:nvSpPr>
        <p:spPr/>
        <p:txBody>
          <a:bodyPr/>
          <a:lstStyle/>
          <a:p>
            <a:fld id="{BA638C32-4EBE-4B76-94A6-B9B74C273147}" type="datetimeFigureOut">
              <a:rPr lang="en-IN" smtClean="0"/>
              <a:t>07-12-2022</a:t>
            </a:fld>
            <a:endParaRPr lang="en-IN"/>
          </a:p>
        </p:txBody>
      </p:sp>
      <p:sp>
        <p:nvSpPr>
          <p:cNvPr id="5" name="Footer Placeholder 4">
            <a:extLst>
              <a:ext uri="{FF2B5EF4-FFF2-40B4-BE49-F238E27FC236}">
                <a16:creationId xmlns:a16="http://schemas.microsoft.com/office/drawing/2014/main" id="{8E3E2EA7-4B32-8D27-D5AA-5A773D1DEA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5B400-7029-9D54-EE95-B7131F67BC9E}"/>
              </a:ext>
            </a:extLst>
          </p:cNvPr>
          <p:cNvSpPr>
            <a:spLocks noGrp="1"/>
          </p:cNvSpPr>
          <p:nvPr>
            <p:ph type="sldNum" sz="quarter" idx="12"/>
          </p:nvPr>
        </p:nvSpPr>
        <p:spPr/>
        <p:txBody>
          <a:bodyPr/>
          <a:lstStyle/>
          <a:p>
            <a:fld id="{336FAA7F-D96D-4C6B-984D-3B5BB22BCE8F}" type="slidenum">
              <a:rPr lang="en-IN" smtClean="0"/>
              <a:t>‹#›</a:t>
            </a:fld>
            <a:endParaRPr lang="en-IN"/>
          </a:p>
        </p:txBody>
      </p:sp>
    </p:spTree>
    <p:extLst>
      <p:ext uri="{BB962C8B-B14F-4D97-AF65-F5344CB8AC3E}">
        <p14:creationId xmlns:p14="http://schemas.microsoft.com/office/powerpoint/2010/main" val="966194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97D1D-1AD6-E322-8BA0-280A8F2382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9F1816-8DB5-2DB3-D5A5-3978B87665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4D9F3-58EC-F749-1EBA-BCDEC4F027AB}"/>
              </a:ext>
            </a:extLst>
          </p:cNvPr>
          <p:cNvSpPr>
            <a:spLocks noGrp="1"/>
          </p:cNvSpPr>
          <p:nvPr>
            <p:ph type="dt" sz="half" idx="10"/>
          </p:nvPr>
        </p:nvSpPr>
        <p:spPr/>
        <p:txBody>
          <a:bodyPr/>
          <a:lstStyle/>
          <a:p>
            <a:fld id="{BA638C32-4EBE-4B76-94A6-B9B74C273147}" type="datetimeFigureOut">
              <a:rPr lang="en-IN" smtClean="0"/>
              <a:t>07-12-2022</a:t>
            </a:fld>
            <a:endParaRPr lang="en-IN"/>
          </a:p>
        </p:txBody>
      </p:sp>
      <p:sp>
        <p:nvSpPr>
          <p:cNvPr id="5" name="Footer Placeholder 4">
            <a:extLst>
              <a:ext uri="{FF2B5EF4-FFF2-40B4-BE49-F238E27FC236}">
                <a16:creationId xmlns:a16="http://schemas.microsoft.com/office/drawing/2014/main" id="{F20E92AC-C1A5-E88F-D0C4-2A0479AC18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5669E-EDEA-35D2-23E6-9670C89C5650}"/>
              </a:ext>
            </a:extLst>
          </p:cNvPr>
          <p:cNvSpPr>
            <a:spLocks noGrp="1"/>
          </p:cNvSpPr>
          <p:nvPr>
            <p:ph type="sldNum" sz="quarter" idx="12"/>
          </p:nvPr>
        </p:nvSpPr>
        <p:spPr/>
        <p:txBody>
          <a:bodyPr/>
          <a:lstStyle/>
          <a:p>
            <a:fld id="{336FAA7F-D96D-4C6B-984D-3B5BB22BCE8F}" type="slidenum">
              <a:rPr lang="en-IN" smtClean="0"/>
              <a:t>‹#›</a:t>
            </a:fld>
            <a:endParaRPr lang="en-IN"/>
          </a:p>
        </p:txBody>
      </p:sp>
    </p:spTree>
    <p:extLst>
      <p:ext uri="{BB962C8B-B14F-4D97-AF65-F5344CB8AC3E}">
        <p14:creationId xmlns:p14="http://schemas.microsoft.com/office/powerpoint/2010/main" val="1259939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D26E0E-A38B-B71B-D008-AB0F64F80B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C6601D-B789-DA72-D980-77195AA87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AF70D-1A43-CB81-3948-21329E63D581}"/>
              </a:ext>
            </a:extLst>
          </p:cNvPr>
          <p:cNvSpPr>
            <a:spLocks noGrp="1"/>
          </p:cNvSpPr>
          <p:nvPr>
            <p:ph type="dt" sz="half" idx="10"/>
          </p:nvPr>
        </p:nvSpPr>
        <p:spPr/>
        <p:txBody>
          <a:bodyPr/>
          <a:lstStyle/>
          <a:p>
            <a:fld id="{BA638C32-4EBE-4B76-94A6-B9B74C273147}" type="datetimeFigureOut">
              <a:rPr lang="en-IN" smtClean="0"/>
              <a:t>07-12-2022</a:t>
            </a:fld>
            <a:endParaRPr lang="en-IN"/>
          </a:p>
        </p:txBody>
      </p:sp>
      <p:sp>
        <p:nvSpPr>
          <p:cNvPr id="5" name="Footer Placeholder 4">
            <a:extLst>
              <a:ext uri="{FF2B5EF4-FFF2-40B4-BE49-F238E27FC236}">
                <a16:creationId xmlns:a16="http://schemas.microsoft.com/office/drawing/2014/main" id="{7392FB43-89B3-3BC2-4038-7B20D138A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5B6BC-7F23-C1AE-00AF-88DAA6A1F3BE}"/>
              </a:ext>
            </a:extLst>
          </p:cNvPr>
          <p:cNvSpPr>
            <a:spLocks noGrp="1"/>
          </p:cNvSpPr>
          <p:nvPr>
            <p:ph type="sldNum" sz="quarter" idx="12"/>
          </p:nvPr>
        </p:nvSpPr>
        <p:spPr/>
        <p:txBody>
          <a:bodyPr/>
          <a:lstStyle/>
          <a:p>
            <a:fld id="{336FAA7F-D96D-4C6B-984D-3B5BB22BCE8F}" type="slidenum">
              <a:rPr lang="en-IN" smtClean="0"/>
              <a:t>‹#›</a:t>
            </a:fld>
            <a:endParaRPr lang="en-IN"/>
          </a:p>
        </p:txBody>
      </p:sp>
    </p:spTree>
    <p:extLst>
      <p:ext uri="{BB962C8B-B14F-4D97-AF65-F5344CB8AC3E}">
        <p14:creationId xmlns:p14="http://schemas.microsoft.com/office/powerpoint/2010/main" val="756537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6BE3-2F24-CE39-81B4-79F7BE6CAA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3BF3D4-71FB-245C-1A0C-026076DD0B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85097-F52B-DBDA-AC91-AADE8CA4BDDE}"/>
              </a:ext>
            </a:extLst>
          </p:cNvPr>
          <p:cNvSpPr>
            <a:spLocks noGrp="1"/>
          </p:cNvSpPr>
          <p:nvPr>
            <p:ph type="dt" sz="half" idx="10"/>
          </p:nvPr>
        </p:nvSpPr>
        <p:spPr/>
        <p:txBody>
          <a:bodyPr/>
          <a:lstStyle/>
          <a:p>
            <a:fld id="{BA638C32-4EBE-4B76-94A6-B9B74C273147}" type="datetimeFigureOut">
              <a:rPr lang="en-IN" smtClean="0"/>
              <a:t>07-12-2022</a:t>
            </a:fld>
            <a:endParaRPr lang="en-IN"/>
          </a:p>
        </p:txBody>
      </p:sp>
      <p:sp>
        <p:nvSpPr>
          <p:cNvPr id="5" name="Footer Placeholder 4">
            <a:extLst>
              <a:ext uri="{FF2B5EF4-FFF2-40B4-BE49-F238E27FC236}">
                <a16:creationId xmlns:a16="http://schemas.microsoft.com/office/drawing/2014/main" id="{73BBFAFD-E910-5010-BB4C-A476257BAD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D2067-9B25-17CB-5324-E03A7B85B489}"/>
              </a:ext>
            </a:extLst>
          </p:cNvPr>
          <p:cNvSpPr>
            <a:spLocks noGrp="1"/>
          </p:cNvSpPr>
          <p:nvPr>
            <p:ph type="sldNum" sz="quarter" idx="12"/>
          </p:nvPr>
        </p:nvSpPr>
        <p:spPr/>
        <p:txBody>
          <a:bodyPr/>
          <a:lstStyle/>
          <a:p>
            <a:fld id="{336FAA7F-D96D-4C6B-984D-3B5BB22BCE8F}" type="slidenum">
              <a:rPr lang="en-IN" smtClean="0"/>
              <a:t>‹#›</a:t>
            </a:fld>
            <a:endParaRPr lang="en-IN"/>
          </a:p>
        </p:txBody>
      </p:sp>
    </p:spTree>
    <p:extLst>
      <p:ext uri="{BB962C8B-B14F-4D97-AF65-F5344CB8AC3E}">
        <p14:creationId xmlns:p14="http://schemas.microsoft.com/office/powerpoint/2010/main" val="40834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7ADC-B947-5EC3-C4A9-6F10FABE1B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DC2F5F-5CBA-55B4-8183-79F5C2040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B1E988-F26E-CBB5-EB58-6E75807254F5}"/>
              </a:ext>
            </a:extLst>
          </p:cNvPr>
          <p:cNvSpPr>
            <a:spLocks noGrp="1"/>
          </p:cNvSpPr>
          <p:nvPr>
            <p:ph type="dt" sz="half" idx="10"/>
          </p:nvPr>
        </p:nvSpPr>
        <p:spPr/>
        <p:txBody>
          <a:bodyPr/>
          <a:lstStyle/>
          <a:p>
            <a:fld id="{BA638C32-4EBE-4B76-94A6-B9B74C273147}" type="datetimeFigureOut">
              <a:rPr lang="en-IN" smtClean="0"/>
              <a:t>07-12-2022</a:t>
            </a:fld>
            <a:endParaRPr lang="en-IN"/>
          </a:p>
        </p:txBody>
      </p:sp>
      <p:sp>
        <p:nvSpPr>
          <p:cNvPr id="5" name="Footer Placeholder 4">
            <a:extLst>
              <a:ext uri="{FF2B5EF4-FFF2-40B4-BE49-F238E27FC236}">
                <a16:creationId xmlns:a16="http://schemas.microsoft.com/office/drawing/2014/main" id="{5102F553-D0D2-35AB-A165-7FC068580B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2E5C3-DAD8-D63F-2CCB-394CDB048058}"/>
              </a:ext>
            </a:extLst>
          </p:cNvPr>
          <p:cNvSpPr>
            <a:spLocks noGrp="1"/>
          </p:cNvSpPr>
          <p:nvPr>
            <p:ph type="sldNum" sz="quarter" idx="12"/>
          </p:nvPr>
        </p:nvSpPr>
        <p:spPr/>
        <p:txBody>
          <a:bodyPr/>
          <a:lstStyle/>
          <a:p>
            <a:fld id="{336FAA7F-D96D-4C6B-984D-3B5BB22BCE8F}" type="slidenum">
              <a:rPr lang="en-IN" smtClean="0"/>
              <a:t>‹#›</a:t>
            </a:fld>
            <a:endParaRPr lang="en-IN"/>
          </a:p>
        </p:txBody>
      </p:sp>
    </p:spTree>
    <p:extLst>
      <p:ext uri="{BB962C8B-B14F-4D97-AF65-F5344CB8AC3E}">
        <p14:creationId xmlns:p14="http://schemas.microsoft.com/office/powerpoint/2010/main" val="283020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8300-4C15-02F9-B519-2CF3CD7AA1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9DBD22-9A8A-DE4A-6700-DA4F293FB8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BC9744-2EE5-E7C8-10CB-B15E635158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51A149-632E-E5CD-2C85-945C8B8487E6}"/>
              </a:ext>
            </a:extLst>
          </p:cNvPr>
          <p:cNvSpPr>
            <a:spLocks noGrp="1"/>
          </p:cNvSpPr>
          <p:nvPr>
            <p:ph type="dt" sz="half" idx="10"/>
          </p:nvPr>
        </p:nvSpPr>
        <p:spPr/>
        <p:txBody>
          <a:bodyPr/>
          <a:lstStyle/>
          <a:p>
            <a:fld id="{BA638C32-4EBE-4B76-94A6-B9B74C273147}" type="datetimeFigureOut">
              <a:rPr lang="en-IN" smtClean="0"/>
              <a:t>07-12-2022</a:t>
            </a:fld>
            <a:endParaRPr lang="en-IN"/>
          </a:p>
        </p:txBody>
      </p:sp>
      <p:sp>
        <p:nvSpPr>
          <p:cNvPr id="6" name="Footer Placeholder 5">
            <a:extLst>
              <a:ext uri="{FF2B5EF4-FFF2-40B4-BE49-F238E27FC236}">
                <a16:creationId xmlns:a16="http://schemas.microsoft.com/office/drawing/2014/main" id="{D096A124-43A3-FD17-589B-A4D0BF7B4E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C58B65-7AA8-7CA7-0AF6-33D3480F8C90}"/>
              </a:ext>
            </a:extLst>
          </p:cNvPr>
          <p:cNvSpPr>
            <a:spLocks noGrp="1"/>
          </p:cNvSpPr>
          <p:nvPr>
            <p:ph type="sldNum" sz="quarter" idx="12"/>
          </p:nvPr>
        </p:nvSpPr>
        <p:spPr/>
        <p:txBody>
          <a:bodyPr/>
          <a:lstStyle/>
          <a:p>
            <a:fld id="{336FAA7F-D96D-4C6B-984D-3B5BB22BCE8F}" type="slidenum">
              <a:rPr lang="en-IN" smtClean="0"/>
              <a:t>‹#›</a:t>
            </a:fld>
            <a:endParaRPr lang="en-IN"/>
          </a:p>
        </p:txBody>
      </p:sp>
    </p:spTree>
    <p:extLst>
      <p:ext uri="{BB962C8B-B14F-4D97-AF65-F5344CB8AC3E}">
        <p14:creationId xmlns:p14="http://schemas.microsoft.com/office/powerpoint/2010/main" val="1453299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0784-A875-CD62-49BD-D21AD54615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781DCD-A6B2-3C98-63EE-B50748C802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0E28F-E29F-B3EE-B90D-C6582AD2F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51AFDF-49FF-36E6-4506-182846771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EE98D1-DF83-775D-A3FF-B75183EF17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A14EBC-9B29-CCF3-EBD5-1CFA947C5E38}"/>
              </a:ext>
            </a:extLst>
          </p:cNvPr>
          <p:cNvSpPr>
            <a:spLocks noGrp="1"/>
          </p:cNvSpPr>
          <p:nvPr>
            <p:ph type="dt" sz="half" idx="10"/>
          </p:nvPr>
        </p:nvSpPr>
        <p:spPr/>
        <p:txBody>
          <a:bodyPr/>
          <a:lstStyle/>
          <a:p>
            <a:fld id="{BA638C32-4EBE-4B76-94A6-B9B74C273147}" type="datetimeFigureOut">
              <a:rPr lang="en-IN" smtClean="0"/>
              <a:t>07-12-2022</a:t>
            </a:fld>
            <a:endParaRPr lang="en-IN"/>
          </a:p>
        </p:txBody>
      </p:sp>
      <p:sp>
        <p:nvSpPr>
          <p:cNvPr id="8" name="Footer Placeholder 7">
            <a:extLst>
              <a:ext uri="{FF2B5EF4-FFF2-40B4-BE49-F238E27FC236}">
                <a16:creationId xmlns:a16="http://schemas.microsoft.com/office/drawing/2014/main" id="{1DD67F0F-5CFB-B019-7747-42B9867194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4F2999-947C-A12E-F210-EB850E8D129B}"/>
              </a:ext>
            </a:extLst>
          </p:cNvPr>
          <p:cNvSpPr>
            <a:spLocks noGrp="1"/>
          </p:cNvSpPr>
          <p:nvPr>
            <p:ph type="sldNum" sz="quarter" idx="12"/>
          </p:nvPr>
        </p:nvSpPr>
        <p:spPr/>
        <p:txBody>
          <a:bodyPr/>
          <a:lstStyle/>
          <a:p>
            <a:fld id="{336FAA7F-D96D-4C6B-984D-3B5BB22BCE8F}" type="slidenum">
              <a:rPr lang="en-IN" smtClean="0"/>
              <a:t>‹#›</a:t>
            </a:fld>
            <a:endParaRPr lang="en-IN"/>
          </a:p>
        </p:txBody>
      </p:sp>
    </p:spTree>
    <p:extLst>
      <p:ext uri="{BB962C8B-B14F-4D97-AF65-F5344CB8AC3E}">
        <p14:creationId xmlns:p14="http://schemas.microsoft.com/office/powerpoint/2010/main" val="381592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7BFB-F21A-7BCA-9ACA-14451A8AF8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DD69B7-E8A9-C582-831A-F66F303E70CE}"/>
              </a:ext>
            </a:extLst>
          </p:cNvPr>
          <p:cNvSpPr>
            <a:spLocks noGrp="1"/>
          </p:cNvSpPr>
          <p:nvPr>
            <p:ph type="dt" sz="half" idx="10"/>
          </p:nvPr>
        </p:nvSpPr>
        <p:spPr/>
        <p:txBody>
          <a:bodyPr/>
          <a:lstStyle/>
          <a:p>
            <a:fld id="{BA638C32-4EBE-4B76-94A6-B9B74C273147}" type="datetimeFigureOut">
              <a:rPr lang="en-IN" smtClean="0"/>
              <a:t>07-12-2022</a:t>
            </a:fld>
            <a:endParaRPr lang="en-IN"/>
          </a:p>
        </p:txBody>
      </p:sp>
      <p:sp>
        <p:nvSpPr>
          <p:cNvPr id="4" name="Footer Placeholder 3">
            <a:extLst>
              <a:ext uri="{FF2B5EF4-FFF2-40B4-BE49-F238E27FC236}">
                <a16:creationId xmlns:a16="http://schemas.microsoft.com/office/drawing/2014/main" id="{9F33DBB5-474E-B801-BEAD-FC6B34C9B4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8DEC38-AA2D-0FED-F27E-9DB32D7C5957}"/>
              </a:ext>
            </a:extLst>
          </p:cNvPr>
          <p:cNvSpPr>
            <a:spLocks noGrp="1"/>
          </p:cNvSpPr>
          <p:nvPr>
            <p:ph type="sldNum" sz="quarter" idx="12"/>
          </p:nvPr>
        </p:nvSpPr>
        <p:spPr/>
        <p:txBody>
          <a:bodyPr/>
          <a:lstStyle/>
          <a:p>
            <a:fld id="{336FAA7F-D96D-4C6B-984D-3B5BB22BCE8F}" type="slidenum">
              <a:rPr lang="en-IN" smtClean="0"/>
              <a:t>‹#›</a:t>
            </a:fld>
            <a:endParaRPr lang="en-IN"/>
          </a:p>
        </p:txBody>
      </p:sp>
    </p:spTree>
    <p:extLst>
      <p:ext uri="{BB962C8B-B14F-4D97-AF65-F5344CB8AC3E}">
        <p14:creationId xmlns:p14="http://schemas.microsoft.com/office/powerpoint/2010/main" val="203617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B67DF3-C4AD-5ABF-4863-D5E121DCC3C7}"/>
              </a:ext>
            </a:extLst>
          </p:cNvPr>
          <p:cNvSpPr>
            <a:spLocks noGrp="1"/>
          </p:cNvSpPr>
          <p:nvPr>
            <p:ph type="dt" sz="half" idx="10"/>
          </p:nvPr>
        </p:nvSpPr>
        <p:spPr/>
        <p:txBody>
          <a:bodyPr/>
          <a:lstStyle/>
          <a:p>
            <a:fld id="{BA638C32-4EBE-4B76-94A6-B9B74C273147}" type="datetimeFigureOut">
              <a:rPr lang="en-IN" smtClean="0"/>
              <a:t>07-12-2022</a:t>
            </a:fld>
            <a:endParaRPr lang="en-IN"/>
          </a:p>
        </p:txBody>
      </p:sp>
      <p:sp>
        <p:nvSpPr>
          <p:cNvPr id="3" name="Footer Placeholder 2">
            <a:extLst>
              <a:ext uri="{FF2B5EF4-FFF2-40B4-BE49-F238E27FC236}">
                <a16:creationId xmlns:a16="http://schemas.microsoft.com/office/drawing/2014/main" id="{4AF585A2-1B92-AFA9-EEC1-F874E81ED3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D6BEE7-449C-AE5B-CBF6-862E50EBC1E1}"/>
              </a:ext>
            </a:extLst>
          </p:cNvPr>
          <p:cNvSpPr>
            <a:spLocks noGrp="1"/>
          </p:cNvSpPr>
          <p:nvPr>
            <p:ph type="sldNum" sz="quarter" idx="12"/>
          </p:nvPr>
        </p:nvSpPr>
        <p:spPr/>
        <p:txBody>
          <a:bodyPr/>
          <a:lstStyle/>
          <a:p>
            <a:fld id="{336FAA7F-D96D-4C6B-984D-3B5BB22BCE8F}" type="slidenum">
              <a:rPr lang="en-IN" smtClean="0"/>
              <a:t>‹#›</a:t>
            </a:fld>
            <a:endParaRPr lang="en-IN"/>
          </a:p>
        </p:txBody>
      </p:sp>
    </p:spTree>
    <p:extLst>
      <p:ext uri="{BB962C8B-B14F-4D97-AF65-F5344CB8AC3E}">
        <p14:creationId xmlns:p14="http://schemas.microsoft.com/office/powerpoint/2010/main" val="30181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17EA-5C69-EEA0-70CF-80574C0C9E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70899E-921E-8B8E-8687-B9EB242E86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46F31B-B461-CCB4-0593-2ADE4516B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653CB-908C-A6B4-8E01-3BA43EE4C4C6}"/>
              </a:ext>
            </a:extLst>
          </p:cNvPr>
          <p:cNvSpPr>
            <a:spLocks noGrp="1"/>
          </p:cNvSpPr>
          <p:nvPr>
            <p:ph type="dt" sz="half" idx="10"/>
          </p:nvPr>
        </p:nvSpPr>
        <p:spPr/>
        <p:txBody>
          <a:bodyPr/>
          <a:lstStyle/>
          <a:p>
            <a:fld id="{BA638C32-4EBE-4B76-94A6-B9B74C273147}" type="datetimeFigureOut">
              <a:rPr lang="en-IN" smtClean="0"/>
              <a:t>07-12-2022</a:t>
            </a:fld>
            <a:endParaRPr lang="en-IN"/>
          </a:p>
        </p:txBody>
      </p:sp>
      <p:sp>
        <p:nvSpPr>
          <p:cNvPr id="6" name="Footer Placeholder 5">
            <a:extLst>
              <a:ext uri="{FF2B5EF4-FFF2-40B4-BE49-F238E27FC236}">
                <a16:creationId xmlns:a16="http://schemas.microsoft.com/office/drawing/2014/main" id="{D6512E35-74E5-4C41-22C4-72DAD1A724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D94920-05A9-50C7-2742-7FEA47DDDD76}"/>
              </a:ext>
            </a:extLst>
          </p:cNvPr>
          <p:cNvSpPr>
            <a:spLocks noGrp="1"/>
          </p:cNvSpPr>
          <p:nvPr>
            <p:ph type="sldNum" sz="quarter" idx="12"/>
          </p:nvPr>
        </p:nvSpPr>
        <p:spPr/>
        <p:txBody>
          <a:bodyPr/>
          <a:lstStyle/>
          <a:p>
            <a:fld id="{336FAA7F-D96D-4C6B-984D-3B5BB22BCE8F}" type="slidenum">
              <a:rPr lang="en-IN" smtClean="0"/>
              <a:t>‹#›</a:t>
            </a:fld>
            <a:endParaRPr lang="en-IN"/>
          </a:p>
        </p:txBody>
      </p:sp>
    </p:spTree>
    <p:extLst>
      <p:ext uri="{BB962C8B-B14F-4D97-AF65-F5344CB8AC3E}">
        <p14:creationId xmlns:p14="http://schemas.microsoft.com/office/powerpoint/2010/main" val="101176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772C-1998-E166-460E-4D945AE48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D7CD46-449D-2D3B-4098-D0CF7EB91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79C6F2-67BA-1296-D806-1D5122987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C71C7-4F1C-6E23-5308-1155A8D66176}"/>
              </a:ext>
            </a:extLst>
          </p:cNvPr>
          <p:cNvSpPr>
            <a:spLocks noGrp="1"/>
          </p:cNvSpPr>
          <p:nvPr>
            <p:ph type="dt" sz="half" idx="10"/>
          </p:nvPr>
        </p:nvSpPr>
        <p:spPr/>
        <p:txBody>
          <a:bodyPr/>
          <a:lstStyle/>
          <a:p>
            <a:fld id="{BA638C32-4EBE-4B76-94A6-B9B74C273147}" type="datetimeFigureOut">
              <a:rPr lang="en-IN" smtClean="0"/>
              <a:t>07-12-2022</a:t>
            </a:fld>
            <a:endParaRPr lang="en-IN"/>
          </a:p>
        </p:txBody>
      </p:sp>
      <p:sp>
        <p:nvSpPr>
          <p:cNvPr id="6" name="Footer Placeholder 5">
            <a:extLst>
              <a:ext uri="{FF2B5EF4-FFF2-40B4-BE49-F238E27FC236}">
                <a16:creationId xmlns:a16="http://schemas.microsoft.com/office/drawing/2014/main" id="{01B3921B-9D21-511E-D13A-579F7F1FC0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725409-AA29-D2C3-CB65-F2C43A0381EE}"/>
              </a:ext>
            </a:extLst>
          </p:cNvPr>
          <p:cNvSpPr>
            <a:spLocks noGrp="1"/>
          </p:cNvSpPr>
          <p:nvPr>
            <p:ph type="sldNum" sz="quarter" idx="12"/>
          </p:nvPr>
        </p:nvSpPr>
        <p:spPr/>
        <p:txBody>
          <a:bodyPr/>
          <a:lstStyle/>
          <a:p>
            <a:fld id="{336FAA7F-D96D-4C6B-984D-3B5BB22BCE8F}" type="slidenum">
              <a:rPr lang="en-IN" smtClean="0"/>
              <a:t>‹#›</a:t>
            </a:fld>
            <a:endParaRPr lang="en-IN"/>
          </a:p>
        </p:txBody>
      </p:sp>
    </p:spTree>
    <p:extLst>
      <p:ext uri="{BB962C8B-B14F-4D97-AF65-F5344CB8AC3E}">
        <p14:creationId xmlns:p14="http://schemas.microsoft.com/office/powerpoint/2010/main" val="45357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42D6B-32F0-17BE-F5CF-B44310CFF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3B66C0-1E01-7363-9A49-4469136A7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396F63-0EE5-DD4F-E85A-2BF5912E8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38C32-4EBE-4B76-94A6-B9B74C273147}" type="datetimeFigureOut">
              <a:rPr lang="en-IN" smtClean="0"/>
              <a:t>07-12-2022</a:t>
            </a:fld>
            <a:endParaRPr lang="en-IN"/>
          </a:p>
        </p:txBody>
      </p:sp>
      <p:sp>
        <p:nvSpPr>
          <p:cNvPr id="5" name="Footer Placeholder 4">
            <a:extLst>
              <a:ext uri="{FF2B5EF4-FFF2-40B4-BE49-F238E27FC236}">
                <a16:creationId xmlns:a16="http://schemas.microsoft.com/office/drawing/2014/main" id="{9D5F1442-AD3B-B95A-A6F0-83E4A0644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322BA6-0114-003C-B9AE-8CA1D7C50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FAA7F-D96D-4C6B-984D-3B5BB22BCE8F}" type="slidenum">
              <a:rPr lang="en-IN" smtClean="0"/>
              <a:t>‹#›</a:t>
            </a:fld>
            <a:endParaRPr lang="en-IN"/>
          </a:p>
        </p:txBody>
      </p:sp>
    </p:spTree>
    <p:extLst>
      <p:ext uri="{BB962C8B-B14F-4D97-AF65-F5344CB8AC3E}">
        <p14:creationId xmlns:p14="http://schemas.microsoft.com/office/powerpoint/2010/main" val="197486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3070-76BA-B8D5-50F1-B6A398D00796}"/>
              </a:ext>
            </a:extLst>
          </p:cNvPr>
          <p:cNvSpPr>
            <a:spLocks noGrp="1"/>
          </p:cNvSpPr>
          <p:nvPr>
            <p:ph type="ctrTitle"/>
          </p:nvPr>
        </p:nvSpPr>
        <p:spPr/>
        <p:txBody>
          <a:bodyPr/>
          <a:lstStyle/>
          <a:p>
            <a:r>
              <a:rPr lang="en-IN" dirty="0"/>
              <a:t>Protection </a:t>
            </a:r>
          </a:p>
        </p:txBody>
      </p:sp>
      <p:sp>
        <p:nvSpPr>
          <p:cNvPr id="3" name="Subtitle 2">
            <a:extLst>
              <a:ext uri="{FF2B5EF4-FFF2-40B4-BE49-F238E27FC236}">
                <a16:creationId xmlns:a16="http://schemas.microsoft.com/office/drawing/2014/main" id="{178BB93A-5FBC-8848-ECBB-53EF42127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6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C0B9-4BB6-3B03-33AF-FF91C7B41E24}"/>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Access Matrix</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5A4026-B95D-D4EA-0FF6-8DF99D9B8C76}"/>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The model of protection that we have been discussing can be viewed as an </a:t>
            </a:r>
            <a:r>
              <a:rPr lang="en-US" b="1" i="1" dirty="0">
                <a:solidFill>
                  <a:srgbClr val="000000"/>
                </a:solidFill>
                <a:effectLst/>
                <a:latin typeface="Times New Roman" panose="02020603050405020304" pitchFamily="18" charset="0"/>
              </a:rPr>
              <a:t>access matrix, </a:t>
            </a:r>
            <a:r>
              <a:rPr lang="en-US" b="0" i="0" dirty="0">
                <a:solidFill>
                  <a:srgbClr val="000000"/>
                </a:solidFill>
                <a:effectLst/>
                <a:latin typeface="Times New Roman" panose="02020603050405020304" pitchFamily="18" charset="0"/>
              </a:rPr>
              <a:t>in which columns represent different system resources and rows represent different protection domains. Entries within the matrix indicate what access that domain has to that resource.</a:t>
            </a:r>
          </a:p>
          <a:p>
            <a:endParaRPr lang="en-IN" dirty="0"/>
          </a:p>
        </p:txBody>
      </p:sp>
    </p:spTree>
    <p:extLst>
      <p:ext uri="{BB962C8B-B14F-4D97-AF65-F5344CB8AC3E}">
        <p14:creationId xmlns:p14="http://schemas.microsoft.com/office/powerpoint/2010/main" val="315085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3BED-BF8D-61F2-A675-E38C4BB970D0}"/>
              </a:ext>
            </a:extLst>
          </p:cNvPr>
          <p:cNvSpPr>
            <a:spLocks noGrp="1"/>
          </p:cNvSpPr>
          <p:nvPr>
            <p:ph type="title"/>
          </p:nvPr>
        </p:nvSpPr>
        <p:spPr/>
        <p:txBody>
          <a:bodyPr/>
          <a:lstStyle/>
          <a:p>
            <a:r>
              <a:rPr lang="en-IN" dirty="0"/>
              <a:t>Access Matrix</a:t>
            </a:r>
          </a:p>
        </p:txBody>
      </p:sp>
      <p:pic>
        <p:nvPicPr>
          <p:cNvPr id="3074" name="Picture 2">
            <a:extLst>
              <a:ext uri="{FF2B5EF4-FFF2-40B4-BE49-F238E27FC236}">
                <a16:creationId xmlns:a16="http://schemas.microsoft.com/office/drawing/2014/main" id="{A69F2F64-CD98-E3C1-8A4B-3E320DD2DD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7365" y="2201867"/>
            <a:ext cx="5848574" cy="3165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63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FE92-55B6-079C-A3D9-DEF8177B9372}"/>
              </a:ext>
            </a:extLst>
          </p:cNvPr>
          <p:cNvSpPr>
            <a:spLocks noGrp="1"/>
          </p:cNvSpPr>
          <p:nvPr>
            <p:ph type="title"/>
          </p:nvPr>
        </p:nvSpPr>
        <p:spPr/>
        <p:txBody>
          <a:bodyPr/>
          <a:lstStyle/>
          <a:p>
            <a:r>
              <a:rPr lang="en-IN" dirty="0"/>
              <a:t>DOMAIN SWITCH</a:t>
            </a:r>
          </a:p>
        </p:txBody>
      </p:sp>
      <p:pic>
        <p:nvPicPr>
          <p:cNvPr id="4098" name="Picture 2">
            <a:extLst>
              <a:ext uri="{FF2B5EF4-FFF2-40B4-BE49-F238E27FC236}">
                <a16:creationId xmlns:a16="http://schemas.microsoft.com/office/drawing/2014/main" id="{DE4D3F1F-CC2C-A550-D93E-5E838BC858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2929" y="2269313"/>
            <a:ext cx="8593707" cy="356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94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2611-DAF3-E64E-F806-700A068DDB6B}"/>
              </a:ext>
            </a:extLst>
          </p:cNvPr>
          <p:cNvSpPr>
            <a:spLocks noGrp="1"/>
          </p:cNvSpPr>
          <p:nvPr>
            <p:ph type="title"/>
          </p:nvPr>
        </p:nvSpPr>
        <p:spPr>
          <a:xfrm>
            <a:off x="838200" y="365125"/>
            <a:ext cx="10515600" cy="2147887"/>
          </a:xfrm>
        </p:spPr>
        <p:txBody>
          <a:bodyPr>
            <a:normAutofit/>
          </a:bodyPr>
          <a:lstStyle/>
          <a:p>
            <a:r>
              <a:rPr lang="en-US" sz="3100" b="1" i="1" dirty="0">
                <a:solidFill>
                  <a:srgbClr val="000000"/>
                </a:solidFill>
                <a:effectLst/>
                <a:latin typeface="Times New Roman" panose="02020603050405020304" pitchFamily="18" charset="0"/>
              </a:rPr>
              <a:t>copy </a:t>
            </a:r>
            <a:r>
              <a:rPr lang="en-US" sz="3100" b="0" i="0" dirty="0">
                <a:solidFill>
                  <a:srgbClr val="000000"/>
                </a:solidFill>
                <a:effectLst/>
                <a:latin typeface="Times New Roman" panose="02020603050405020304" pitchFamily="18" charset="0"/>
              </a:rPr>
              <a:t>rights is denoted by an asterisk, If the asterisk is removed from the original access right, then the right is </a:t>
            </a:r>
            <a:r>
              <a:rPr lang="en-US" sz="3100" b="1" i="1" dirty="0">
                <a:solidFill>
                  <a:srgbClr val="000000"/>
                </a:solidFill>
                <a:effectLst/>
                <a:latin typeface="Times New Roman" panose="02020603050405020304" pitchFamily="18" charset="0"/>
              </a:rPr>
              <a:t>transferred, </a:t>
            </a:r>
            <a:r>
              <a:rPr lang="en-US" sz="3100" b="0" i="0" dirty="0">
                <a:solidFill>
                  <a:srgbClr val="000000"/>
                </a:solidFill>
                <a:effectLst/>
                <a:latin typeface="Times New Roman" panose="02020603050405020304" pitchFamily="18" charset="0"/>
              </a:rPr>
              <a:t>rather than being copied. This may be termed a </a:t>
            </a:r>
            <a:r>
              <a:rPr lang="en-US" sz="3100" b="1" i="1" dirty="0">
                <a:solidFill>
                  <a:srgbClr val="000000"/>
                </a:solidFill>
                <a:effectLst/>
                <a:latin typeface="Times New Roman" panose="02020603050405020304" pitchFamily="18" charset="0"/>
              </a:rPr>
              <a:t>transfer</a:t>
            </a:r>
            <a:r>
              <a:rPr lang="en-US" sz="3100" b="0" i="0" dirty="0">
                <a:solidFill>
                  <a:srgbClr val="000000"/>
                </a:solidFill>
                <a:effectLst/>
                <a:latin typeface="Times New Roman" panose="02020603050405020304" pitchFamily="18" charset="0"/>
              </a:rPr>
              <a:t> right as opposed to a </a:t>
            </a:r>
            <a:r>
              <a:rPr lang="en-US" sz="3100" b="1" i="1" dirty="0">
                <a:solidFill>
                  <a:srgbClr val="000000"/>
                </a:solidFill>
                <a:effectLst/>
                <a:latin typeface="Times New Roman" panose="02020603050405020304" pitchFamily="18" charset="0"/>
              </a:rPr>
              <a:t>copy</a:t>
            </a:r>
            <a:r>
              <a:rPr lang="en-US" sz="3100" b="0" i="0" dirty="0">
                <a:solidFill>
                  <a:srgbClr val="000000"/>
                </a:solidFill>
                <a:effectLst/>
                <a:latin typeface="Times New Roman" panose="02020603050405020304" pitchFamily="18" charset="0"/>
              </a:rPr>
              <a:t> right.</a:t>
            </a:r>
            <a:endParaRPr lang="en-IN" dirty="0"/>
          </a:p>
        </p:txBody>
      </p:sp>
      <p:sp>
        <p:nvSpPr>
          <p:cNvPr id="3" name="Content Placeholder 2">
            <a:extLst>
              <a:ext uri="{FF2B5EF4-FFF2-40B4-BE49-F238E27FC236}">
                <a16:creationId xmlns:a16="http://schemas.microsoft.com/office/drawing/2014/main" id="{E8F1CCE2-DEB4-8C9E-D7A0-FF5E73BC6B23}"/>
              </a:ext>
            </a:extLst>
          </p:cNvPr>
          <p:cNvSpPr>
            <a:spLocks noGrp="1"/>
          </p:cNvSpPr>
          <p:nvPr>
            <p:ph idx="1"/>
          </p:nvPr>
        </p:nvSpPr>
        <p:spPr>
          <a:xfrm>
            <a:off x="959223" y="2513012"/>
            <a:ext cx="10515600" cy="4351338"/>
          </a:xfrm>
        </p:spPr>
        <p:txBody>
          <a:bodyPr/>
          <a:lstStyle/>
          <a:p>
            <a:pPr marL="0" indent="0">
              <a:buNone/>
            </a:pPr>
            <a:r>
              <a:rPr lang="en-IN" dirty="0"/>
              <a:t>   </a:t>
            </a:r>
          </a:p>
        </p:txBody>
      </p:sp>
      <p:pic>
        <p:nvPicPr>
          <p:cNvPr id="5126" name="Picture 6">
            <a:extLst>
              <a:ext uri="{FF2B5EF4-FFF2-40B4-BE49-F238E27FC236}">
                <a16:creationId xmlns:a16="http://schemas.microsoft.com/office/drawing/2014/main" id="{3C6AADFB-3DD3-DAEF-448B-BD4FD5D01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4361" y="2513012"/>
            <a:ext cx="5394792" cy="397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85BE7-25D1-E92D-8615-A10A006B2F18}"/>
              </a:ext>
            </a:extLst>
          </p:cNvPr>
          <p:cNvSpPr>
            <a:spLocks noGrp="1"/>
          </p:cNvSpPr>
          <p:nvPr>
            <p:ph type="title"/>
          </p:nvPr>
        </p:nvSpPr>
        <p:spPr/>
        <p:txBody>
          <a:bodyPr/>
          <a:lstStyle/>
          <a:p>
            <a:r>
              <a:rPr lang="en-US" b="1" i="1" dirty="0">
                <a:solidFill>
                  <a:srgbClr val="000000"/>
                </a:solidFill>
                <a:effectLst/>
                <a:latin typeface="Times New Roman" panose="02020603050405020304" pitchFamily="18" charset="0"/>
              </a:rPr>
              <a:t>owner</a:t>
            </a:r>
            <a:r>
              <a:rPr lang="en-US" b="0" i="0" dirty="0">
                <a:solidFill>
                  <a:srgbClr val="000000"/>
                </a:solidFill>
                <a:effectLst/>
                <a:latin typeface="Times New Roman" panose="02020603050405020304" pitchFamily="18" charset="0"/>
              </a:rPr>
              <a:t> right adds the privilege of adding new rights or removing existing one</a:t>
            </a:r>
            <a:endParaRPr lang="en-IN" dirty="0"/>
          </a:p>
        </p:txBody>
      </p:sp>
      <p:pic>
        <p:nvPicPr>
          <p:cNvPr id="6146" name="Picture 2">
            <a:extLst>
              <a:ext uri="{FF2B5EF4-FFF2-40B4-BE49-F238E27FC236}">
                <a16:creationId xmlns:a16="http://schemas.microsoft.com/office/drawing/2014/main" id="{CCEF75FC-D072-CC36-2F73-13BC72D914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3507" y="1872981"/>
            <a:ext cx="5916705" cy="437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49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79CB-4C92-9A42-C46E-1ADD95B86EDA}"/>
              </a:ext>
            </a:extLst>
          </p:cNvPr>
          <p:cNvSpPr>
            <a:spLocks noGrp="1"/>
          </p:cNvSpPr>
          <p:nvPr>
            <p:ph type="title"/>
          </p:nvPr>
        </p:nvSpPr>
        <p:spPr/>
        <p:txBody>
          <a:bodyPr>
            <a:noAutofit/>
          </a:bodyPr>
          <a:lstStyle/>
          <a:p>
            <a:r>
              <a:rPr lang="en-US" sz="3600" b="0" i="0" dirty="0">
                <a:solidFill>
                  <a:srgbClr val="000000"/>
                </a:solidFill>
                <a:effectLst/>
                <a:latin typeface="Times New Roman" panose="02020603050405020304" pitchFamily="18" charset="0"/>
              </a:rPr>
              <a:t>The addition of </a:t>
            </a:r>
            <a:r>
              <a:rPr lang="en-US" sz="3600" b="1" i="1" dirty="0">
                <a:solidFill>
                  <a:srgbClr val="000000"/>
                </a:solidFill>
                <a:effectLst/>
                <a:latin typeface="Times New Roman" panose="02020603050405020304" pitchFamily="18" charset="0"/>
              </a:rPr>
              <a:t>control rights</a:t>
            </a:r>
            <a:r>
              <a:rPr lang="en-US" sz="3600" b="0" i="0" dirty="0">
                <a:solidFill>
                  <a:srgbClr val="000000"/>
                </a:solidFill>
                <a:effectLst/>
                <a:latin typeface="Times New Roman" panose="02020603050405020304" pitchFamily="18" charset="0"/>
              </a:rPr>
              <a:t>, which only apply to domain objects, allow a process operating in one domain to affect the rights available in other domains</a:t>
            </a:r>
            <a:endParaRPr lang="en-IN" sz="3600" dirty="0"/>
          </a:p>
        </p:txBody>
      </p:sp>
      <p:pic>
        <p:nvPicPr>
          <p:cNvPr id="7170" name="Picture 2">
            <a:extLst>
              <a:ext uri="{FF2B5EF4-FFF2-40B4-BE49-F238E27FC236}">
                <a16:creationId xmlns:a16="http://schemas.microsoft.com/office/drawing/2014/main" id="{0F16B4AD-3AEB-F652-9410-52ED7FC603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8835" y="2068395"/>
            <a:ext cx="8269941" cy="3821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513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5BD1-C60B-14BF-2404-8E4DD9A29D03}"/>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Implementation of Access Matrix</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837D6B2-F674-AA19-FE04-108B5F5DC329}"/>
              </a:ext>
            </a:extLst>
          </p:cNvPr>
          <p:cNvSpPr>
            <a:spLocks noGrp="1"/>
          </p:cNvSpPr>
          <p:nvPr>
            <p:ph idx="1"/>
          </p:nvPr>
        </p:nvSpPr>
        <p:spPr/>
        <p:txBody>
          <a:bodyPr/>
          <a:lstStyle/>
          <a:p>
            <a:r>
              <a:rPr lang="en-IN" b="1" i="0" dirty="0">
                <a:solidFill>
                  <a:srgbClr val="000000"/>
                </a:solidFill>
                <a:effectLst/>
                <a:latin typeface="Times New Roman" panose="02020603050405020304" pitchFamily="18" charset="0"/>
              </a:rPr>
              <a:t>Global Table</a:t>
            </a:r>
          </a:p>
          <a:p>
            <a:r>
              <a:rPr lang="en-IN" b="1" i="0" dirty="0">
                <a:solidFill>
                  <a:srgbClr val="000000"/>
                </a:solidFill>
                <a:effectLst/>
                <a:latin typeface="Times New Roman" panose="02020603050405020304" pitchFamily="18" charset="0"/>
              </a:rPr>
              <a:t> Access Lists for Objects</a:t>
            </a:r>
          </a:p>
          <a:p>
            <a:r>
              <a:rPr lang="en-IN" b="1" i="0" dirty="0">
                <a:solidFill>
                  <a:srgbClr val="000000"/>
                </a:solidFill>
                <a:effectLst/>
                <a:latin typeface="Times New Roman" panose="02020603050405020304" pitchFamily="18" charset="0"/>
              </a:rPr>
              <a:t>Capability Lists for Domains</a:t>
            </a:r>
          </a:p>
          <a:p>
            <a:r>
              <a:rPr lang="en-IN" b="1" i="0" dirty="0">
                <a:solidFill>
                  <a:srgbClr val="000000"/>
                </a:solidFill>
                <a:effectLst/>
                <a:latin typeface="Times New Roman" panose="02020603050405020304" pitchFamily="18" charset="0"/>
              </a:rPr>
              <a:t>A Lock-Key Mechanism</a:t>
            </a:r>
          </a:p>
          <a:p>
            <a:endParaRPr lang="en-IN" dirty="0"/>
          </a:p>
        </p:txBody>
      </p:sp>
    </p:spTree>
    <p:extLst>
      <p:ext uri="{BB962C8B-B14F-4D97-AF65-F5344CB8AC3E}">
        <p14:creationId xmlns:p14="http://schemas.microsoft.com/office/powerpoint/2010/main" val="199529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90CD-23F1-0714-496F-8CDFA5EA1866}"/>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Global Table</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0609004-E3F6-F607-B617-AEA1493CC7D0}"/>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simplest approach is one big global table with &lt; domain, object, rights &gt; entries.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Unfortunately this table is very large ( even if sparse ) and so cannot be kept in memory ( without invoking virtual memory techniques. )</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There is also no good way to specify groupings - If everyone has access to some resource, then it still needs a separate entry for every domain.</a:t>
            </a:r>
          </a:p>
          <a:p>
            <a:endParaRPr lang="en-IN" dirty="0"/>
          </a:p>
        </p:txBody>
      </p:sp>
    </p:spTree>
    <p:extLst>
      <p:ext uri="{BB962C8B-B14F-4D97-AF65-F5344CB8AC3E}">
        <p14:creationId xmlns:p14="http://schemas.microsoft.com/office/powerpoint/2010/main" val="400320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DAB0-4CD9-DD4B-9082-389072B88D48}"/>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Access Lists for Objects</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5A7E3B5-3D72-7204-9566-0CB27F155723}"/>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Each column of the table can be kept as a list of the access rights for that particular object, discarding blank entries.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For efficiency a separate list of default access rights can also be kept, and checked first.</a:t>
            </a:r>
          </a:p>
          <a:p>
            <a:endParaRPr lang="en-IN" dirty="0"/>
          </a:p>
        </p:txBody>
      </p:sp>
    </p:spTree>
    <p:extLst>
      <p:ext uri="{BB962C8B-B14F-4D97-AF65-F5344CB8AC3E}">
        <p14:creationId xmlns:p14="http://schemas.microsoft.com/office/powerpoint/2010/main" val="413142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8EFB-C0AB-DDD5-C32C-3BAD765C0C98}"/>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Capability Lists for Domains</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556CFEE-ED6D-167A-BAC5-EC236B6BB377}"/>
              </a:ext>
            </a:extLst>
          </p:cNvPr>
          <p:cNvSpPr>
            <a:spLocks noGrp="1"/>
          </p:cNvSpPr>
          <p:nvPr>
            <p:ph idx="1"/>
          </p:nvPr>
        </p:nvSpPr>
        <p:spPr>
          <a:xfrm>
            <a:off x="838200" y="1465729"/>
            <a:ext cx="10515600" cy="4711234"/>
          </a:xfrm>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In a similar fashion, each row of the table can be kept as a list of the capabilities of that domain.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Capability lists are associated with each domain, but not directly accessible by the domain or any user process.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Capability lists are themselves protected resources, distinguished from other data in one of two ways: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A </a:t>
            </a:r>
            <a:r>
              <a:rPr lang="en-US" b="1" i="1" dirty="0">
                <a:solidFill>
                  <a:srgbClr val="000000"/>
                </a:solidFill>
                <a:effectLst/>
                <a:latin typeface="Times New Roman" panose="02020603050405020304" pitchFamily="18" charset="0"/>
              </a:rPr>
              <a:t>tag, </a:t>
            </a:r>
            <a:r>
              <a:rPr lang="en-US" b="0" i="0" dirty="0">
                <a:solidFill>
                  <a:srgbClr val="000000"/>
                </a:solidFill>
                <a:effectLst/>
                <a:latin typeface="Times New Roman" panose="02020603050405020304" pitchFamily="18" charset="0"/>
              </a:rPr>
              <a:t>possibly hardware implemented, distinguishing this special type of data. ( other types may be floats, pointers, </a:t>
            </a:r>
            <a:r>
              <a:rPr lang="en-US" b="0" i="0" dirty="0" err="1">
                <a:solidFill>
                  <a:srgbClr val="000000"/>
                </a:solidFill>
                <a:effectLst/>
                <a:latin typeface="Times New Roman" panose="02020603050405020304" pitchFamily="18" charset="0"/>
              </a:rPr>
              <a:t>booleans</a:t>
            </a:r>
            <a:r>
              <a:rPr lang="en-US" b="0" i="0" dirty="0">
                <a:solidFill>
                  <a:srgbClr val="000000"/>
                </a:solidFill>
                <a:effectLst/>
                <a:latin typeface="Times New Roman" panose="02020603050405020304" pitchFamily="18" charset="0"/>
              </a:rPr>
              <a:t>, etc. )</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The address space for a program may be split into multiple segments, at least one of which is inaccessible by the program itself, and used by the operating system for maintaining the process's access right capability list.</a:t>
            </a:r>
          </a:p>
          <a:p>
            <a:endParaRPr lang="en-IN" dirty="0"/>
          </a:p>
        </p:txBody>
      </p:sp>
    </p:spTree>
    <p:extLst>
      <p:ext uri="{BB962C8B-B14F-4D97-AF65-F5344CB8AC3E}">
        <p14:creationId xmlns:p14="http://schemas.microsoft.com/office/powerpoint/2010/main" val="316574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6C2E-94FF-527B-41F8-C21888353C26}"/>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 Goals of Protection</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EF6B12A-E5E4-85E9-EBBA-25BE9E2A339C}"/>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Obviously to prevent malicious misuse of the system by users or programs. See chapter 15 for a more thorough coverage of this goal.</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To ensure that each shared resource is used only in accordance with system </a:t>
            </a:r>
            <a:r>
              <a:rPr lang="en-US" b="0" i="1" dirty="0">
                <a:solidFill>
                  <a:srgbClr val="000000"/>
                </a:solidFill>
                <a:effectLst/>
                <a:latin typeface="Times New Roman" panose="02020603050405020304" pitchFamily="18" charset="0"/>
              </a:rPr>
              <a:t>policies, </a:t>
            </a:r>
            <a:r>
              <a:rPr lang="en-US" b="0" i="0" dirty="0">
                <a:solidFill>
                  <a:srgbClr val="000000"/>
                </a:solidFill>
                <a:effectLst/>
                <a:latin typeface="Times New Roman" panose="02020603050405020304" pitchFamily="18" charset="0"/>
              </a:rPr>
              <a:t>which may be set either by system designers or by system administrators.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To ensure that errant programs cause the minimal amount of damage possible.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Note that protection systems only provide the </a:t>
            </a:r>
            <a:r>
              <a:rPr lang="en-US" b="0" i="1" dirty="0">
                <a:solidFill>
                  <a:srgbClr val="000000"/>
                </a:solidFill>
                <a:effectLst/>
                <a:latin typeface="Times New Roman" panose="02020603050405020304" pitchFamily="18" charset="0"/>
              </a:rPr>
              <a:t>mechanisms</a:t>
            </a:r>
            <a:r>
              <a:rPr lang="en-US" b="0" i="0" dirty="0">
                <a:solidFill>
                  <a:srgbClr val="000000"/>
                </a:solidFill>
                <a:effectLst/>
                <a:latin typeface="Times New Roman" panose="02020603050405020304" pitchFamily="18" charset="0"/>
              </a:rPr>
              <a:t> for enforcing policies and ensuring reliable systems. It is up to administrators and users to implement those mechanisms effectively.</a:t>
            </a:r>
          </a:p>
          <a:p>
            <a:endParaRPr lang="en-IN" dirty="0"/>
          </a:p>
        </p:txBody>
      </p:sp>
    </p:spTree>
    <p:extLst>
      <p:ext uri="{BB962C8B-B14F-4D97-AF65-F5344CB8AC3E}">
        <p14:creationId xmlns:p14="http://schemas.microsoft.com/office/powerpoint/2010/main" val="109591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192C-0D80-3C8C-D4E6-78AAB2865DA5}"/>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A Lock-Key Mechanism</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0FBDD34-64CC-4960-FDF4-38BCD4D105B4}"/>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Each resource has a list of unique bit patterns, termed locks.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Each domain has its list of unique bit patterns, termed keys.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Access is granted if one of the domain's keys fits one of the resource's locks.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Again, a process is not allowed to modify its keys.</a:t>
            </a:r>
          </a:p>
          <a:p>
            <a:pPr marL="0" indent="0">
              <a:buNone/>
            </a:pPr>
            <a:endParaRPr lang="en-IN" dirty="0"/>
          </a:p>
          <a:p>
            <a:pPr marL="0" indent="0" algn="l">
              <a:buNone/>
            </a:pPr>
            <a:r>
              <a:rPr lang="en-US" b="1" i="0" dirty="0">
                <a:solidFill>
                  <a:srgbClr val="000000"/>
                </a:solidFill>
                <a:effectLst/>
                <a:latin typeface="Times New Roman" panose="02020603050405020304" pitchFamily="18" charset="0"/>
              </a:rPr>
              <a:t>Comparison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Each method here has certain advantages or disadvantages, depending on the situation and task at hand.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Many systems employ some combination of the listed methods.</a:t>
            </a:r>
          </a:p>
          <a:p>
            <a:pPr marL="0" indent="0">
              <a:buNone/>
            </a:pPr>
            <a:endParaRPr lang="en-IN" dirty="0"/>
          </a:p>
        </p:txBody>
      </p:sp>
    </p:spTree>
    <p:extLst>
      <p:ext uri="{BB962C8B-B14F-4D97-AF65-F5344CB8AC3E}">
        <p14:creationId xmlns:p14="http://schemas.microsoft.com/office/powerpoint/2010/main" val="1349435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3D3E-E172-A866-4C08-7DD39471C7F7}"/>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Access Control– Solaris </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1598982-3E2A-006D-8A6C-24C8C71A11DF}"/>
              </a:ext>
            </a:extLst>
          </p:cNvPr>
          <p:cNvSpPr>
            <a:spLocks noGrp="1"/>
          </p:cNvSpPr>
          <p:nvPr>
            <p:ph idx="1"/>
          </p:nvPr>
        </p:nvSpPr>
        <p:spPr/>
        <p:txBody>
          <a:bodyPr/>
          <a:lstStyle/>
          <a:p>
            <a:pPr algn="l">
              <a:buFont typeface="Arial" panose="020B0604020202020204" pitchFamily="34" charset="0"/>
              <a:buChar char="•"/>
            </a:pPr>
            <a:r>
              <a:rPr lang="en-US" b="1" i="1" dirty="0">
                <a:solidFill>
                  <a:srgbClr val="000000"/>
                </a:solidFill>
                <a:effectLst/>
                <a:latin typeface="Times New Roman" panose="02020603050405020304" pitchFamily="18" charset="0"/>
              </a:rPr>
              <a:t>Role-Based Access Control, RBAC, </a:t>
            </a:r>
            <a:r>
              <a:rPr lang="en-US" b="0" i="0" dirty="0">
                <a:solidFill>
                  <a:srgbClr val="000000"/>
                </a:solidFill>
                <a:effectLst/>
                <a:latin typeface="Times New Roman" panose="02020603050405020304" pitchFamily="18" charset="0"/>
              </a:rPr>
              <a:t>assigns privileges to users, programs, or roles as appropriate, where "privileges" refer to the right to call certain system calls, or to use certain parameters with those calls.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RBAC supports the principle of least privilege, and reduces the susceptibility to abuse as opposed to SUID or SGID programs.</a:t>
            </a:r>
          </a:p>
          <a:p>
            <a:endParaRPr lang="en-IN" dirty="0"/>
          </a:p>
        </p:txBody>
      </p:sp>
    </p:spTree>
    <p:extLst>
      <p:ext uri="{BB962C8B-B14F-4D97-AF65-F5344CB8AC3E}">
        <p14:creationId xmlns:p14="http://schemas.microsoft.com/office/powerpoint/2010/main" val="1002555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8797-4537-1DD2-4831-9AF28EC9E9C7}"/>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Role-based access control in Solaris 10</a:t>
            </a:r>
            <a:endParaRPr lang="en-IN" dirty="0"/>
          </a:p>
        </p:txBody>
      </p:sp>
      <p:pic>
        <p:nvPicPr>
          <p:cNvPr id="4" name="Content Placeholder 3">
            <a:extLst>
              <a:ext uri="{FF2B5EF4-FFF2-40B4-BE49-F238E27FC236}">
                <a16:creationId xmlns:a16="http://schemas.microsoft.com/office/drawing/2014/main" id="{18E5654F-F631-B036-2F41-9EF5149279BC}"/>
              </a:ext>
            </a:extLst>
          </p:cNvPr>
          <p:cNvPicPr>
            <a:picLocks noGrp="1" noChangeAspect="1"/>
          </p:cNvPicPr>
          <p:nvPr>
            <p:ph idx="1"/>
          </p:nvPr>
        </p:nvPicPr>
        <p:blipFill>
          <a:blip r:embed="rId2"/>
          <a:stretch>
            <a:fillRect/>
          </a:stretch>
        </p:blipFill>
        <p:spPr>
          <a:xfrm>
            <a:off x="4262718" y="1924844"/>
            <a:ext cx="3142969" cy="4152900"/>
          </a:xfrm>
          <a:prstGeom prst="rect">
            <a:avLst/>
          </a:prstGeom>
        </p:spPr>
      </p:pic>
    </p:spTree>
    <p:extLst>
      <p:ext uri="{BB962C8B-B14F-4D97-AF65-F5344CB8AC3E}">
        <p14:creationId xmlns:p14="http://schemas.microsoft.com/office/powerpoint/2010/main" val="392217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9903-9C6C-C92C-6867-1B0D467CC689}"/>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Revocation of Access Rights</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85A812D-D79A-F95F-85D8-BCA2B4FCEA5F}"/>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need to revoke access rights dynamically raises several questions:</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Immediate versus delayed </a:t>
            </a:r>
            <a:r>
              <a:rPr lang="en-US" b="0" i="0" dirty="0">
                <a:solidFill>
                  <a:srgbClr val="000000"/>
                </a:solidFill>
                <a:effectLst/>
                <a:latin typeface="Times New Roman" panose="02020603050405020304" pitchFamily="18" charset="0"/>
              </a:rPr>
              <a:t>- If delayed, can we determine when the revocation will take place?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Selective versus general </a:t>
            </a:r>
            <a:r>
              <a:rPr lang="en-US" b="0" i="0" dirty="0">
                <a:solidFill>
                  <a:srgbClr val="000000"/>
                </a:solidFill>
                <a:effectLst/>
                <a:latin typeface="Times New Roman" panose="02020603050405020304" pitchFamily="18" charset="0"/>
              </a:rPr>
              <a:t>- Does revocation of an access right to an object affect </a:t>
            </a:r>
            <a:r>
              <a:rPr lang="en-US" b="0" i="1" dirty="0">
                <a:solidFill>
                  <a:srgbClr val="000000"/>
                </a:solidFill>
                <a:effectLst/>
                <a:latin typeface="Times New Roman" panose="02020603050405020304" pitchFamily="18" charset="0"/>
              </a:rPr>
              <a:t>all</a:t>
            </a:r>
            <a:r>
              <a:rPr lang="en-US" b="0" i="0" dirty="0">
                <a:solidFill>
                  <a:srgbClr val="000000"/>
                </a:solidFill>
                <a:effectLst/>
                <a:latin typeface="Times New Roman" panose="02020603050405020304" pitchFamily="18" charset="0"/>
              </a:rPr>
              <a:t> users who have that right, or only some users?</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Partial versus total </a:t>
            </a:r>
            <a:r>
              <a:rPr lang="en-US" b="0" i="0" dirty="0">
                <a:solidFill>
                  <a:srgbClr val="000000"/>
                </a:solidFill>
                <a:effectLst/>
                <a:latin typeface="Times New Roman" panose="02020603050405020304" pitchFamily="18" charset="0"/>
              </a:rPr>
              <a:t>- Can a subset of rights for an object be revoked, or are all rights revoked at once?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Temporary versus permanent </a:t>
            </a:r>
            <a:r>
              <a:rPr lang="en-US" b="0" i="0" dirty="0">
                <a:solidFill>
                  <a:srgbClr val="000000"/>
                </a:solidFill>
                <a:effectLst/>
                <a:latin typeface="Times New Roman" panose="02020603050405020304" pitchFamily="18" charset="0"/>
              </a:rPr>
              <a:t>- If rights are revoked, is there a mechanism for processes to re-acquire some or all of the revoked rights?</a:t>
            </a:r>
          </a:p>
          <a:p>
            <a:endParaRPr lang="en-IN" dirty="0"/>
          </a:p>
        </p:txBody>
      </p:sp>
    </p:spTree>
    <p:extLst>
      <p:ext uri="{BB962C8B-B14F-4D97-AF65-F5344CB8AC3E}">
        <p14:creationId xmlns:p14="http://schemas.microsoft.com/office/powerpoint/2010/main" val="3444125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C590-30E8-9AE6-73A7-78139D7894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727753-9E94-37E3-7D33-AF884A8DFA74}"/>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With an </a:t>
            </a:r>
            <a:r>
              <a:rPr lang="en-US" b="1" i="0" dirty="0">
                <a:solidFill>
                  <a:srgbClr val="000000"/>
                </a:solidFill>
                <a:effectLst/>
                <a:latin typeface="Times New Roman" panose="02020603050405020304" pitchFamily="18" charset="0"/>
              </a:rPr>
              <a:t>access list scheme </a:t>
            </a:r>
            <a:r>
              <a:rPr lang="en-US" b="0" i="0" dirty="0">
                <a:solidFill>
                  <a:srgbClr val="000000"/>
                </a:solidFill>
                <a:effectLst/>
                <a:latin typeface="Times New Roman" panose="02020603050405020304" pitchFamily="18" charset="0"/>
              </a:rPr>
              <a:t>revocation is easy, immediate, and can be selective, general, partial, total, temporary, or permanent, as desired.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With </a:t>
            </a:r>
            <a:r>
              <a:rPr lang="en-US" b="1" i="0" dirty="0">
                <a:solidFill>
                  <a:srgbClr val="000000"/>
                </a:solidFill>
                <a:effectLst/>
                <a:latin typeface="Times New Roman" panose="02020603050405020304" pitchFamily="18" charset="0"/>
              </a:rPr>
              <a:t>capabilities lists the problem is more complicated</a:t>
            </a:r>
            <a:r>
              <a:rPr lang="en-US" b="0" i="0" dirty="0">
                <a:solidFill>
                  <a:srgbClr val="000000"/>
                </a:solidFill>
                <a:effectLst/>
                <a:latin typeface="Times New Roman" panose="02020603050405020304" pitchFamily="18" charset="0"/>
              </a:rPr>
              <a:t> because access rights are distributed throughout the system. </a:t>
            </a:r>
          </a:p>
          <a:p>
            <a:endParaRPr lang="en-IN" dirty="0"/>
          </a:p>
        </p:txBody>
      </p:sp>
    </p:spTree>
    <p:extLst>
      <p:ext uri="{BB962C8B-B14F-4D97-AF65-F5344CB8AC3E}">
        <p14:creationId xmlns:p14="http://schemas.microsoft.com/office/powerpoint/2010/main" val="2517486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392C-60F1-AB48-0AD1-CD32737B27DD}"/>
              </a:ext>
            </a:extLst>
          </p:cNvPr>
          <p:cNvSpPr>
            <a:spLocks noGrp="1"/>
          </p:cNvSpPr>
          <p:nvPr>
            <p:ph type="title"/>
          </p:nvPr>
        </p:nvSpPr>
        <p:spPr/>
        <p:txBody>
          <a:bodyPr/>
          <a:lstStyle/>
          <a:p>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BDE436F-EE3D-69D7-1BF0-740FFA64B195}"/>
              </a:ext>
            </a:extLst>
          </p:cNvPr>
          <p:cNvSpPr>
            <a:spLocks noGrp="1"/>
          </p:cNvSpPr>
          <p:nvPr>
            <p:ph idx="1"/>
          </p:nvPr>
        </p:nvSpPr>
        <p:spPr>
          <a:xfrm>
            <a:off x="838200" y="645459"/>
            <a:ext cx="10515600" cy="5531504"/>
          </a:xfrm>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A few schemes that have been developed include: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Reacquisition</a:t>
            </a:r>
            <a:r>
              <a:rPr lang="en-US" b="0" i="0" dirty="0">
                <a:solidFill>
                  <a:srgbClr val="000000"/>
                </a:solidFill>
                <a:effectLst/>
                <a:latin typeface="Times New Roman" panose="02020603050405020304" pitchFamily="18" charset="0"/>
              </a:rPr>
              <a:t> - Capabilities are periodically revoked from each domain, which must then re-acquire them.</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Back-pointers</a:t>
            </a:r>
            <a:r>
              <a:rPr lang="en-US" b="0" i="0" dirty="0">
                <a:solidFill>
                  <a:srgbClr val="000000"/>
                </a:solidFill>
                <a:effectLst/>
                <a:latin typeface="Times New Roman" panose="02020603050405020304" pitchFamily="18" charset="0"/>
              </a:rPr>
              <a:t> - A list of pointers is maintained from each object to each capability which is held for that object.</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Indirection</a:t>
            </a:r>
            <a:r>
              <a:rPr lang="en-US" b="0" i="0" dirty="0">
                <a:solidFill>
                  <a:srgbClr val="000000"/>
                </a:solidFill>
                <a:effectLst/>
                <a:latin typeface="Times New Roman" panose="02020603050405020304" pitchFamily="18" charset="0"/>
              </a:rPr>
              <a:t> - Capabilities point to an entry in a global table rather than to the object. Access rights can be revoked by changing or invalidating the table entry, which may affect multiple processes, which must then re-acquire access rights to continue.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Keys </a:t>
            </a:r>
            <a:r>
              <a:rPr lang="en-US" b="0" i="0" dirty="0">
                <a:solidFill>
                  <a:srgbClr val="000000"/>
                </a:solidFill>
                <a:effectLst/>
                <a:latin typeface="Times New Roman" panose="02020603050405020304" pitchFamily="18" charset="0"/>
              </a:rPr>
              <a:t>- A unique bit pattern is associated with each capability when created, which can be neither inspected nor modified by the process.</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A master key is associated with each object.</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When a capability is created, its key is set to the object's master key.</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As long as the capability's key matches the object's key, then the capabilities remain valid.</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The object master key can be changed with the set-key command, thereby invalidating all current capabilities.</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More flexibility can be added to this scheme by implementing a </a:t>
            </a:r>
            <a:r>
              <a:rPr lang="en-US" b="1" i="1" dirty="0">
                <a:solidFill>
                  <a:srgbClr val="000000"/>
                </a:solidFill>
                <a:effectLst/>
                <a:latin typeface="Times New Roman" panose="02020603050405020304" pitchFamily="18" charset="0"/>
              </a:rPr>
              <a:t>list</a:t>
            </a:r>
            <a:r>
              <a:rPr lang="en-US" b="0" i="0" dirty="0">
                <a:solidFill>
                  <a:srgbClr val="000000"/>
                </a:solidFill>
                <a:effectLst/>
                <a:latin typeface="Times New Roman" panose="02020603050405020304" pitchFamily="18" charset="0"/>
              </a:rPr>
              <a:t> of keys for each object, possibly in a global table.</a:t>
            </a:r>
          </a:p>
          <a:p>
            <a:endParaRPr lang="en-IN" dirty="0"/>
          </a:p>
        </p:txBody>
      </p:sp>
    </p:spTree>
    <p:extLst>
      <p:ext uri="{BB962C8B-B14F-4D97-AF65-F5344CB8AC3E}">
        <p14:creationId xmlns:p14="http://schemas.microsoft.com/office/powerpoint/2010/main" val="1858680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392C-60F1-AB48-0AD1-CD32737B27DD}"/>
              </a:ext>
            </a:extLst>
          </p:cNvPr>
          <p:cNvSpPr>
            <a:spLocks noGrp="1"/>
          </p:cNvSpPr>
          <p:nvPr>
            <p:ph type="title"/>
          </p:nvPr>
        </p:nvSpPr>
        <p:spPr/>
        <p:txBody>
          <a:bodyPr/>
          <a:lstStyle/>
          <a:p>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BDE436F-EE3D-69D7-1BF0-740FFA64B19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1410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FD26-E702-4C7F-89FB-811E096EC028}"/>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Principles of Protection</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2FCD48B-F6FB-54C8-5286-89C5E2C8696D}"/>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a:t>
            </a:r>
            <a:r>
              <a:rPr lang="en-US" b="1" i="1" dirty="0">
                <a:solidFill>
                  <a:srgbClr val="000000"/>
                </a:solidFill>
                <a:effectLst/>
                <a:latin typeface="Times New Roman" panose="02020603050405020304" pitchFamily="18" charset="0"/>
              </a:rPr>
              <a:t>principle of least privilege </a:t>
            </a:r>
            <a:r>
              <a:rPr lang="en-US" b="0" i="0" dirty="0">
                <a:solidFill>
                  <a:srgbClr val="000000"/>
                </a:solidFill>
                <a:effectLst/>
                <a:latin typeface="Times New Roman" panose="02020603050405020304" pitchFamily="18" charset="0"/>
              </a:rPr>
              <a:t>dictates that programs, users, and systems be given just enough privileges to perform their tasks.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This ensures that failures do the least amount of harm and allow the least of harm to be done.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For example, if a program needs special privileges to perform a task, it is better to make it a SGID program with group ownership of "network" or "backup" or some other pseudo group, rather than SUID with root ownership. This limits the amount of damage that can occur if something goes wrong.</a:t>
            </a:r>
          </a:p>
          <a:p>
            <a:endParaRPr lang="en-IN" dirty="0"/>
          </a:p>
        </p:txBody>
      </p:sp>
    </p:spTree>
    <p:extLst>
      <p:ext uri="{BB962C8B-B14F-4D97-AF65-F5344CB8AC3E}">
        <p14:creationId xmlns:p14="http://schemas.microsoft.com/office/powerpoint/2010/main" val="29712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2D78-E5B4-B8EA-4D7A-7C7957D6DCB8}"/>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Domain of Protection</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3D657D0-BA79-BFB3-E11C-81E63E2C4B1C}"/>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A computer can be viewed as a collection of </a:t>
            </a:r>
            <a:r>
              <a:rPr lang="en-US" b="0" i="1" dirty="0">
                <a:solidFill>
                  <a:srgbClr val="000000"/>
                </a:solidFill>
                <a:effectLst/>
                <a:latin typeface="Times New Roman" panose="02020603050405020304" pitchFamily="18" charset="0"/>
              </a:rPr>
              <a:t>processes</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objects</a:t>
            </a:r>
            <a:r>
              <a:rPr lang="en-US" b="0" i="0" dirty="0">
                <a:solidFill>
                  <a:srgbClr val="000000"/>
                </a:solidFill>
                <a:effectLst/>
                <a:latin typeface="Times New Roman" panose="02020603050405020304" pitchFamily="18" charset="0"/>
              </a:rPr>
              <a:t> ( both HW &amp; SW ).</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a:t>
            </a:r>
            <a:r>
              <a:rPr lang="en-US" b="1" i="1" dirty="0">
                <a:solidFill>
                  <a:srgbClr val="000000"/>
                </a:solidFill>
                <a:effectLst/>
                <a:latin typeface="Times New Roman" panose="02020603050405020304" pitchFamily="18" charset="0"/>
              </a:rPr>
              <a:t>need to know principle</a:t>
            </a:r>
            <a:r>
              <a:rPr lang="en-US" b="0" i="0" dirty="0">
                <a:solidFill>
                  <a:srgbClr val="000000"/>
                </a:solidFill>
                <a:effectLst/>
                <a:latin typeface="Times New Roman" panose="02020603050405020304" pitchFamily="18" charset="0"/>
              </a:rPr>
              <a:t> states that a process should only have access to those objects it needs to accomplish its task, and furthermore only in the modes for which it needs access and only during the time frame when it needs access.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modes available for a particular object may depend upon its type.</a:t>
            </a:r>
          </a:p>
          <a:p>
            <a:endParaRPr lang="en-IN" dirty="0"/>
          </a:p>
        </p:txBody>
      </p:sp>
    </p:spTree>
    <p:extLst>
      <p:ext uri="{BB962C8B-B14F-4D97-AF65-F5344CB8AC3E}">
        <p14:creationId xmlns:p14="http://schemas.microsoft.com/office/powerpoint/2010/main" val="60805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32C3-54B3-B2A8-31C5-B73DCBEBA01C}"/>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Domain Structure</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4C31E62-4986-E7F5-83ED-C92F9CC10D0A}"/>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A </a:t>
            </a:r>
            <a:r>
              <a:rPr lang="en-US" b="1" i="1" dirty="0">
                <a:solidFill>
                  <a:srgbClr val="000000"/>
                </a:solidFill>
                <a:effectLst/>
                <a:latin typeface="Times New Roman" panose="02020603050405020304" pitchFamily="18" charset="0"/>
              </a:rPr>
              <a:t>protection domain </a:t>
            </a:r>
            <a:r>
              <a:rPr lang="en-US" b="0" i="0" dirty="0">
                <a:solidFill>
                  <a:srgbClr val="000000"/>
                </a:solidFill>
                <a:effectLst/>
                <a:latin typeface="Times New Roman" panose="02020603050405020304" pitchFamily="18" charset="0"/>
              </a:rPr>
              <a:t>specifies the resources that a process may access.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Each domain defines a set of objects and the types of operations that may be invoked on each object.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An </a:t>
            </a:r>
            <a:r>
              <a:rPr lang="en-US" b="1" i="1" dirty="0">
                <a:solidFill>
                  <a:srgbClr val="000000"/>
                </a:solidFill>
                <a:effectLst/>
                <a:latin typeface="Times New Roman" panose="02020603050405020304" pitchFamily="18" charset="0"/>
              </a:rPr>
              <a:t>access right</a:t>
            </a:r>
            <a:r>
              <a:rPr lang="en-US" b="0" i="0" dirty="0">
                <a:solidFill>
                  <a:srgbClr val="000000"/>
                </a:solidFill>
                <a:effectLst/>
                <a:latin typeface="Times New Roman" panose="02020603050405020304" pitchFamily="18" charset="0"/>
              </a:rPr>
              <a:t> is the ability to execute an operation on an object.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 domain is defined as a set of &lt; object, { access right set } &gt; pairs, as shown below. Note that some domains may be disjoint while others overlap.</a:t>
            </a:r>
          </a:p>
          <a:p>
            <a:endParaRPr lang="en-IN" dirty="0"/>
          </a:p>
        </p:txBody>
      </p:sp>
    </p:spTree>
    <p:extLst>
      <p:ext uri="{BB962C8B-B14F-4D97-AF65-F5344CB8AC3E}">
        <p14:creationId xmlns:p14="http://schemas.microsoft.com/office/powerpoint/2010/main" val="257893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6DCF-E24B-D0CF-0FC9-A55754210DB2}"/>
              </a:ext>
            </a:extLst>
          </p:cNvPr>
          <p:cNvSpPr>
            <a:spLocks noGrp="1"/>
          </p:cNvSpPr>
          <p:nvPr>
            <p:ph type="title"/>
          </p:nvPr>
        </p:nvSpPr>
        <p:spPr/>
        <p:txBody>
          <a:bodyPr/>
          <a:lstStyle/>
          <a:p>
            <a:r>
              <a:rPr lang="en-US" b="1" i="0" dirty="0">
                <a:solidFill>
                  <a:srgbClr val="000000"/>
                </a:solidFill>
                <a:effectLst/>
                <a:latin typeface="Times New Roman" panose="02020603050405020304" pitchFamily="18" charset="0"/>
              </a:rPr>
              <a:t>System with three protection domains.</a:t>
            </a:r>
            <a:endParaRPr lang="en-IN" dirty="0"/>
          </a:p>
        </p:txBody>
      </p:sp>
      <p:pic>
        <p:nvPicPr>
          <p:cNvPr id="1026" name="Picture 2">
            <a:extLst>
              <a:ext uri="{FF2B5EF4-FFF2-40B4-BE49-F238E27FC236}">
                <a16:creationId xmlns:a16="http://schemas.microsoft.com/office/drawing/2014/main" id="{D54F19A8-5FFC-0366-11E3-018FCACBCC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8875" y="2743200"/>
            <a:ext cx="8147147" cy="194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53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9253-0A78-548A-4377-814648DF81D3}"/>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An Example: UNIX</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8EB13B2-BA76-667F-F519-366FC6A0A6A8}"/>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UNIX associates domains with users.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Certain programs operate with the SUID bit set, which effectively changes the user ID, and therefore the access domain, while the program is running. ( and similarly for the SGID bit. ) Unfortunately this has some potential for abuse.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An alternative used on some systems is to place privileged programs in special directories, so that they attain the identity of the directory owner when they run. This prevents crackers from placing SUID programs in random directories around the system.</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Yet another alternative is to not allow the changing of ID at all. Instead, special privileged daemons are launched at boot time, and user processes send messages to these daemons when they need special tasks performed.</a:t>
            </a:r>
          </a:p>
          <a:p>
            <a:endParaRPr lang="en-IN" dirty="0"/>
          </a:p>
        </p:txBody>
      </p:sp>
    </p:spTree>
    <p:extLst>
      <p:ext uri="{BB962C8B-B14F-4D97-AF65-F5344CB8AC3E}">
        <p14:creationId xmlns:p14="http://schemas.microsoft.com/office/powerpoint/2010/main" val="415702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64E9-4D5B-E651-51D4-2E3E1E2D06EC}"/>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An Example: MULTICS</a:t>
            </a:r>
            <a:br>
              <a:rPr lang="en-IN" b="1" i="0" dirty="0">
                <a:solidFill>
                  <a:srgbClr val="000000"/>
                </a:solidFill>
                <a:effectLst/>
                <a:latin typeface="Times New Roman" panose="02020603050405020304" pitchFamily="18" charset="0"/>
              </a:rPr>
            </a:br>
            <a:endParaRPr lang="en-IN" dirty="0"/>
          </a:p>
        </p:txBody>
      </p:sp>
      <p:pic>
        <p:nvPicPr>
          <p:cNvPr id="2052" name="Picture 4">
            <a:extLst>
              <a:ext uri="{FF2B5EF4-FFF2-40B4-BE49-F238E27FC236}">
                <a16:creationId xmlns:a16="http://schemas.microsoft.com/office/drawing/2014/main" id="{A23CDA9B-B85A-3752-2BED-359EC9F1F8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0471" y="1475651"/>
            <a:ext cx="5312305" cy="3650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4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CA9A1-07B8-755C-F11B-5CBB862CBE17}"/>
              </a:ext>
            </a:extLst>
          </p:cNvPr>
          <p:cNvSpPr>
            <a:spLocks noGrp="1"/>
          </p:cNvSpPr>
          <p:nvPr>
            <p:ph idx="1"/>
          </p:nvPr>
        </p:nvSpPr>
        <p:spPr>
          <a:xfrm>
            <a:off x="838200" y="739588"/>
            <a:ext cx="10515600" cy="5437375"/>
          </a:xfrm>
        </p:spPr>
        <p:txBody>
          <a:bodyPr>
            <a:normAutofit fontScale="62500" lnSpcReduction="2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Rings are numbered from 0 to 7, with outer rings having a subset of the privileges of the inner rings.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Each file is a memory segment, and each segment description includes an entry that indicates the ring number associated with that segment, as well as read, write, and execute privileges.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Each process runs in a ring, according to the </a:t>
            </a:r>
            <a:r>
              <a:rPr lang="en-US" b="0" i="1" dirty="0">
                <a:solidFill>
                  <a:srgbClr val="000000"/>
                </a:solidFill>
                <a:effectLst/>
                <a:latin typeface="Times New Roman" panose="02020603050405020304" pitchFamily="18" charset="0"/>
              </a:rPr>
              <a:t>current-ring-number, </a:t>
            </a:r>
            <a:r>
              <a:rPr lang="en-US" b="0" i="0" dirty="0">
                <a:solidFill>
                  <a:srgbClr val="000000"/>
                </a:solidFill>
                <a:effectLst/>
                <a:latin typeface="Times New Roman" panose="02020603050405020304" pitchFamily="18" charset="0"/>
              </a:rPr>
              <a:t>a counter associated with each process.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 process operating in one ring can only access segments associated with higher ( farther out ) rings, and then only according to the access bits. Processes cannot access segments associated with lower rings.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Domain switching is achieved by a process in one ring calling upon a process operating in a lower ring, which is controlled by several factors stored with each segment descriptor:</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An </a:t>
            </a:r>
            <a:r>
              <a:rPr lang="en-US" b="1" i="1" dirty="0">
                <a:solidFill>
                  <a:srgbClr val="000000"/>
                </a:solidFill>
                <a:effectLst/>
                <a:latin typeface="Times New Roman" panose="02020603050405020304" pitchFamily="18" charset="0"/>
              </a:rPr>
              <a:t>access bracket</a:t>
            </a:r>
            <a:r>
              <a:rPr lang="en-US" b="0" i="0" dirty="0">
                <a:solidFill>
                  <a:srgbClr val="000000"/>
                </a:solidFill>
                <a:effectLst/>
                <a:latin typeface="Times New Roman" panose="02020603050405020304" pitchFamily="18" charset="0"/>
              </a:rPr>
              <a:t>, defined by integers b1 &lt;= b2.</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A </a:t>
            </a:r>
            <a:r>
              <a:rPr lang="en-US" b="1" i="1" dirty="0">
                <a:solidFill>
                  <a:srgbClr val="000000"/>
                </a:solidFill>
                <a:effectLst/>
                <a:latin typeface="Times New Roman" panose="02020603050405020304" pitchFamily="18" charset="0"/>
              </a:rPr>
              <a:t>limit</a:t>
            </a:r>
            <a:r>
              <a:rPr lang="en-US" b="0" i="0" dirty="0">
                <a:solidFill>
                  <a:srgbClr val="000000"/>
                </a:solidFill>
                <a:effectLst/>
                <a:latin typeface="Times New Roman" panose="02020603050405020304" pitchFamily="18" charset="0"/>
              </a:rPr>
              <a:t> b3 &gt; b2</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A </a:t>
            </a:r>
            <a:r>
              <a:rPr lang="en-US" b="1" i="1" dirty="0">
                <a:solidFill>
                  <a:srgbClr val="000000"/>
                </a:solidFill>
                <a:effectLst/>
                <a:latin typeface="Times New Roman" panose="02020603050405020304" pitchFamily="18" charset="0"/>
              </a:rPr>
              <a:t>list of gates, </a:t>
            </a:r>
            <a:r>
              <a:rPr lang="en-US" b="0" i="0" dirty="0">
                <a:solidFill>
                  <a:srgbClr val="000000"/>
                </a:solidFill>
                <a:effectLst/>
                <a:latin typeface="Times New Roman" panose="02020603050405020304" pitchFamily="18" charset="0"/>
              </a:rPr>
              <a:t>identifying the entry points at which the segments may be called.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If a process operating in ring </a:t>
            </a:r>
            <a:r>
              <a:rPr lang="en-US" b="0" i="0" dirty="0" err="1">
                <a:solidFill>
                  <a:srgbClr val="000000"/>
                </a:solidFill>
                <a:effectLst/>
                <a:latin typeface="Times New Roman" panose="02020603050405020304" pitchFamily="18" charset="0"/>
              </a:rPr>
              <a:t>i</a:t>
            </a:r>
            <a:r>
              <a:rPr lang="en-US" b="0" i="0" dirty="0">
                <a:solidFill>
                  <a:srgbClr val="000000"/>
                </a:solidFill>
                <a:effectLst/>
                <a:latin typeface="Times New Roman" panose="02020603050405020304" pitchFamily="18" charset="0"/>
              </a:rPr>
              <a:t> calls a segment whose bracket is such that b1 &lt;= </a:t>
            </a:r>
            <a:r>
              <a:rPr lang="en-US" b="0" i="0" dirty="0" err="1">
                <a:solidFill>
                  <a:srgbClr val="000000"/>
                </a:solidFill>
                <a:effectLst/>
                <a:latin typeface="Times New Roman" panose="02020603050405020304" pitchFamily="18" charset="0"/>
              </a:rPr>
              <a:t>i</a:t>
            </a:r>
            <a:r>
              <a:rPr lang="en-US" b="0" i="0" dirty="0">
                <a:solidFill>
                  <a:srgbClr val="000000"/>
                </a:solidFill>
                <a:effectLst/>
                <a:latin typeface="Times New Roman" panose="02020603050405020304" pitchFamily="18" charset="0"/>
              </a:rPr>
              <a:t> &lt;= b2, then the call succeeds and the process remains in ring </a:t>
            </a:r>
            <a:r>
              <a:rPr lang="en-US" b="0" i="0" dirty="0" err="1">
                <a:solidFill>
                  <a:srgbClr val="000000"/>
                </a:solidFill>
                <a:effectLst/>
                <a:latin typeface="Times New Roman" panose="02020603050405020304" pitchFamily="18" charset="0"/>
              </a:rPr>
              <a:t>i</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Otherwise a trap to the OS occurs, and is handled as follows: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If </a:t>
            </a:r>
            <a:r>
              <a:rPr lang="en-US" b="0" i="0" dirty="0" err="1">
                <a:solidFill>
                  <a:srgbClr val="000000"/>
                </a:solidFill>
                <a:effectLst/>
                <a:latin typeface="Times New Roman" panose="02020603050405020304" pitchFamily="18" charset="0"/>
              </a:rPr>
              <a:t>i</a:t>
            </a:r>
            <a:r>
              <a:rPr lang="en-US" b="0" i="0" dirty="0">
                <a:solidFill>
                  <a:srgbClr val="000000"/>
                </a:solidFill>
                <a:effectLst/>
                <a:latin typeface="Times New Roman" panose="02020603050405020304" pitchFamily="18" charset="0"/>
              </a:rPr>
              <a:t> &lt; b1, then the call is allowed, because we are transferring to a procedure with fewer privileges. However if any of the parameters being passed are of segments below b1, then they must be copied to an area accessible by the called procedure.</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If </a:t>
            </a:r>
            <a:r>
              <a:rPr lang="en-US" b="0" i="0" dirty="0" err="1">
                <a:solidFill>
                  <a:srgbClr val="000000"/>
                </a:solidFill>
                <a:effectLst/>
                <a:latin typeface="Times New Roman" panose="02020603050405020304" pitchFamily="18" charset="0"/>
              </a:rPr>
              <a:t>i</a:t>
            </a:r>
            <a:r>
              <a:rPr lang="en-US" b="0" i="0" dirty="0">
                <a:solidFill>
                  <a:srgbClr val="000000"/>
                </a:solidFill>
                <a:effectLst/>
                <a:latin typeface="Times New Roman" panose="02020603050405020304" pitchFamily="18" charset="0"/>
              </a:rPr>
              <a:t> &gt; b2, then the call is allowed only if </a:t>
            </a:r>
            <a:r>
              <a:rPr lang="en-US" b="0" i="0" dirty="0" err="1">
                <a:solidFill>
                  <a:srgbClr val="000000"/>
                </a:solidFill>
                <a:effectLst/>
                <a:latin typeface="Times New Roman" panose="02020603050405020304" pitchFamily="18" charset="0"/>
              </a:rPr>
              <a:t>i</a:t>
            </a:r>
            <a:r>
              <a:rPr lang="en-US" b="0" i="0" dirty="0">
                <a:solidFill>
                  <a:srgbClr val="000000"/>
                </a:solidFill>
                <a:effectLst/>
                <a:latin typeface="Times New Roman" panose="02020603050405020304" pitchFamily="18" charset="0"/>
              </a:rPr>
              <a:t> &lt;= b3 and the call is directed to one of the entries on the list of gates.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Overall this approach is more complex and less efficient than other protection schemes.</a:t>
            </a:r>
          </a:p>
          <a:p>
            <a:endParaRPr lang="en-IN" dirty="0"/>
          </a:p>
        </p:txBody>
      </p:sp>
    </p:spTree>
    <p:extLst>
      <p:ext uri="{BB962C8B-B14F-4D97-AF65-F5344CB8AC3E}">
        <p14:creationId xmlns:p14="http://schemas.microsoft.com/office/powerpoint/2010/main" val="1190194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1772</Words>
  <Application>Microsoft Office PowerPoint</Application>
  <PresentationFormat>Widescreen</PresentationFormat>
  <Paragraphs>98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Protection </vt:lpstr>
      <vt:lpstr> Goals of Protection </vt:lpstr>
      <vt:lpstr>Principles of Protection </vt:lpstr>
      <vt:lpstr>Domain of Protection </vt:lpstr>
      <vt:lpstr>Domain Structure </vt:lpstr>
      <vt:lpstr>System with three protection domains.</vt:lpstr>
      <vt:lpstr>An Example: UNIX </vt:lpstr>
      <vt:lpstr>An Example: MULTICS </vt:lpstr>
      <vt:lpstr>PowerPoint Presentation</vt:lpstr>
      <vt:lpstr>Access Matrix </vt:lpstr>
      <vt:lpstr>Access Matrix</vt:lpstr>
      <vt:lpstr>DOMAIN SWITCH</vt:lpstr>
      <vt:lpstr>copy rights is denoted by an asterisk, If the asterisk is removed from the original access right, then the right is transferred, rather than being copied. This may be termed a transfer right as opposed to a copy right.</vt:lpstr>
      <vt:lpstr>owner right adds the privilege of adding new rights or removing existing one</vt:lpstr>
      <vt:lpstr>The addition of control rights, which only apply to domain objects, allow a process operating in one domain to affect the rights available in other domains</vt:lpstr>
      <vt:lpstr>Implementation of Access Matrix </vt:lpstr>
      <vt:lpstr>Global Table </vt:lpstr>
      <vt:lpstr>Access Lists for Objects </vt:lpstr>
      <vt:lpstr>Capability Lists for Domains </vt:lpstr>
      <vt:lpstr>A Lock-Key Mechanism </vt:lpstr>
      <vt:lpstr>Access Control– Solaris  </vt:lpstr>
      <vt:lpstr>Role-based access control in Solaris 10</vt:lpstr>
      <vt:lpstr>Revocation of Access Rights </vt:lpstr>
      <vt:lpstr>PowerPoint Presentation</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Protection </dc:title>
  <dc:creator>Sheena Mohammed</dc:creator>
  <cp:lastModifiedBy>Sheena Mohammed</cp:lastModifiedBy>
  <cp:revision>2</cp:revision>
  <dcterms:created xsi:type="dcterms:W3CDTF">2022-12-07T05:37:17Z</dcterms:created>
  <dcterms:modified xsi:type="dcterms:W3CDTF">2022-12-07T08:25:27Z</dcterms:modified>
</cp:coreProperties>
</file>