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4"/>
    <p:restoredTop sz="94635"/>
  </p:normalViewPr>
  <p:slideViewPr>
    <p:cSldViewPr snapToGrid="0">
      <p:cViewPr varScale="1">
        <p:scale>
          <a:sx n="87" d="100"/>
          <a:sy n="87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DE30-ABF5-1F41-3F7A-1D0D03D3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06A4B-B8CD-15FE-3163-C569CB417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4570-B9C7-1C70-2943-FD68273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917E-2A22-C2C0-A5A1-5031236F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156D-95D1-4ED9-0011-284A9D3C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8050-F495-8F31-BC56-EC5641AE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5659C-DEF0-E5B5-D173-713A28C95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3BF6-C0D7-876D-DFED-097BB12B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D0F7-C1D8-1066-9998-3250B017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2C58-7784-9D0D-F5A6-881C747F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39840-E2E0-7C64-C4A0-C9694078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C5455-D62F-BF4E-C32D-D3534E64D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4E21-DE11-CB73-9487-45B338F9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2DA3-1BFC-2EC8-020C-C407A3E2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D16C-C8A7-7041-41FF-3A34E15B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2F04-E663-BFF4-8B8F-6FA03D61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4135-8F2D-6D8F-2939-D8DEC26A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3567-63E6-711D-236C-5C64A33D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7D43-C1FC-4C60-C541-A8AB5AF1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4106-43E9-385D-10C9-CA406A27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08DC-6AFC-1DE6-075C-2D83E0C9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98090-F8ED-9584-0701-54F19D7B9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1B20-1E98-02FF-3708-A2DDC8EF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EB74-000D-582A-CCB2-57F1ED48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D0C6-B8F2-6F23-CF29-A749F55D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6C9E-E142-B548-154A-61168A2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2961-FCE1-7F19-CF8C-5AD151EB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E3B6-D78E-B479-AA9B-EA985C7DE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31AC-FB17-DB9B-5A7E-02424625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104E1-D355-1908-F469-7BC0D00D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A549-5254-0B32-1707-FF67528D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C623-6CD2-E5C9-4696-F4F07CD8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07BF-541E-A19E-6198-4A4EF1AC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4813-B6ED-DF01-6048-8DE9293E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16C1D-55BB-91F1-69FA-5E5321E8E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8013A-0391-3F6E-CD56-190A29A23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B841E-5D21-5C61-B62F-A53EEFB5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D7D44-A641-B1D7-90D0-A6643F0C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83955-72D6-E19D-D2CE-1786C6E4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7DEC-8BFF-C899-3E6F-2BE8C2B3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7F280-3FC3-25DC-16F7-973313B9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F8F95-6B23-52A8-1728-ABC5E22E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C0C08-5754-9516-45D2-EE3E3CAC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48BE6-D7E2-8287-E659-DF6C3A7B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EB736-2A90-6AE0-F750-34F02569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3AA15-19CD-7F96-7666-2AF67B70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989B-E2AD-E7CE-0141-DE4C879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1B29-42A6-72C9-6858-D954792D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23888-8CE3-F582-AE47-FB3E5258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611A2-0F3C-90A9-0B23-33E23885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3E23-1EED-B22F-FC13-2C9F3538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F6B8-80F7-611B-D113-6787140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BE19-FAFD-CED6-F4E7-B9BB0DC0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D100B-A041-D50D-D4E0-FFF83DD5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0A396-DB5D-0056-7648-1C258667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5E3C-E58F-BA5E-F56B-0F2174A4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1743-8B67-26F9-5EE8-F033C7D5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7FA5-AA4A-9EDF-C27A-A326B17E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59FBA-8123-9FAF-4629-18060875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79208-2009-56B7-992C-024297A6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0C9A-2281-B42E-4E73-E96D0B6FA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F2E78-82C2-EC49-BF3C-754A14BF96A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9287-F7C2-9D7C-B237-5C683C163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052C5-0C90-1DD2-EADC-0714C3A5D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5C20C-754F-174B-89AC-9BF5DEF5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3F94DB3-83DC-5853-117A-82D53E053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1" r="2" b="742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DC5F9-DCCB-B59D-4E6E-1D02265F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820328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Generative AI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Assignment 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9D719-1DED-CC60-6D4B-C748CDC56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44779"/>
            <a:ext cx="3933306" cy="3244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/>
              <a:t>Name - Sathwik Reddy Chelemela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637B3-3B7E-D13F-DAFF-5315DB134E5E}"/>
              </a:ext>
            </a:extLst>
          </p:cNvPr>
          <p:cNvSpPr txBox="1"/>
          <p:nvPr/>
        </p:nvSpPr>
        <p:spPr>
          <a:xfrm>
            <a:off x="12250882" y="-93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704F5A-D34E-C202-58FE-936C5B9DD401}"/>
              </a:ext>
            </a:extLst>
          </p:cNvPr>
          <p:cNvSpPr txBox="1">
            <a:spLocks/>
          </p:cNvSpPr>
          <p:nvPr/>
        </p:nvSpPr>
        <p:spPr>
          <a:xfrm>
            <a:off x="477981" y="5223620"/>
            <a:ext cx="3933306" cy="324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NUID- 002873268</a:t>
            </a:r>
          </a:p>
        </p:txBody>
      </p:sp>
    </p:spTree>
    <p:extLst>
      <p:ext uri="{BB962C8B-B14F-4D97-AF65-F5344CB8AC3E}">
        <p14:creationId xmlns:p14="http://schemas.microsoft.com/office/powerpoint/2010/main" val="29818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70FFE-E2EB-E860-B640-C8514A98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Problems and Challenges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34C7-E585-A318-9B6E-A0FA9696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14600"/>
            <a:ext cx="4498848" cy="358444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000" b="1" dirty="0"/>
              <a:t>(A) </a:t>
            </a:r>
            <a:r>
              <a:rPr lang="en-US" sz="1000" b="1" dirty="0" err="1"/>
              <a:t>LangChain</a:t>
            </a:r>
            <a:r>
              <a:rPr lang="en-US" sz="1000" b="1" dirty="0"/>
              <a:t> with RAG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Retrieval-Augmented Generation (RAG) enhances LLMs by retrieving external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This project explores how </a:t>
            </a:r>
            <a:r>
              <a:rPr lang="en-US" sz="1000" dirty="0" err="1"/>
              <a:t>LangChain</a:t>
            </a:r>
            <a:r>
              <a:rPr lang="en-US" sz="1000" dirty="0"/>
              <a:t> uses FAISS for vector storage and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Focus areas: Input/output parsing, retrieval mechanisms, and response formatting.</a:t>
            </a:r>
          </a:p>
          <a:p>
            <a:pPr marL="0" indent="0">
              <a:buNone/>
            </a:pPr>
            <a:r>
              <a:rPr lang="en-US" sz="1000" b="1" dirty="0"/>
              <a:t>(B) CIFAR-10 CNN Performance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CIFAR-10 is a 10-class image classification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We investigate CNN performance by varying: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Batch Normalization &amp; Dropout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Number of convolutional &amp; pooling layers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Activation functions (</a:t>
            </a:r>
            <a:r>
              <a:rPr lang="en-US" sz="1000" b="1" dirty="0" err="1"/>
              <a:t>ReLU</a:t>
            </a:r>
            <a:r>
              <a:rPr lang="en-US" sz="1000" b="1" dirty="0"/>
              <a:t>, Tanh, </a:t>
            </a:r>
            <a:r>
              <a:rPr lang="en-US" sz="1000" b="1" dirty="0" err="1"/>
              <a:t>Softmax</a:t>
            </a:r>
            <a:r>
              <a:rPr lang="en-US" sz="1000" b="1" dirty="0"/>
              <a:t>)</a:t>
            </a:r>
            <a:endParaRPr lang="en-US" sz="100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133402B-31A4-4087-5BDD-4DBF77B55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19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77CAE-438B-5C49-70CD-49F5D841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Data and preparation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BA41B-C8B0-6BCE-AEC3-EDC5CE42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455579"/>
            <a:ext cx="4498848" cy="358444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000" b="1" dirty="0"/>
              <a:t>(A) </a:t>
            </a:r>
            <a:r>
              <a:rPr lang="en-US" sz="1000" b="1" dirty="0" err="1"/>
              <a:t>LangChain</a:t>
            </a:r>
            <a:r>
              <a:rPr lang="en-US" sz="1000" b="1" dirty="0"/>
              <a:t> RAG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Text documents about planets are embedded using </a:t>
            </a:r>
            <a:r>
              <a:rPr lang="en-US" sz="1000" dirty="0" err="1"/>
              <a:t>SentenceTransformer</a:t>
            </a:r>
            <a:r>
              <a:rPr lang="en-US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FAISS is used as a vector database for efficient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Queries retrieve the most relevant documents before generating an answer.</a:t>
            </a:r>
          </a:p>
          <a:p>
            <a:pPr marL="0" indent="0">
              <a:buNone/>
            </a:pPr>
            <a:r>
              <a:rPr lang="en-US" sz="1000" b="1" dirty="0"/>
              <a:t>(B) CIFAR-10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60,000 images (10 classes, 32x32 pixels, RGB).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Preprocessing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Normalization of pixel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One-hot encoding of labels.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Data augmentation (flipping, rotation) to improve generalization.</a:t>
            </a:r>
          </a:p>
        </p:txBody>
      </p:sp>
      <p:pic>
        <p:nvPicPr>
          <p:cNvPr id="4" name="Content Placeholder 3" descr="An abstract genetic concept">
            <a:extLst>
              <a:ext uri="{FF2B5EF4-FFF2-40B4-BE49-F238E27FC236}">
                <a16:creationId xmlns:a16="http://schemas.microsoft.com/office/drawing/2014/main" id="{07086AFF-605B-88BD-17EA-C0FCEDDEC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3FCE56-0BA0-7887-1EA1-D8298A7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3876675"/>
            <a:ext cx="4498848" cy="2306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7FB13-548A-6928-68E9-A4862F14F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001" y="2578615"/>
            <a:ext cx="5717419" cy="9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27259-06DB-1F6E-CD95-2F2AD998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Approach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B5F944EE-5423-49EE-F3A8-237C8C54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286000"/>
            <a:ext cx="4896573" cy="426155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000" b="1" dirty="0"/>
              <a:t>A) </a:t>
            </a:r>
            <a:r>
              <a:rPr lang="en-US" sz="1000" b="1" dirty="0" err="1"/>
              <a:t>LangChain</a:t>
            </a:r>
            <a:r>
              <a:rPr lang="en-US" sz="1000" b="1" dirty="0"/>
              <a:t> RAG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OpenAI GPT-3.5 Turbo is used as the LLM.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FAISS retrieves top matching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Structured prompting and output formatting improve answer readability.</a:t>
            </a:r>
          </a:p>
          <a:p>
            <a:pPr marL="0" indent="0">
              <a:buNone/>
            </a:pPr>
            <a:r>
              <a:rPr lang="en-US" sz="1000" b="1" dirty="0"/>
              <a:t>(B) CNN Model Variations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Baseline:</a:t>
            </a:r>
            <a:r>
              <a:rPr lang="en-US" sz="1000" dirty="0"/>
              <a:t> 3 Conv layers + </a:t>
            </a:r>
            <a:r>
              <a:rPr lang="en-US" sz="1000" dirty="0" err="1"/>
              <a:t>ReLU</a:t>
            </a:r>
            <a:r>
              <a:rPr lang="en-US" sz="1000" dirty="0"/>
              <a:t> + </a:t>
            </a:r>
            <a:r>
              <a:rPr lang="en-US" sz="1000" dirty="0" err="1"/>
              <a:t>MaxPooling</a:t>
            </a:r>
            <a:r>
              <a:rPr lang="en-US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Variations: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Batch Normalization for faster convergence.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Dropout to reduce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Different activation functions and layer depths to evaluate accuracy trends.</a:t>
            </a:r>
          </a:p>
          <a:p>
            <a:endParaRPr lang="en-US" sz="1000" dirty="0"/>
          </a:p>
        </p:txBody>
      </p:sp>
      <p:pic>
        <p:nvPicPr>
          <p:cNvPr id="4" name="Content Placeholder 3" descr="An abstract genetic concept">
            <a:extLst>
              <a:ext uri="{FF2B5EF4-FFF2-40B4-BE49-F238E27FC236}">
                <a16:creationId xmlns:a16="http://schemas.microsoft.com/office/drawing/2014/main" id="{F7FE6798-B461-A271-64BC-F702E3EF6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9C12EB-6030-C0A5-BDED-2FC5CF92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33" y="3458498"/>
            <a:ext cx="5967411" cy="2629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32056-ECE4-73B8-02ED-46F2636D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6" y="2414733"/>
            <a:ext cx="5967412" cy="984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A193E-E4CF-170A-A85F-C7D03CD29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033" y="1909297"/>
            <a:ext cx="5967412" cy="5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0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2C2EE-2335-844E-E7B1-017F4588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Evaluate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2434A4-2D0B-9161-476B-AEC4257B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Content Placeholder 3" descr="An abstract genetic concept">
            <a:extLst>
              <a:ext uri="{FF2B5EF4-FFF2-40B4-BE49-F238E27FC236}">
                <a16:creationId xmlns:a16="http://schemas.microsoft.com/office/drawing/2014/main" id="{9B1F843E-E676-79A1-041D-15FD20B68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5400809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8A632B-336F-90A8-A20D-91F136494E7B}"/>
              </a:ext>
            </a:extLst>
          </p:cNvPr>
          <p:cNvSpPr txBox="1"/>
          <p:nvPr/>
        </p:nvSpPr>
        <p:spPr>
          <a:xfrm>
            <a:off x="411479" y="2512066"/>
            <a:ext cx="61584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/>
              <a:t>LangChain</a:t>
            </a:r>
            <a:r>
              <a:rPr lang="en-US" sz="1000" b="1" dirty="0"/>
              <a:t> RAG Results:</a:t>
            </a:r>
          </a:p>
          <a:p>
            <a:endParaRPr lang="en-US" sz="1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FAISS improves retrieval efficiency.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Context-aware responses are more factual.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Proper prompt engineering enhances clarity.</a:t>
            </a:r>
          </a:p>
          <a:p>
            <a:endParaRPr lang="en-US" sz="1000" dirty="0"/>
          </a:p>
          <a:p>
            <a:r>
              <a:rPr lang="en-US" sz="1000" b="1" dirty="0"/>
              <a:t>CNN Performance Comparison:</a:t>
            </a:r>
          </a:p>
          <a:p>
            <a:endParaRPr lang="en-US" sz="1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b="1" dirty="0"/>
              <a:t>Batch Normalization:</a:t>
            </a:r>
            <a:r>
              <a:rPr lang="en-US" sz="1000" dirty="0"/>
              <a:t> Faster training, better accuracy.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b="1" dirty="0"/>
              <a:t>Dropout:</a:t>
            </a:r>
            <a:r>
              <a:rPr lang="en-US" sz="1000" dirty="0"/>
              <a:t> Helps generalization, reduces overfitting.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b="1" dirty="0"/>
              <a:t>Activation Functions:</a:t>
            </a:r>
            <a:endParaRPr lang="en-US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ReLU</a:t>
            </a:r>
            <a:r>
              <a:rPr lang="en-US" sz="1000" dirty="0"/>
              <a:t> → Best performance.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Tanh &amp; Sigmoid → Slower, vanishing gradient issues.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6F68B1-310D-71C6-6E59-34CF0EDC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94" y="2304288"/>
            <a:ext cx="5016482" cy="1442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2047EA-6EFE-B4C2-DE5B-A458F9A07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29" y="3948724"/>
            <a:ext cx="5286375" cy="24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7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88B56-CC60-721C-81C0-25F85D83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325F85-D38A-E913-8CD1-055498DF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/>
              <a:t>LangChain RAG Insights:</a:t>
            </a:r>
          </a:p>
          <a:p>
            <a:pPr marL="0" indent="0">
              <a:buNone/>
            </a:pPr>
            <a:endParaRPr lang="en-US" sz="15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RAG boosts response relevance &amp;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High-quality embeddings are key for retrieval.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/>
          </a:p>
          <a:p>
            <a:pPr marL="0" indent="0">
              <a:buNone/>
            </a:pPr>
            <a:r>
              <a:rPr lang="en-US" sz="1500" b="1"/>
              <a:t>CIFAR-10 CNN Takeaways:</a:t>
            </a:r>
          </a:p>
          <a:p>
            <a:pPr marL="0" indent="0">
              <a:buNone/>
            </a:pPr>
            <a:endParaRPr lang="en-US" sz="15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Best Setup:</a:t>
            </a:r>
            <a:r>
              <a:rPr lang="en-US" sz="1500"/>
              <a:t> Batch Normalization + Dropout + ReLU.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More layers improved accuracy slightly.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Regularization techniques (BatchNorm &amp; Dropout) are crucial.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5454D-F53C-40D9-7632-785A553A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7" y="329183"/>
            <a:ext cx="3999826" cy="3429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36F2FD-BB4C-78D5-C656-77A9A2740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13" y="4198316"/>
            <a:ext cx="4805155" cy="23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8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Words>364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Generative AI  Assignment -3</vt:lpstr>
      <vt:lpstr>Problems and Challenges</vt:lpstr>
      <vt:lpstr>Data and preparation</vt:lpstr>
      <vt:lpstr>Approach</vt:lpstr>
      <vt:lpstr>Evaluate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Sathwik Reddy Chelemela</dc:creator>
  <cp:lastModifiedBy>Sathwik Reddy Chelemela</cp:lastModifiedBy>
  <cp:revision>8</cp:revision>
  <dcterms:created xsi:type="dcterms:W3CDTF">2025-01-21T17:58:25Z</dcterms:created>
  <dcterms:modified xsi:type="dcterms:W3CDTF">2025-01-30T04:41:32Z</dcterms:modified>
</cp:coreProperties>
</file>