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21"/>
  </p:notesMasterIdLst>
  <p:sldIdLst>
    <p:sldId id="774" r:id="rId5"/>
    <p:sldId id="802" r:id="rId6"/>
    <p:sldId id="844" r:id="rId7"/>
    <p:sldId id="857" r:id="rId8"/>
    <p:sldId id="856" r:id="rId9"/>
    <p:sldId id="864" r:id="rId10"/>
    <p:sldId id="867" r:id="rId11"/>
    <p:sldId id="868" r:id="rId12"/>
    <p:sldId id="870" r:id="rId13"/>
    <p:sldId id="872" r:id="rId14"/>
    <p:sldId id="873" r:id="rId15"/>
    <p:sldId id="871" r:id="rId16"/>
    <p:sldId id="874" r:id="rId17"/>
    <p:sldId id="869" r:id="rId18"/>
    <p:sldId id="846" r:id="rId19"/>
    <p:sldId id="79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9" autoAdjust="0"/>
    <p:restoredTop sz="90976" autoAdjust="0"/>
  </p:normalViewPr>
  <p:slideViewPr>
    <p:cSldViewPr snapToGrid="0">
      <p:cViewPr varScale="1">
        <p:scale>
          <a:sx n="100" d="100"/>
          <a:sy n="100" d="100"/>
        </p:scale>
        <p:origin x="79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5/9/2025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75304" y="-243801"/>
            <a:ext cx="12340876"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788666" y="4747407"/>
            <a:ext cx="4590899" cy="14731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5831952" y="4610501"/>
            <a:ext cx="5901243" cy="2000548"/>
          </a:xfrm>
          <a:prstGeom prst="rect">
            <a:avLst/>
          </a:prstGeom>
          <a:noFill/>
        </p:spPr>
        <p:txBody>
          <a:bodyPr wrap="square" rtlCol="0">
            <a:spAutoFit/>
          </a:bodyPr>
          <a:lstStyle/>
          <a:p>
            <a:pPr defTabSz="914400"/>
            <a:r>
              <a:rPr lang="en-US" sz="2800" dirty="0">
                <a:solidFill>
                  <a:prstClr val="white"/>
                </a:solidFill>
                <a:latin typeface="Georgia" panose="02040502050405020303" pitchFamily="18" charset="0"/>
              </a:rPr>
              <a:t>N.Sathwika:AIE23119</a:t>
            </a:r>
          </a:p>
          <a:p>
            <a:pPr defTabSz="914400"/>
            <a:r>
              <a:rPr lang="en-US" sz="2800" dirty="0" err="1">
                <a:solidFill>
                  <a:prstClr val="white"/>
                </a:solidFill>
                <a:latin typeface="Georgia" panose="02040502050405020303" pitchFamily="18" charset="0"/>
              </a:rPr>
              <a:t>V.Pavan</a:t>
            </a:r>
            <a:r>
              <a:rPr lang="en-US" sz="2800" dirty="0">
                <a:solidFill>
                  <a:prstClr val="white"/>
                </a:solidFill>
                <a:latin typeface="Georgia" panose="02040502050405020303" pitchFamily="18" charset="0"/>
              </a:rPr>
              <a:t> Kumar:AIE23134</a:t>
            </a:r>
          </a:p>
          <a:p>
            <a:pPr defTabSz="914400"/>
            <a:r>
              <a:rPr lang="en-US" sz="2800" dirty="0">
                <a:solidFill>
                  <a:prstClr val="white"/>
                </a:solidFill>
                <a:latin typeface="Georgia" panose="02040502050405020303" pitchFamily="18" charset="0"/>
              </a:rPr>
              <a:t>S.Manivardhan:AIE23158</a:t>
            </a:r>
          </a:p>
          <a:p>
            <a:pPr defTabSz="914400"/>
            <a:r>
              <a:rPr lang="en-US" sz="2000" dirty="0">
                <a:solidFill>
                  <a:prstClr val="white"/>
                </a:solidFill>
                <a:latin typeface="Georgia" panose="02040502050405020303" pitchFamily="18" charset="0"/>
              </a:rPr>
              <a:t>Department of Computer Science &amp; Engineering,</a:t>
            </a:r>
          </a:p>
          <a:p>
            <a:pPr defTabSz="914400"/>
            <a:r>
              <a:rPr lang="en-US" sz="2000" dirty="0">
                <a:solidFill>
                  <a:prstClr val="white"/>
                </a:solidFill>
                <a:latin typeface="Georgia" panose="02040502050405020303" pitchFamily="18" charset="0"/>
              </a:rPr>
              <a:t>Amrita School of Engineering, Bengaluru</a:t>
            </a:r>
          </a:p>
        </p:txBody>
      </p:sp>
      <p:sp>
        <p:nvSpPr>
          <p:cNvPr id="4" name="Content Placeholder 3">
            <a:extLst>
              <a:ext uri="{FF2B5EF4-FFF2-40B4-BE49-F238E27FC236}">
                <a16:creationId xmlns:a16="http://schemas.microsoft.com/office/drawing/2014/main" id="{6E790937-0A5E-2C5C-635F-F7F9446C2BB2}"/>
              </a:ext>
            </a:extLst>
          </p:cNvPr>
          <p:cNvSpPr>
            <a:spLocks noGrp="1"/>
          </p:cNvSpPr>
          <p:nvPr>
            <p:ph idx="1"/>
          </p:nvPr>
        </p:nvSpPr>
        <p:spPr/>
        <p:txBody>
          <a:bodyPr/>
          <a:lstStyle/>
          <a:p>
            <a:pPr marL="0" indent="0" algn="ctr">
              <a:buNone/>
            </a:pPr>
            <a:r>
              <a:rPr lang="en-IN" dirty="0"/>
              <a:t> </a:t>
            </a:r>
            <a:r>
              <a:rPr lang="en-IN" sz="4400" dirty="0">
                <a:solidFill>
                  <a:schemeClr val="bg1"/>
                </a:solidFill>
                <a:latin typeface="Times New Roman" panose="02020603050405020304" pitchFamily="18" charset="0"/>
                <a:cs typeface="Times New Roman" panose="02020603050405020304" pitchFamily="18" charset="0"/>
              </a:rPr>
              <a:t>A Machine Learning Model for Agriculture CO2 Emissions Prediction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531A4C2-4F61-E482-87C0-65EC704D9DE3}"/>
              </a:ext>
            </a:extLst>
          </p:cNvPr>
          <p:cNvSpPr>
            <a:spLocks noGrp="1"/>
          </p:cNvSpPr>
          <p:nvPr>
            <p:ph type="title"/>
          </p:nvPr>
        </p:nvSpPr>
        <p:spPr/>
        <p:txBody>
          <a:bodyPr/>
          <a:lstStyle/>
          <a:p>
            <a:endParaRPr lang="en-IN" dirty="0"/>
          </a:p>
        </p:txBody>
      </p: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dirty="0"/>
          </a:p>
        </p:txBody>
      </p:sp>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1766878-3199-4EAB-94E7-2D6D11070E14}" type="slidenum">
              <a:rPr lang="en-US" smtClean="0"/>
              <a:pPr/>
              <a:t>10</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92506" y="1858356"/>
            <a:ext cx="6256420" cy="1307051"/>
          </a:xfrm>
          <a:prstGeom prst="rect">
            <a:avLst/>
          </a:prstGeom>
          <a:noFill/>
          <a:ln w="9525">
            <a:noFill/>
            <a:miter lim="800000"/>
            <a:headEnd/>
            <a:tailEnd/>
          </a:ln>
          <a:effectLst/>
        </p:spPr>
      </p:pic>
      <p:sp>
        <p:nvSpPr>
          <p:cNvPr id="8" name="TextBox 7"/>
          <p:cNvSpPr txBox="1"/>
          <p:nvPr/>
        </p:nvSpPr>
        <p:spPr>
          <a:xfrm>
            <a:off x="414086" y="972151"/>
            <a:ext cx="4437246"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Random Forest Regression</a:t>
            </a:r>
            <a:endParaRPr lang="en-US" sz="2800" dirty="0">
              <a:latin typeface="Times New Roman" panose="02020603050405020304" pitchFamily="18" charset="0"/>
              <a:cs typeface="Times New Roman" panose="02020603050405020304" pitchFamily="18" charset="0"/>
            </a:endParaRPr>
          </a:p>
        </p:txBody>
      </p:sp>
      <p:pic>
        <p:nvPicPr>
          <p:cNvPr id="5" name="Picture 4" descr="A graph with a red line and blue dots&#10;&#10;AI-generated content may be incorrect.">
            <a:extLst>
              <a:ext uri="{FF2B5EF4-FFF2-40B4-BE49-F238E27FC236}">
                <a16:creationId xmlns:a16="http://schemas.microsoft.com/office/drawing/2014/main" id="{9C48E244-6E1A-6E25-C9BC-FCBF0E39FBDB}"/>
              </a:ext>
            </a:extLst>
          </p:cNvPr>
          <p:cNvPicPr>
            <a:picLocks noChangeAspect="1"/>
          </p:cNvPicPr>
          <p:nvPr/>
        </p:nvPicPr>
        <p:blipFill>
          <a:blip r:embed="rId3"/>
          <a:stretch>
            <a:fillRect/>
          </a:stretch>
        </p:blipFill>
        <p:spPr>
          <a:xfrm>
            <a:off x="6448926" y="1149350"/>
            <a:ext cx="5419224" cy="42394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1194" y="1137256"/>
            <a:ext cx="11436823" cy="403677"/>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Cat Boost </a:t>
            </a:r>
            <a:r>
              <a:rPr lang="en-IN" dirty="0" err="1">
                <a:latin typeface="Times New Roman" panose="02020603050405020304" pitchFamily="18" charset="0"/>
                <a:cs typeface="Times New Roman" panose="02020603050405020304" pitchFamily="18" charset="0"/>
              </a:rPr>
              <a:t>Regressor</a:t>
            </a:r>
            <a:endParaRPr lang="en-IN"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1766878-3199-4EAB-94E7-2D6D11070E14}" type="slidenum">
              <a:rPr lang="en-US" smtClean="0"/>
              <a:pPr/>
              <a:t>11</a:t>
            </a:fld>
            <a:endParaRPr lang="en-US"/>
          </a:p>
        </p:txBody>
      </p:sp>
      <p:pic>
        <p:nvPicPr>
          <p:cNvPr id="4099" name="Picture 3"/>
          <p:cNvPicPr>
            <a:picLocks noChangeAspect="1" noChangeArrowheads="1"/>
          </p:cNvPicPr>
          <p:nvPr/>
        </p:nvPicPr>
        <p:blipFill>
          <a:blip r:embed="rId2"/>
          <a:srcRect/>
          <a:stretch>
            <a:fillRect/>
          </a:stretch>
        </p:blipFill>
        <p:spPr bwMode="auto">
          <a:xfrm>
            <a:off x="6200192" y="2480733"/>
            <a:ext cx="5617157" cy="1249891"/>
          </a:xfrm>
          <a:prstGeom prst="rect">
            <a:avLst/>
          </a:prstGeom>
          <a:noFill/>
          <a:ln w="9525">
            <a:noFill/>
            <a:miter lim="800000"/>
            <a:headEnd/>
            <a:tailEnd/>
          </a:ln>
          <a:effectLst/>
        </p:spPr>
      </p:pic>
      <p:pic>
        <p:nvPicPr>
          <p:cNvPr id="6" name="Picture 5" descr="A graph with a line and a red line&#10;&#10;AI-generated content may be incorrect.">
            <a:extLst>
              <a:ext uri="{FF2B5EF4-FFF2-40B4-BE49-F238E27FC236}">
                <a16:creationId xmlns:a16="http://schemas.microsoft.com/office/drawing/2014/main" id="{FC7D2A70-9D20-E318-3CFD-6104DDC5E4F7}"/>
              </a:ext>
            </a:extLst>
          </p:cNvPr>
          <p:cNvPicPr>
            <a:picLocks noChangeAspect="1"/>
          </p:cNvPicPr>
          <p:nvPr/>
        </p:nvPicPr>
        <p:blipFill>
          <a:blip r:embed="rId3"/>
          <a:stretch>
            <a:fillRect/>
          </a:stretch>
        </p:blipFill>
        <p:spPr>
          <a:xfrm>
            <a:off x="666235" y="1701422"/>
            <a:ext cx="5325574" cy="39823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1194" y="1137256"/>
            <a:ext cx="11436823" cy="911463"/>
          </a:xfrm>
        </p:spPr>
        <p:txBody>
          <a:bodyPr/>
          <a:lstStyle/>
          <a:p>
            <a:pPr>
              <a:buNone/>
            </a:pPr>
            <a:r>
              <a:rPr lang="en-IN" dirty="0"/>
              <a:t>Ensemble Regression</a:t>
            </a:r>
          </a:p>
          <a:p>
            <a:pPr>
              <a:buNone/>
            </a:pP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1766878-3199-4EAB-94E7-2D6D11070E14}" type="slidenum">
              <a:rPr lang="en-US" smtClean="0"/>
              <a:pPr/>
              <a:t>12</a:t>
            </a:fld>
            <a:endParaRPr lang="en-US"/>
          </a:p>
        </p:txBody>
      </p:sp>
      <p:pic>
        <p:nvPicPr>
          <p:cNvPr id="2051" name="Picture 3"/>
          <p:cNvPicPr>
            <a:picLocks noChangeAspect="1" noChangeArrowheads="1"/>
          </p:cNvPicPr>
          <p:nvPr/>
        </p:nvPicPr>
        <p:blipFill>
          <a:blip r:embed="rId2"/>
          <a:srcRect/>
          <a:stretch>
            <a:fillRect/>
          </a:stretch>
        </p:blipFill>
        <p:spPr bwMode="auto">
          <a:xfrm>
            <a:off x="5984518" y="2361235"/>
            <a:ext cx="5952839" cy="1203404"/>
          </a:xfrm>
          <a:prstGeom prst="rect">
            <a:avLst/>
          </a:prstGeom>
          <a:noFill/>
          <a:ln w="9525">
            <a:noFill/>
            <a:miter lim="800000"/>
            <a:headEnd/>
            <a:tailEnd/>
          </a:ln>
          <a:effectLst/>
        </p:spPr>
      </p:pic>
      <p:pic>
        <p:nvPicPr>
          <p:cNvPr id="6" name="Picture 5" descr="A graph with a red line and blue dots&#10;&#10;AI-generated content may be incorrect.">
            <a:extLst>
              <a:ext uri="{FF2B5EF4-FFF2-40B4-BE49-F238E27FC236}">
                <a16:creationId xmlns:a16="http://schemas.microsoft.com/office/drawing/2014/main" id="{EB444D33-BEEA-C307-219C-722D4CDCDF0C}"/>
              </a:ext>
            </a:extLst>
          </p:cNvPr>
          <p:cNvPicPr>
            <a:picLocks noChangeAspect="1"/>
          </p:cNvPicPr>
          <p:nvPr/>
        </p:nvPicPr>
        <p:blipFill>
          <a:blip r:embed="rId3"/>
          <a:stretch>
            <a:fillRect/>
          </a:stretch>
        </p:blipFill>
        <p:spPr>
          <a:xfrm>
            <a:off x="495299" y="1551118"/>
            <a:ext cx="5385315" cy="40270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1194" y="1137256"/>
            <a:ext cx="11436823" cy="505277"/>
          </a:xfrm>
        </p:spPr>
        <p:txBody>
          <a:bodyPr/>
          <a:lstStyle/>
          <a:p>
            <a:r>
              <a:rPr lang="en-IN" dirty="0">
                <a:latin typeface="Times New Roman" panose="02020603050405020304" pitchFamily="18" charset="0"/>
                <a:cs typeface="Times New Roman" panose="02020603050405020304" pitchFamily="18" charset="0"/>
              </a:rPr>
              <a:t>MLP </a:t>
            </a:r>
            <a:r>
              <a:rPr lang="en-IN" dirty="0" err="1">
                <a:latin typeface="Times New Roman" panose="02020603050405020304" pitchFamily="18" charset="0"/>
                <a:cs typeface="Times New Roman" panose="02020603050405020304" pitchFamily="18" charset="0"/>
              </a:rPr>
              <a:t>Regressor</a:t>
            </a:r>
            <a:endParaRPr lang="en-IN"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1766878-3199-4EAB-94E7-2D6D11070E14}" type="slidenum">
              <a:rPr lang="en-US" smtClean="0"/>
              <a:pPr/>
              <a:t>13</a:t>
            </a:fld>
            <a:endParaRPr lang="en-US"/>
          </a:p>
        </p:txBody>
      </p:sp>
      <p:pic>
        <p:nvPicPr>
          <p:cNvPr id="5123" name="Picture 3"/>
          <p:cNvPicPr>
            <a:picLocks noChangeAspect="1" noChangeArrowheads="1"/>
          </p:cNvPicPr>
          <p:nvPr/>
        </p:nvPicPr>
        <p:blipFill>
          <a:blip r:embed="rId2"/>
          <a:srcRect/>
          <a:stretch>
            <a:fillRect/>
          </a:stretch>
        </p:blipFill>
        <p:spPr bwMode="auto">
          <a:xfrm>
            <a:off x="323850" y="2359555"/>
            <a:ext cx="4583526" cy="2398712"/>
          </a:xfrm>
          <a:prstGeom prst="rect">
            <a:avLst/>
          </a:prstGeom>
          <a:noFill/>
          <a:ln w="9525">
            <a:noFill/>
            <a:miter lim="800000"/>
            <a:headEnd/>
            <a:tailEnd/>
          </a:ln>
          <a:effectLst/>
        </p:spPr>
      </p:pic>
      <p:pic>
        <p:nvPicPr>
          <p:cNvPr id="6" name="Picture 5" descr="A graph with a red line and blue dots&#10;&#10;AI-generated content may be incorrect.">
            <a:extLst>
              <a:ext uri="{FF2B5EF4-FFF2-40B4-BE49-F238E27FC236}">
                <a16:creationId xmlns:a16="http://schemas.microsoft.com/office/drawing/2014/main" id="{5D2184EF-59EB-4F3B-6703-E8AD676AB8B7}"/>
              </a:ext>
            </a:extLst>
          </p:cNvPr>
          <p:cNvPicPr>
            <a:picLocks noChangeAspect="1"/>
          </p:cNvPicPr>
          <p:nvPr/>
        </p:nvPicPr>
        <p:blipFill>
          <a:blip r:embed="rId3"/>
          <a:stretch>
            <a:fillRect/>
          </a:stretch>
        </p:blipFill>
        <p:spPr>
          <a:xfrm>
            <a:off x="5357995" y="1389894"/>
            <a:ext cx="5815176" cy="43484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787080" y="682906"/>
          <a:ext cx="10081548" cy="5635803"/>
        </p:xfrm>
        <a:graphic>
          <a:graphicData uri="http://schemas.openxmlformats.org/drawingml/2006/table">
            <a:tbl>
              <a:tblPr firstRow="1" bandRow="1">
                <a:tableStyleId>{5C22544A-7EE6-4342-B048-85BDC9FD1C3A}</a:tableStyleId>
              </a:tblPr>
              <a:tblGrid>
                <a:gridCol w="867279">
                  <a:extLst>
                    <a:ext uri="{9D8B030D-6E8A-4147-A177-3AD203B41FA5}">
                      <a16:colId xmlns:a16="http://schemas.microsoft.com/office/drawing/2014/main" val="20000"/>
                    </a:ext>
                  </a:extLst>
                </a:gridCol>
                <a:gridCol w="2026679">
                  <a:extLst>
                    <a:ext uri="{9D8B030D-6E8A-4147-A177-3AD203B41FA5}">
                      <a16:colId xmlns:a16="http://schemas.microsoft.com/office/drawing/2014/main" val="20001"/>
                    </a:ext>
                  </a:extLst>
                </a:gridCol>
                <a:gridCol w="2411347">
                  <a:extLst>
                    <a:ext uri="{9D8B030D-6E8A-4147-A177-3AD203B41FA5}">
                      <a16:colId xmlns:a16="http://schemas.microsoft.com/office/drawing/2014/main" val="20002"/>
                    </a:ext>
                  </a:extLst>
                </a:gridCol>
                <a:gridCol w="759828">
                  <a:extLst>
                    <a:ext uri="{9D8B030D-6E8A-4147-A177-3AD203B41FA5}">
                      <a16:colId xmlns:a16="http://schemas.microsoft.com/office/drawing/2014/main" val="20003"/>
                    </a:ext>
                  </a:extLst>
                </a:gridCol>
                <a:gridCol w="4016415">
                  <a:extLst>
                    <a:ext uri="{9D8B030D-6E8A-4147-A177-3AD203B41FA5}">
                      <a16:colId xmlns:a16="http://schemas.microsoft.com/office/drawing/2014/main" val="20004"/>
                    </a:ext>
                  </a:extLst>
                </a:gridCol>
              </a:tblGrid>
              <a:tr h="578215">
                <a:tc>
                  <a:txBody>
                    <a:bodyPr/>
                    <a:lstStyle/>
                    <a:p>
                      <a:r>
                        <a:rPr lang="en-IN" dirty="0" err="1"/>
                        <a:t>Sno</a:t>
                      </a:r>
                      <a:r>
                        <a:rPr lang="en-IN" dirty="0"/>
                        <a:t>.</a:t>
                      </a:r>
                      <a:endParaRPr lang="en-US" dirty="0"/>
                    </a:p>
                  </a:txBody>
                  <a:tcPr/>
                </a:tc>
                <a:tc>
                  <a:txBody>
                    <a:bodyPr/>
                    <a:lstStyle/>
                    <a:p>
                      <a:r>
                        <a:rPr lang="en-IN" dirty="0"/>
                        <a:t>Author</a:t>
                      </a:r>
                      <a:endParaRPr lang="en-US" dirty="0"/>
                    </a:p>
                  </a:txBody>
                  <a:tcPr/>
                </a:tc>
                <a:tc>
                  <a:txBody>
                    <a:bodyPr/>
                    <a:lstStyle/>
                    <a:p>
                      <a:r>
                        <a:rPr lang="en-IN" dirty="0"/>
                        <a:t>title</a:t>
                      </a:r>
                      <a:endParaRPr lang="en-US" dirty="0"/>
                    </a:p>
                  </a:txBody>
                  <a:tcPr/>
                </a:tc>
                <a:tc>
                  <a:txBody>
                    <a:bodyPr/>
                    <a:lstStyle/>
                    <a:p>
                      <a:r>
                        <a:rPr lang="en-IN" dirty="0"/>
                        <a:t>year</a:t>
                      </a:r>
                      <a:endParaRPr lang="en-US" dirty="0"/>
                    </a:p>
                  </a:txBody>
                  <a:tcPr/>
                </a:tc>
                <a:tc>
                  <a:txBody>
                    <a:bodyPr/>
                    <a:lstStyle/>
                    <a:p>
                      <a:r>
                        <a:rPr lang="en-IN" dirty="0"/>
                        <a:t>Inference</a:t>
                      </a:r>
                      <a:endParaRPr lang="en-US" dirty="0"/>
                    </a:p>
                  </a:txBody>
                  <a:tcPr/>
                </a:tc>
                <a:extLst>
                  <a:ext uri="{0D108BD9-81ED-4DB2-BD59-A6C34878D82A}">
                    <a16:rowId xmlns:a16="http://schemas.microsoft.com/office/drawing/2014/main" val="10000"/>
                  </a:ext>
                </a:extLst>
              </a:tr>
              <a:tr h="903345">
                <a:tc>
                  <a:txBody>
                    <a:bodyPr/>
                    <a:lstStyle/>
                    <a:p>
                      <a:pPr>
                        <a:lnSpc>
                          <a:spcPct val="107000"/>
                        </a:lnSpc>
                        <a:spcAft>
                          <a:spcPts val="800"/>
                        </a:spcAft>
                      </a:pPr>
                      <a:r>
                        <a:rPr lang="en-IN" sz="1100" dirty="0">
                          <a:effectLst/>
                          <a:latin typeface="Aptos" panose="020B0004020202020204" pitchFamily="34" charset="0"/>
                          <a:ea typeface="Aptos" panose="020B0004020202020204" pitchFamily="34" charset="0"/>
                          <a:cs typeface="Times New Roman" panose="02020603050405020304" pitchFamily="18" charset="0"/>
                        </a:rPr>
                        <a:t>   1</a:t>
                      </a:r>
                    </a:p>
                  </a:txBody>
                  <a:tcPr marL="9525" marR="9525" marT="9525" marB="9525" anchor="ctr"/>
                </a:tc>
                <a:tc>
                  <a:txBody>
                    <a:bodyPr/>
                    <a:lstStyle/>
                    <a:p>
                      <a:pPr>
                        <a:lnSpc>
                          <a:spcPct val="107000"/>
                        </a:lnSpc>
                        <a:spcAft>
                          <a:spcPts val="800"/>
                        </a:spcAft>
                      </a:pPr>
                      <a:r>
                        <a:rPr lang="en-US" sz="1100" dirty="0"/>
                        <a:t>  Toby A. </a:t>
                      </a:r>
                      <a:r>
                        <a:rPr lang="en-US" sz="1100" dirty="0" err="1"/>
                        <a:t>Adjuik</a:t>
                      </a:r>
                      <a:r>
                        <a:rPr lang="en-US" sz="1100" dirty="0"/>
                        <a:t>, Sarah C. Davis</a:t>
                      </a:r>
                      <a:endParaRPr lang="en-IN" sz="1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1100" dirty="0"/>
                        <a:t>Machine Learning Approach to Simulate Soil CO₂ Fluxes under Cropping Systems</a:t>
                      </a:r>
                      <a:endParaRPr lang="en-IN" sz="1100" dirty="0">
                        <a:latin typeface="Times New Roman"/>
                        <a:cs typeface="Times New Roman"/>
                      </a:endParaRPr>
                    </a:p>
                  </a:txBody>
                  <a:tcPr marL="9525" marR="9525" marT="9525" marB="9525" anchor="ctr"/>
                </a:tc>
                <a:tc>
                  <a:txBody>
                    <a:bodyPr/>
                    <a:lstStyle/>
                    <a:p>
                      <a:pPr>
                        <a:lnSpc>
                          <a:spcPct val="107000"/>
                        </a:lnSpc>
                        <a:spcAft>
                          <a:spcPts val="800"/>
                        </a:spcAft>
                      </a:pPr>
                      <a:r>
                        <a:rPr lang="en-IN" sz="1100" dirty="0">
                          <a:effectLst/>
                          <a:latin typeface="Aptos" panose="020B0004020202020204" pitchFamily="34" charset="0"/>
                          <a:ea typeface="Aptos" panose="020B0004020202020204" pitchFamily="34" charset="0"/>
                          <a:cs typeface="Times New Roman" panose="02020603050405020304" pitchFamily="18" charset="0"/>
                        </a:rPr>
                        <a:t>    2024</a:t>
                      </a:r>
                    </a:p>
                  </a:txBody>
                  <a:tcPr marL="9525" marR="9525" marT="9525" marB="9525" anchor="ctr"/>
                </a:tc>
                <a:tc>
                  <a:txBody>
                    <a:bodyPr/>
                    <a:lstStyle/>
                    <a:p>
                      <a:pPr>
                        <a:lnSpc>
                          <a:spcPct val="107000"/>
                        </a:lnSpc>
                        <a:spcAft>
                          <a:spcPts val="800"/>
                        </a:spcAft>
                      </a:pPr>
                      <a:r>
                        <a:rPr lang="en-US" sz="1100" dirty="0"/>
                        <a:t>  The study applied ML models (GB, RF, SVR, KNN) to predict CO₂ fluxes using </a:t>
                      </a:r>
                      <a:r>
                        <a:rPr lang="en-US" sz="1100" dirty="0" err="1"/>
                        <a:t>GRACEnet</a:t>
                      </a:r>
                      <a:r>
                        <a:rPr lang="en-US" sz="1100" dirty="0"/>
                        <a:t> data. Gradient Boosted and Random Forest models showed strong performance, though they don't model biogeochemical processes</a:t>
                      </a:r>
                      <a:endParaRPr lang="en-IN" sz="1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854539">
                <a:tc>
                  <a:txBody>
                    <a:bodyPr/>
                    <a:lstStyle/>
                    <a:p>
                      <a:pPr>
                        <a:lnSpc>
                          <a:spcPct val="107000"/>
                        </a:lnSpc>
                        <a:spcAft>
                          <a:spcPts val="800"/>
                        </a:spcAft>
                      </a:pPr>
                      <a:r>
                        <a:rPr lang="en-IN" sz="1100" dirty="0">
                          <a:effectLst/>
                          <a:latin typeface="Aptos" panose="020B0004020202020204" pitchFamily="34" charset="0"/>
                          <a:ea typeface="Aptos" panose="020B0004020202020204" pitchFamily="34" charset="0"/>
                          <a:cs typeface="Times New Roman" panose="02020603050405020304" pitchFamily="18" charset="0"/>
                        </a:rPr>
                        <a:t>    2 </a:t>
                      </a:r>
                    </a:p>
                  </a:txBody>
                  <a:tcPr marL="9525" marR="9525" marT="9525" marB="9525" anchor="ctr"/>
                </a:tc>
                <a:tc>
                  <a:txBody>
                    <a:bodyPr/>
                    <a:lstStyle/>
                    <a:p>
                      <a:pPr>
                        <a:lnSpc>
                          <a:spcPct val="107000"/>
                        </a:lnSpc>
                        <a:spcAft>
                          <a:spcPts val="800"/>
                        </a:spcAft>
                      </a:pPr>
                      <a:r>
                        <a:rPr lang="en-US" sz="1100" dirty="0"/>
                        <a:t>  </a:t>
                      </a:r>
                      <a:r>
                        <a:rPr lang="en-US" sz="1100" dirty="0" err="1"/>
                        <a:t>Eko</a:t>
                      </a:r>
                      <a:r>
                        <a:rPr lang="en-US" sz="1100" dirty="0"/>
                        <a:t> </a:t>
                      </a:r>
                      <a:r>
                        <a:rPr lang="en-US" sz="1100" dirty="0" err="1"/>
                        <a:t>Priyono</a:t>
                      </a:r>
                      <a:r>
                        <a:rPr lang="en-US" sz="1100" dirty="0"/>
                        <a:t>, </a:t>
                      </a:r>
                      <a:r>
                        <a:rPr lang="en-US" sz="1100" dirty="0" err="1"/>
                        <a:t>Ispandi</a:t>
                      </a:r>
                      <a:r>
                        <a:rPr lang="en-US" sz="1100" dirty="0"/>
                        <a:t>, </a:t>
                      </a:r>
                      <a:r>
                        <a:rPr lang="en-US" sz="1100" dirty="0" err="1"/>
                        <a:t>Rusdi</a:t>
                      </a:r>
                      <a:endParaRPr lang="en-IN" sz="1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1100" dirty="0"/>
                        <a:t>Evaluating the Impact of Agricultural Technology on Greenhouse Gas Emissions Using Machine Learning</a:t>
                      </a:r>
                      <a:endParaRPr lang="en-IN" sz="1100" dirty="0">
                        <a:latin typeface="Times New Roman"/>
                        <a:cs typeface="Times New Roman"/>
                      </a:endParaRPr>
                    </a:p>
                  </a:txBody>
                  <a:tcPr marL="9525" marR="9525" marT="9525" marB="9525" anchor="ctr"/>
                </a:tc>
                <a:tc>
                  <a:txBody>
                    <a:bodyPr/>
                    <a:lstStyle/>
                    <a:p>
                      <a:pPr>
                        <a:lnSpc>
                          <a:spcPct val="107000"/>
                        </a:lnSpc>
                        <a:spcAft>
                          <a:spcPts val="800"/>
                        </a:spcAft>
                      </a:pPr>
                      <a:r>
                        <a:rPr lang="en-IN" sz="1100" dirty="0">
                          <a:effectLst/>
                          <a:latin typeface="Aptos" panose="020B0004020202020204" pitchFamily="34" charset="0"/>
                          <a:ea typeface="Aptos" panose="020B0004020202020204" pitchFamily="34" charset="0"/>
                          <a:cs typeface="Times New Roman" panose="02020603050405020304" pitchFamily="18" charset="0"/>
                        </a:rPr>
                        <a:t>    2023</a:t>
                      </a:r>
                    </a:p>
                  </a:txBody>
                  <a:tcPr marL="9525" marR="9525" marT="9525" marB="9525" anchor="ctr"/>
                </a:tc>
                <a:tc>
                  <a:txBody>
                    <a:bodyPr/>
                    <a:lstStyle/>
                    <a:p>
                      <a:pPr>
                        <a:lnSpc>
                          <a:spcPct val="107000"/>
                        </a:lnSpc>
                        <a:spcAft>
                          <a:spcPts val="800"/>
                        </a:spcAft>
                      </a:pPr>
                      <a:r>
                        <a:rPr lang="en-US" sz="1100" dirty="0"/>
                        <a:t>  Using </a:t>
                      </a:r>
                      <a:r>
                        <a:rPr lang="en-US" sz="1100" dirty="0" err="1"/>
                        <a:t>XGBoost</a:t>
                      </a:r>
                      <a:r>
                        <a:rPr lang="en-US" sz="1100" dirty="0"/>
                        <a:t> and SVM, the study assessed how agricultural tech affects GHG emissions. </a:t>
                      </a:r>
                      <a:r>
                        <a:rPr lang="en-US" sz="1100" dirty="0" err="1"/>
                        <a:t>XGBoost</a:t>
                      </a:r>
                      <a:r>
                        <a:rPr lang="en-US" sz="1100" dirty="0"/>
                        <a:t> achieved 99.6% accuracy, proving effective for climate-related agricultural planning.</a:t>
                      </a:r>
                      <a:endParaRPr lang="en-IN" sz="1100" dirty="0">
                        <a:effectLst/>
                        <a:latin typeface="Aptos"/>
                        <a:ea typeface="Aptos" panose="020B0004020202020204" pitchFamily="34" charset="0"/>
                        <a:cs typeface="Times New Roman"/>
                      </a:endParaRPr>
                    </a:p>
                  </a:txBody>
                  <a:tcPr marL="9525" marR="9525" marT="9525" marB="9525" anchor="ctr"/>
                </a:tc>
                <a:extLst>
                  <a:ext uri="{0D108BD9-81ED-4DB2-BD59-A6C34878D82A}">
                    <a16:rowId xmlns:a16="http://schemas.microsoft.com/office/drawing/2014/main" val="10002"/>
                  </a:ext>
                </a:extLst>
              </a:tr>
              <a:tr h="875363">
                <a:tc>
                  <a:txBody>
                    <a:bodyPr/>
                    <a:lstStyle/>
                    <a:p>
                      <a:pPr>
                        <a:lnSpc>
                          <a:spcPct val="107000"/>
                        </a:lnSpc>
                        <a:spcAft>
                          <a:spcPts val="800"/>
                        </a:spcAft>
                      </a:pPr>
                      <a:r>
                        <a:rPr lang="en-IN" sz="1100" dirty="0">
                          <a:effectLst/>
                          <a:latin typeface="Aptos" panose="020B0004020202020204" pitchFamily="34" charset="0"/>
                          <a:ea typeface="Aptos" panose="020B0004020202020204" pitchFamily="34" charset="0"/>
                          <a:cs typeface="Times New Roman" panose="02020603050405020304" pitchFamily="18" charset="0"/>
                        </a:rPr>
                        <a:t>   3</a:t>
                      </a:r>
                    </a:p>
                  </a:txBody>
                  <a:tcPr marL="9525" marR="9525" marT="9525" marB="9525" anchor="ctr"/>
                </a:tc>
                <a:tc>
                  <a:txBody>
                    <a:bodyPr/>
                    <a:lstStyle/>
                    <a:p>
                      <a:pPr>
                        <a:lnSpc>
                          <a:spcPct val="107000"/>
                        </a:lnSpc>
                        <a:spcAft>
                          <a:spcPts val="800"/>
                        </a:spcAft>
                      </a:pPr>
                      <a:r>
                        <a:rPr lang="da-DK" sz="1100" dirty="0"/>
                        <a:t>  Muhammad Hassan, Khabat Khosravi, et al.</a:t>
                      </a:r>
                      <a:endParaRPr lang="en-IN" sz="1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gn="just"/>
                      <a:r>
                        <a:rPr lang="en-US" sz="1100" dirty="0"/>
                        <a:t>Prediction of Carbon Dioxide Emissions from Atlantic Canadian Potato Fields Using Advanced Hybridized Machine Learning Algorithms</a:t>
                      </a:r>
                      <a:endParaRPr lang="en-US" sz="1100" b="0" dirty="0">
                        <a:latin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100" dirty="0">
                          <a:effectLst/>
                          <a:latin typeface="Aptos"/>
                          <a:ea typeface="Aptos" panose="020B0004020202020204" pitchFamily="34" charset="0"/>
                          <a:cs typeface="Times New Roman"/>
                        </a:rPr>
                        <a:t>    2023</a:t>
                      </a:r>
                    </a:p>
                  </a:txBody>
                  <a:tcPr marL="9525" marR="9525" marT="9525" marB="9525" anchor="ctr"/>
                </a:tc>
                <a:tc>
                  <a:txBody>
                    <a:bodyPr/>
                    <a:lstStyle/>
                    <a:p>
                      <a:pPr>
                        <a:lnSpc>
                          <a:spcPct val="107000"/>
                        </a:lnSpc>
                        <a:spcAft>
                          <a:spcPts val="800"/>
                        </a:spcAft>
                      </a:pPr>
                      <a:r>
                        <a:rPr lang="en-US" sz="1100" dirty="0"/>
                        <a:t> Three hybrid ML models were tested on soil and climate data to predict CO₂ emissions in Canada. ICO-AR-RF model gave the best results, especially in sensitivity to climatic variables over soil properties</a:t>
                      </a:r>
                      <a:endParaRPr lang="en-IN" sz="1100" dirty="0">
                        <a:effectLst/>
                        <a:latin typeface="Aptos"/>
                        <a:ea typeface="Aptos" panose="020B0004020202020204" pitchFamily="34" charset="0"/>
                        <a:cs typeface="Times New Roman"/>
                      </a:endParaRPr>
                    </a:p>
                  </a:txBody>
                  <a:tcPr marL="9525" marR="9525" marT="9525" marB="9525" anchor="ctr"/>
                </a:tc>
                <a:extLst>
                  <a:ext uri="{0D108BD9-81ED-4DB2-BD59-A6C34878D82A}">
                    <a16:rowId xmlns:a16="http://schemas.microsoft.com/office/drawing/2014/main" val="10003"/>
                  </a:ext>
                </a:extLst>
              </a:tr>
              <a:tr h="752180">
                <a:tc>
                  <a:txBody>
                    <a:bodyPr/>
                    <a:lstStyle/>
                    <a:p>
                      <a:pPr>
                        <a:lnSpc>
                          <a:spcPct val="107000"/>
                        </a:lnSpc>
                        <a:spcAft>
                          <a:spcPts val="800"/>
                        </a:spcAft>
                      </a:pPr>
                      <a:r>
                        <a:rPr lang="en-IN" sz="1100" dirty="0">
                          <a:effectLst/>
                          <a:latin typeface="Aptos" panose="020B0004020202020204" pitchFamily="34" charset="0"/>
                          <a:ea typeface="Aptos" panose="020B0004020202020204" pitchFamily="34" charset="0"/>
                          <a:cs typeface="Times New Roman" panose="02020603050405020304" pitchFamily="18" charset="0"/>
                        </a:rPr>
                        <a:t>   4 </a:t>
                      </a:r>
                    </a:p>
                  </a:txBody>
                  <a:tcPr marL="9525" marR="9525" marT="9525" marB="9525" anchor="ctr"/>
                </a:tc>
                <a:tc>
                  <a:txBody>
                    <a:bodyPr/>
                    <a:lstStyle/>
                    <a:p>
                      <a:pPr>
                        <a:lnSpc>
                          <a:spcPct val="107000"/>
                        </a:lnSpc>
                        <a:spcAft>
                          <a:spcPts val="800"/>
                        </a:spcAft>
                      </a:pPr>
                      <a:r>
                        <a:rPr lang="en-US" sz="1100" dirty="0"/>
                        <a:t>  </a:t>
                      </a:r>
                      <a:r>
                        <a:rPr lang="en-US" sz="1100" dirty="0" err="1"/>
                        <a:t>Endre</a:t>
                      </a:r>
                      <a:r>
                        <a:rPr lang="en-US" sz="1100" dirty="0"/>
                        <a:t> </a:t>
                      </a:r>
                      <a:r>
                        <a:rPr lang="en-US" sz="1100" dirty="0" err="1"/>
                        <a:t>Harsányi</a:t>
                      </a:r>
                      <a:r>
                        <a:rPr lang="en-US" sz="1100" dirty="0"/>
                        <a:t>,   </a:t>
                      </a:r>
                      <a:r>
                        <a:rPr lang="en-US" sz="1100" dirty="0" err="1"/>
                        <a:t>Morad</a:t>
                      </a:r>
                      <a:r>
                        <a:rPr lang="en-US" sz="1100" dirty="0"/>
                        <a:t> </a:t>
                      </a:r>
                      <a:r>
                        <a:rPr lang="en-US" sz="1100" dirty="0" err="1"/>
                        <a:t>Mirzaei</a:t>
                      </a:r>
                      <a:r>
                        <a:rPr lang="en-US" sz="1100" dirty="0"/>
                        <a:t>, et al.</a:t>
                      </a:r>
                      <a:endParaRPr lang="en-IN" sz="1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1100" dirty="0"/>
                        <a:t>Assessment of Advanced Machine and Deep Learning Approaches for Predicting CO₂ Emissions from Agricultural Lands</a:t>
                      </a:r>
                      <a:endParaRPr lang="en-US" sz="1100" b="0" i="0" kern="1200" dirty="0">
                        <a:solidFill>
                          <a:srgbClr val="000000"/>
                        </a:solidFill>
                        <a:effectLst/>
                        <a:latin typeface="+mn-lt"/>
                        <a:ea typeface="+mn-ea"/>
                        <a:cs typeface="+mn-cs"/>
                      </a:endParaRPr>
                    </a:p>
                  </a:txBody>
                  <a:tcPr marL="9525" marR="9525" marT="9525" marB="9525" anchor="ctr"/>
                </a:tc>
                <a:tc>
                  <a:txBody>
                    <a:bodyPr/>
                    <a:lstStyle/>
                    <a:p>
                      <a:pPr>
                        <a:lnSpc>
                          <a:spcPct val="107000"/>
                        </a:lnSpc>
                        <a:spcAft>
                          <a:spcPts val="800"/>
                        </a:spcAft>
                      </a:pPr>
                      <a:r>
                        <a:rPr lang="en-IN" sz="1100" dirty="0">
                          <a:effectLst/>
                          <a:latin typeface="Aptos"/>
                          <a:ea typeface="Aptos" panose="020B0004020202020204" pitchFamily="34" charset="0"/>
                          <a:cs typeface="Times New Roman"/>
                        </a:rPr>
                        <a:t>     2024</a:t>
                      </a:r>
                    </a:p>
                  </a:txBody>
                  <a:tcPr marL="9525" marR="9525" marT="9525" marB="9525" anchor="ctr"/>
                </a:tc>
                <a:tc>
                  <a:txBody>
                    <a:bodyPr/>
                    <a:lstStyle/>
                    <a:p>
                      <a:pPr>
                        <a:lnSpc>
                          <a:spcPct val="107000"/>
                        </a:lnSpc>
                        <a:spcAft>
                          <a:spcPts val="800"/>
                        </a:spcAft>
                      </a:pPr>
                      <a:r>
                        <a:rPr lang="en-US" sz="1100" dirty="0"/>
                        <a:t>  ML (GBR, SVR) and DL (FNN, CNN) models were evaluated for CO₂ prediction in two </a:t>
                      </a:r>
                      <a:r>
                        <a:rPr lang="en-US" sz="1100" dirty="0" err="1"/>
                        <a:t>agroclimatic</a:t>
                      </a:r>
                      <a:r>
                        <a:rPr lang="en-US" sz="1100" dirty="0"/>
                        <a:t> zones. FNN performed best overall, offering guidance for climate-smart agriculture planning.</a:t>
                      </a:r>
                      <a:endParaRPr lang="en-IN" sz="1100" dirty="0">
                        <a:effectLst/>
                        <a:latin typeface="Aptos"/>
                        <a:ea typeface="Aptos" panose="020B0004020202020204" pitchFamily="34" charset="0"/>
                        <a:cs typeface="Times New Roman"/>
                      </a:endParaRPr>
                    </a:p>
                  </a:txBody>
                  <a:tcPr marL="9525" marR="9525" marT="9525" marB="9525" anchor="ctr"/>
                </a:tc>
                <a:extLst>
                  <a:ext uri="{0D108BD9-81ED-4DB2-BD59-A6C34878D82A}">
                    <a16:rowId xmlns:a16="http://schemas.microsoft.com/office/drawing/2014/main" val="10004"/>
                  </a:ext>
                </a:extLst>
              </a:tr>
              <a:tr h="827456">
                <a:tc>
                  <a:txBody>
                    <a:bodyPr/>
                    <a:lstStyle/>
                    <a:p>
                      <a:pPr>
                        <a:lnSpc>
                          <a:spcPct val="107000"/>
                        </a:lnSpc>
                        <a:spcAft>
                          <a:spcPts val="800"/>
                        </a:spcAft>
                      </a:pPr>
                      <a:r>
                        <a:rPr lang="en-IN" sz="1100" dirty="0">
                          <a:effectLst/>
                          <a:latin typeface="Aptos" panose="020B0004020202020204" pitchFamily="34" charset="0"/>
                          <a:ea typeface="Aptos" panose="020B0004020202020204" pitchFamily="34" charset="0"/>
                          <a:cs typeface="Times New Roman" panose="02020603050405020304" pitchFamily="18" charset="0"/>
                        </a:rPr>
                        <a:t>   5</a:t>
                      </a:r>
                    </a:p>
                  </a:txBody>
                  <a:tcPr marL="9525" marR="9525" marT="9525" marB="9525" anchor="ctr"/>
                </a:tc>
                <a:tc>
                  <a:txBody>
                    <a:bodyPr/>
                    <a:lstStyle/>
                    <a:p>
                      <a:pPr>
                        <a:lnSpc>
                          <a:spcPct val="107000"/>
                        </a:lnSpc>
                        <a:spcAft>
                          <a:spcPts val="800"/>
                        </a:spcAft>
                      </a:pPr>
                      <a:r>
                        <a:rPr lang="da-DK" sz="1100" dirty="0"/>
                        <a:t>  Pawan Kumar Singh, Alok Kumar Pandey, et al</a:t>
                      </a:r>
                      <a:endParaRPr lang="en-IN" sz="1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1100" dirty="0"/>
                        <a:t>Multiple Forecasting Approach: A Prediction of CO₂ Emission from the Paddy Crop in India</a:t>
                      </a:r>
                      <a:endParaRPr lang="en-IN" sz="1100" dirty="0">
                        <a:latin typeface="Times New Roman"/>
                        <a:cs typeface="Times New Roman"/>
                      </a:endParaRPr>
                    </a:p>
                  </a:txBody>
                  <a:tcPr marL="9525" marR="9525" marT="9525" marB="9525" anchor="ctr"/>
                </a:tc>
                <a:tc>
                  <a:txBody>
                    <a:bodyPr/>
                    <a:lstStyle/>
                    <a:p>
                      <a:pPr>
                        <a:lnSpc>
                          <a:spcPct val="107000"/>
                        </a:lnSpc>
                        <a:spcAft>
                          <a:spcPts val="800"/>
                        </a:spcAft>
                      </a:pPr>
                      <a:r>
                        <a:rPr lang="en-IN" sz="1100" dirty="0">
                          <a:effectLst/>
                          <a:latin typeface="Aptos"/>
                          <a:ea typeface="Aptos" panose="020B0004020202020204" pitchFamily="34" charset="0"/>
                          <a:cs typeface="Times New Roman"/>
                        </a:rPr>
                        <a:t>     2021</a:t>
                      </a:r>
                    </a:p>
                  </a:txBody>
                  <a:tcPr marL="9525" marR="9525" marT="9525" marB="9525" anchor="ctr"/>
                </a:tc>
                <a:tc>
                  <a:txBody>
                    <a:bodyPr/>
                    <a:lstStyle/>
                    <a:p>
                      <a:pPr>
                        <a:lnSpc>
                          <a:spcPct val="107000"/>
                        </a:lnSpc>
                        <a:spcAft>
                          <a:spcPts val="800"/>
                        </a:spcAft>
                      </a:pPr>
                      <a:r>
                        <a:rPr lang="en-US" sz="1100" dirty="0"/>
                        <a:t>  Four forecasting models were compared for predicting CO₂ from Indian paddy fields. Holt-Winters and SVR showed the lowest errors, making them suitable for policy-making and future projections.</a:t>
                      </a:r>
                      <a:endParaRPr lang="en-IN" sz="1100" dirty="0">
                        <a:effectLst/>
                        <a:latin typeface="Aptos"/>
                        <a:ea typeface="Aptos" panose="020B0004020202020204" pitchFamily="34" charset="0"/>
                        <a:cs typeface="Times New Roman"/>
                      </a:endParaRPr>
                    </a:p>
                  </a:txBody>
                  <a:tcPr marL="9525" marR="9525" marT="9525" marB="9525" anchor="ctr"/>
                </a:tc>
                <a:extLst>
                  <a:ext uri="{0D108BD9-81ED-4DB2-BD59-A6C34878D82A}">
                    <a16:rowId xmlns:a16="http://schemas.microsoft.com/office/drawing/2014/main" val="10005"/>
                  </a:ext>
                </a:extLst>
              </a:tr>
              <a:tr h="844705">
                <a:tc>
                  <a:txBody>
                    <a:bodyPr/>
                    <a:lstStyle/>
                    <a:p>
                      <a:pPr>
                        <a:lnSpc>
                          <a:spcPct val="107000"/>
                        </a:lnSpc>
                        <a:spcAft>
                          <a:spcPts val="800"/>
                        </a:spcAft>
                      </a:pPr>
                      <a:r>
                        <a:rPr lang="en-IN" sz="1100" dirty="0">
                          <a:effectLst/>
                          <a:latin typeface="Aptos" panose="020B0004020202020204" pitchFamily="34" charset="0"/>
                          <a:ea typeface="Aptos" panose="020B0004020202020204" pitchFamily="34" charset="0"/>
                          <a:cs typeface="Times New Roman" panose="02020603050405020304" pitchFamily="18" charset="0"/>
                        </a:rPr>
                        <a:t>    6  </a:t>
                      </a:r>
                    </a:p>
                  </a:txBody>
                  <a:tcPr marL="9525" marR="9525" marT="9525" marB="9525" anchor="ctr"/>
                </a:tc>
                <a:tc>
                  <a:txBody>
                    <a:bodyPr/>
                    <a:lstStyle/>
                    <a:p>
                      <a:pPr>
                        <a:lnSpc>
                          <a:spcPct val="107000"/>
                        </a:lnSpc>
                        <a:spcAft>
                          <a:spcPts val="800"/>
                        </a:spcAft>
                      </a:pPr>
                      <a:r>
                        <a:rPr lang="en-US" sz="1100" dirty="0"/>
                        <a:t>   </a:t>
                      </a:r>
                      <a:r>
                        <a:rPr lang="en-US" sz="1100" dirty="0" err="1"/>
                        <a:t>Nisha</a:t>
                      </a:r>
                      <a:r>
                        <a:rPr lang="en-US" sz="1100" dirty="0"/>
                        <a:t> </a:t>
                      </a:r>
                      <a:r>
                        <a:rPr lang="en-US" sz="1100" dirty="0" err="1"/>
                        <a:t>Chauhan</a:t>
                      </a:r>
                      <a:endParaRPr lang="en-IN" sz="1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1100" dirty="0"/>
                        <a:t>Predicting CO₂ Emission per Crop-Type Using Machine Learning and Neural Network Algorithms</a:t>
                      </a:r>
                      <a:endParaRPr lang="en-IN" sz="1100" dirty="0">
                        <a:latin typeface="Times New Roman"/>
                        <a:cs typeface="Times New Roman"/>
                      </a:endParaRPr>
                    </a:p>
                  </a:txBody>
                  <a:tcPr marL="9525" marR="9525" marT="9525" marB="9525" anchor="ctr"/>
                </a:tc>
                <a:tc>
                  <a:txBody>
                    <a:bodyPr/>
                    <a:lstStyle/>
                    <a:p>
                      <a:pPr>
                        <a:lnSpc>
                          <a:spcPct val="107000"/>
                        </a:lnSpc>
                        <a:spcAft>
                          <a:spcPts val="800"/>
                        </a:spcAft>
                      </a:pPr>
                      <a:r>
                        <a:rPr lang="en-IN" sz="1100" dirty="0">
                          <a:effectLst/>
                          <a:latin typeface="Aptos"/>
                          <a:ea typeface="Aptos" panose="020B0004020202020204" pitchFamily="34" charset="0"/>
                          <a:cs typeface="Times New Roman"/>
                        </a:rPr>
                        <a:t>     2022</a:t>
                      </a:r>
                    </a:p>
                  </a:txBody>
                  <a:tcPr marL="9525" marR="9525" marT="9525" marB="9525" anchor="ctr"/>
                </a:tc>
                <a:tc>
                  <a:txBody>
                    <a:bodyPr/>
                    <a:lstStyle/>
                    <a:p>
                      <a:pPr>
                        <a:lnSpc>
                          <a:spcPct val="107000"/>
                        </a:lnSpc>
                        <a:spcAft>
                          <a:spcPts val="800"/>
                        </a:spcAft>
                      </a:pPr>
                      <a:r>
                        <a:rPr lang="en-US" sz="1100" dirty="0"/>
                        <a:t>  This study predicts CO₂ emission per crop using ANN and ML on FAO data across 200 countries. Random Forest performed best (RMSE 0.032), highlighting its utility in crop-specific emission profiling.</a:t>
                      </a:r>
                      <a:endParaRPr lang="en-IN" sz="1100" dirty="0">
                        <a:effectLst/>
                        <a:latin typeface="Aptos"/>
                        <a:ea typeface="Aptos" panose="020B0004020202020204" pitchFamily="34" charset="0"/>
                        <a:cs typeface="Times New Roman"/>
                      </a:endParaRPr>
                    </a:p>
                  </a:txBody>
                  <a:tcPr marL="9525" marR="9525" marT="9525" marB="9525" anchor="ct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71766878-3199-4EAB-94E7-2D6D11070E14}" type="slidenum">
              <a:rPr lang="en-US" smtClean="0"/>
              <a:pPr/>
              <a:t>14</a:t>
            </a:fld>
            <a:endParaRPr lang="en-US"/>
          </a:p>
        </p:txBody>
      </p:sp>
      <p:sp>
        <p:nvSpPr>
          <p:cNvPr id="7" name="Title 6"/>
          <p:cNvSpPr>
            <a:spLocks noGrp="1"/>
          </p:cNvSpPr>
          <p:nvPr>
            <p:ph type="title"/>
          </p:nvPr>
        </p:nvSpPr>
        <p:spPr>
          <a:xfrm>
            <a:off x="584262" y="0"/>
            <a:ext cx="11436823" cy="421441"/>
          </a:xfrm>
        </p:spPr>
        <p:txBody>
          <a:bodyPr/>
          <a:lstStyle/>
          <a:p>
            <a:r>
              <a:rPr lang="en-IN" dirty="0"/>
              <a:t>Literature survey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Conclusion: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15</a:t>
            </a:fld>
            <a:endParaRPr lang="en-US"/>
          </a:p>
        </p:txBody>
      </p:sp>
      <p:sp>
        <p:nvSpPr>
          <p:cNvPr id="10" name="TextBox 9"/>
          <p:cNvSpPr txBox="1"/>
          <p:nvPr/>
        </p:nvSpPr>
        <p:spPr>
          <a:xfrm>
            <a:off x="914401" y="1481560"/>
            <a:ext cx="9514389" cy="4062651"/>
          </a:xfrm>
          <a:prstGeom prst="rect">
            <a:avLst/>
          </a:prstGeom>
          <a:noFill/>
        </p:spPr>
        <p:txBody>
          <a:bodyPr wrap="square" rtlCol="0">
            <a:spAutoFit/>
          </a:bodyPr>
          <a:lstStyle/>
          <a:p>
            <a:r>
              <a:rPr lang="en-US" sz="2400" dirty="0"/>
              <a:t>This project effectively addresses the challenge of forecasting total CO₂ emissions from the agricultural and food production sectors using machine learning. By incorporating diverse emission sources—such as crop residues, manure management, forest and savanna fires, on-farm energy use, and food transport—our models can capture the complexity of agricultural emission dynamics. The </a:t>
            </a:r>
            <a:r>
              <a:rPr lang="en-US" sz="2400" dirty="0" err="1"/>
              <a:t>XGBoost</a:t>
            </a:r>
            <a:r>
              <a:rPr lang="en-US" sz="2400" dirty="0"/>
              <a:t> model, with its ability to handle non-linear patterns and feature importance evaluation, provided strong baseline predictions. Additionally, the ensemble model further enhanced robustness by combining multiple regression algorithms (</a:t>
            </a:r>
            <a:r>
              <a:rPr lang="en-US" sz="2400" dirty="0" err="1"/>
              <a:t>XGBoost</a:t>
            </a:r>
            <a:r>
              <a:rPr lang="en-US" sz="2400" dirty="0"/>
              <a:t>, Random Forest) leading to improved generalization and accuracy..</a:t>
            </a:r>
          </a:p>
          <a:p>
            <a:endParaRPr lang="en-US" dirty="0"/>
          </a:p>
        </p:txBody>
      </p:sp>
    </p:spTree>
    <p:extLst>
      <p:ext uri="{BB962C8B-B14F-4D97-AF65-F5344CB8AC3E}">
        <p14:creationId xmlns:p14="http://schemas.microsoft.com/office/powerpoint/2010/main" val="750717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786438" y="2633319"/>
            <a:ext cx="3040833" cy="421441"/>
          </a:xfrm>
        </p:spPr>
        <p:txBody>
          <a:bodyPr/>
          <a:lstStyle/>
          <a:p>
            <a:r>
              <a:rPr lang="en-US" dirty="0"/>
              <a:t>Thank you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16</a:t>
            </a:fld>
            <a:endParaRPr lang="en-US" dirty="0"/>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957258" y="4830097"/>
            <a:ext cx="10947400" cy="854997"/>
          </a:xfrm>
          <a:prstGeom prst="rect">
            <a:avLst/>
          </a:prstGeom>
        </p:spPr>
      </p:pic>
    </p:spTree>
    <p:extLst>
      <p:ext uri="{BB962C8B-B14F-4D97-AF65-F5344CB8AC3E}">
        <p14:creationId xmlns:p14="http://schemas.microsoft.com/office/powerpoint/2010/main" val="423095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a:xfrm>
            <a:off x="256353" y="1495474"/>
            <a:ext cx="11436823" cy="4908082"/>
          </a:xfrm>
        </p:spPr>
        <p:txBody>
          <a:bodyPr vert="horz" lIns="91440" tIns="45720" rIns="91440" bIns="45720" rtlCol="0" anchor="t">
            <a:normAutofit/>
          </a:bodyPr>
          <a:lstStyle/>
          <a:p>
            <a:r>
              <a:rPr lang="en-US" dirty="0">
                <a:latin typeface="Georgia"/>
              </a:rPr>
              <a:t>Problem Statement</a:t>
            </a:r>
          </a:p>
          <a:p>
            <a:r>
              <a:rPr lang="en-US" dirty="0">
                <a:latin typeface="Georgia"/>
              </a:rPr>
              <a:t>Data Description</a:t>
            </a:r>
          </a:p>
          <a:p>
            <a:r>
              <a:rPr lang="en-US" dirty="0">
                <a:latin typeface="Georgia"/>
              </a:rPr>
              <a:t>Technical Description</a:t>
            </a:r>
          </a:p>
          <a:p>
            <a:r>
              <a:rPr lang="en-US" dirty="0"/>
              <a:t>Implementation</a:t>
            </a:r>
          </a:p>
          <a:p>
            <a:r>
              <a:rPr lang="en-US" dirty="0"/>
              <a:t>Results and Analysis</a:t>
            </a:r>
          </a:p>
          <a:p>
            <a:r>
              <a:rPr lang="en-US" dirty="0">
                <a:latin typeface="Georgia"/>
              </a:rPr>
              <a:t>Conclusion</a:t>
            </a: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dirty="0">
                <a:latin typeface="Georgia"/>
              </a:rPr>
              <a:t>Agenda</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34324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a:xfrm>
            <a:off x="139271" y="22478"/>
            <a:ext cx="11436823" cy="421441"/>
          </a:xfrm>
        </p:spPr>
        <p:txBody>
          <a:bodyPr/>
          <a:lstStyle/>
          <a:p>
            <a:r>
              <a:rPr lang="en-US" dirty="0"/>
              <a:t>Introduction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a:xfrm>
            <a:off x="8301" y="6253906"/>
            <a:ext cx="758687" cy="365125"/>
          </a:xfrm>
        </p:spPr>
        <p:txBody>
          <a:bodyPr/>
          <a:lstStyle/>
          <a:p>
            <a:fld id="{71766878-3199-4EAB-94E7-2D6D11070E14}" type="slidenum">
              <a:rPr lang="en-US" smtClean="0"/>
              <a:pPr/>
              <a:t>3</a:t>
            </a:fld>
            <a:endParaRPr lang="en-US"/>
          </a:p>
        </p:txBody>
      </p:sp>
      <p:sp>
        <p:nvSpPr>
          <p:cNvPr id="2" name="Rectangle 1">
            <a:extLst>
              <a:ext uri="{FF2B5EF4-FFF2-40B4-BE49-F238E27FC236}">
                <a16:creationId xmlns:a16="http://schemas.microsoft.com/office/drawing/2014/main" id="{D7F95B4A-6C53-4C2F-8CED-3AA554877874}"/>
              </a:ext>
            </a:extLst>
          </p:cNvPr>
          <p:cNvSpPr/>
          <p:nvPr/>
        </p:nvSpPr>
        <p:spPr>
          <a:xfrm rot="5400000">
            <a:off x="5325022" y="25120"/>
            <a:ext cx="635538" cy="2593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a:t>Problem Statement</a:t>
            </a:r>
            <a:endParaRPr lang="en-IN" sz="2400" b="1" dirty="0"/>
          </a:p>
        </p:txBody>
      </p:sp>
      <p:sp>
        <p:nvSpPr>
          <p:cNvPr id="22" name="TextBox 21">
            <a:extLst>
              <a:ext uri="{FF2B5EF4-FFF2-40B4-BE49-F238E27FC236}">
                <a16:creationId xmlns:a16="http://schemas.microsoft.com/office/drawing/2014/main" id="{CF32CA83-807A-98F4-6AE3-CBE19C67951E}"/>
              </a:ext>
            </a:extLst>
          </p:cNvPr>
          <p:cNvSpPr txBox="1"/>
          <p:nvPr/>
        </p:nvSpPr>
        <p:spPr>
          <a:xfrm>
            <a:off x="812800" y="2199424"/>
            <a:ext cx="10763294" cy="2677656"/>
          </a:xfrm>
          <a:prstGeom prst="rect">
            <a:avLst/>
          </a:prstGeom>
          <a:noFill/>
        </p:spPr>
        <p:txBody>
          <a:bodyPr wrap="square">
            <a:spAutoFit/>
          </a:bodyPr>
          <a:lstStyle/>
          <a:p>
            <a:pPr algn="ctr"/>
            <a:r>
              <a:rPr lang="en-US" sz="2400" dirty="0"/>
              <a:t>The agricultural and food production sectors are major contributors to global greenhouse gas emissions, particularly carbon dioxide (CO₂). Understanding and accurately forecasting these emissions is essential for developing effective policies and strategies to mitigate climate change. However, the complexity and variability of emission sources—ranging from crop residues and manure management to energy usage and food transport—pose significant challenges in quantifying and predicting</a:t>
            </a:r>
          </a:p>
          <a:p>
            <a:pPr algn="ctr"/>
            <a:r>
              <a:rPr lang="en-US" sz="2400" dirty="0"/>
              <a:t>total emissions</a:t>
            </a:r>
            <a:endParaRPr lang="en-IN" sz="2400" b="0" i="0" dirty="0">
              <a:solidFill>
                <a:srgbClr val="000000"/>
              </a:solidFill>
              <a:effectLst/>
              <a:latin typeface="__GeistSans_3a0388"/>
            </a:endParaRPr>
          </a:p>
        </p:txBody>
      </p:sp>
    </p:spTree>
    <p:extLst>
      <p:ext uri="{BB962C8B-B14F-4D97-AF65-F5344CB8AC3E}">
        <p14:creationId xmlns:p14="http://schemas.microsoft.com/office/powerpoint/2010/main" val="111219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8F0BA9-CB7A-5CDE-2861-5ED7CC5D76D4}"/>
              </a:ext>
            </a:extLst>
          </p:cNvPr>
          <p:cNvSpPr>
            <a:spLocks noGrp="1"/>
          </p:cNvSpPr>
          <p:nvPr>
            <p:ph type="sldNum" sz="quarter" idx="12"/>
          </p:nvPr>
        </p:nvSpPr>
        <p:spPr/>
        <p:txBody>
          <a:bodyPr/>
          <a:lstStyle/>
          <a:p>
            <a:fld id="{71766878-3199-4EAB-94E7-2D6D11070E14}" type="slidenum">
              <a:rPr lang="en-US" smtClean="0"/>
              <a:pPr/>
              <a:t>4</a:t>
            </a:fld>
            <a:endParaRPr lang="en-US"/>
          </a:p>
        </p:txBody>
      </p:sp>
      <p:sp>
        <p:nvSpPr>
          <p:cNvPr id="5" name="Content Placeholder 4">
            <a:extLst>
              <a:ext uri="{FF2B5EF4-FFF2-40B4-BE49-F238E27FC236}">
                <a16:creationId xmlns:a16="http://schemas.microsoft.com/office/drawing/2014/main" id="{C6D4F95F-1731-CB06-A1E5-6538F08299DA}"/>
              </a:ext>
            </a:extLst>
          </p:cNvPr>
          <p:cNvSpPr>
            <a:spLocks noGrp="1"/>
          </p:cNvSpPr>
          <p:nvPr>
            <p:ph idx="1"/>
          </p:nvPr>
        </p:nvSpPr>
        <p:spPr>
          <a:xfrm rot="5400000">
            <a:off x="5451759" y="-1228553"/>
            <a:ext cx="842277" cy="329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2400" b="1" dirty="0"/>
              <a:t>Data Description</a:t>
            </a:r>
          </a:p>
        </p:txBody>
      </p:sp>
      <p:sp>
        <p:nvSpPr>
          <p:cNvPr id="8" name="TextBox 7">
            <a:extLst>
              <a:ext uri="{FF2B5EF4-FFF2-40B4-BE49-F238E27FC236}">
                <a16:creationId xmlns:a16="http://schemas.microsoft.com/office/drawing/2014/main" id="{B90EB3F6-86CC-C90C-1CD7-5BB58BAAF7A2}"/>
              </a:ext>
            </a:extLst>
          </p:cNvPr>
          <p:cNvSpPr txBox="1"/>
          <p:nvPr/>
        </p:nvSpPr>
        <p:spPr>
          <a:xfrm>
            <a:off x="1020278" y="1135782"/>
            <a:ext cx="11171722" cy="5016758"/>
          </a:xfrm>
          <a:prstGeom prst="rect">
            <a:avLst/>
          </a:prstGeom>
          <a:noFill/>
        </p:spPr>
        <p:txBody>
          <a:bodyPr wrap="square">
            <a:spAutoFit/>
          </a:bodyPr>
          <a:lstStyle/>
          <a:p>
            <a:r>
              <a:rPr lang="en-US" sz="2000" b="1" dirty="0"/>
              <a:t>Dataset Overview</a:t>
            </a:r>
            <a:br>
              <a:rPr lang="en-US" sz="2000" dirty="0"/>
            </a:br>
            <a:r>
              <a:rPr lang="en-US" sz="2000" dirty="0"/>
              <a:t>The dataset contains historical data on various emission sources in the agro-food sector. It includes both numerical and categorical features relevant to agricultural practices and their environmental impact.</a:t>
            </a:r>
          </a:p>
          <a:p>
            <a:r>
              <a:rPr lang="en-US" sz="2000" b="1" dirty="0"/>
              <a:t>Target Variable</a:t>
            </a:r>
            <a:br>
              <a:rPr lang="en-US" sz="2000" dirty="0"/>
            </a:br>
            <a:r>
              <a:rPr lang="en-US" sz="2000" dirty="0"/>
              <a:t>The primary target variable is </a:t>
            </a:r>
            <a:r>
              <a:rPr lang="en-US" sz="2000" dirty="0" err="1"/>
              <a:t>total_emission</a:t>
            </a:r>
            <a:r>
              <a:rPr lang="en-US" sz="2000" dirty="0"/>
              <a:t>, representing the total CO₂ emissions in a given context. This variable is used as the output in machine learning models for prediction.</a:t>
            </a:r>
          </a:p>
          <a:p>
            <a:r>
              <a:rPr lang="en-US" sz="2000" b="1" dirty="0"/>
              <a:t>Feature Attributes</a:t>
            </a:r>
            <a:br>
              <a:rPr lang="en-US" sz="2000" dirty="0"/>
            </a:br>
            <a:r>
              <a:rPr lang="en-US" sz="2000" dirty="0"/>
              <a:t>Features include emission sources such as Crop Residues, Manure Management, Forest Fires, On-farm energy use, and Food Transport. Some of these features exhibit skewed distributions and are log-transformed during preprocessing.</a:t>
            </a:r>
          </a:p>
          <a:p>
            <a:r>
              <a:rPr lang="en-US" sz="2000" b="1" dirty="0"/>
              <a:t>Categorical Information</a:t>
            </a:r>
            <a:br>
              <a:rPr lang="en-US" sz="2000" dirty="0"/>
            </a:br>
            <a:r>
              <a:rPr lang="en-US" sz="2000" dirty="0"/>
              <a:t>The only categorical column in the dataset is Area, representing geographic regions or countries. It is one-hot encoded to be usable in machine learning pipelines.</a:t>
            </a:r>
          </a:p>
          <a:p>
            <a:r>
              <a:rPr lang="en-US" sz="2000" b="1" dirty="0"/>
              <a:t>Missing and Skewed Data Handling</a:t>
            </a:r>
            <a:br>
              <a:rPr lang="en-US" sz="2000" dirty="0"/>
            </a:br>
            <a:r>
              <a:rPr lang="en-US" sz="2000" dirty="0"/>
              <a:t>Rows with missing target values are removed to maintain model integrity. Numeric features are imputed using the median, and skewed columns are log-transformed to normalize their distributions.</a:t>
            </a:r>
          </a:p>
        </p:txBody>
      </p:sp>
    </p:spTree>
    <p:extLst>
      <p:ext uri="{BB962C8B-B14F-4D97-AF65-F5344CB8AC3E}">
        <p14:creationId xmlns:p14="http://schemas.microsoft.com/office/powerpoint/2010/main" val="165221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5779" y="84710"/>
            <a:ext cx="11436823" cy="421441"/>
          </a:xfrm>
        </p:spPr>
        <p:txBody>
          <a:bodyPr/>
          <a:lstStyle/>
          <a:p>
            <a:r>
              <a:rPr lang="en-US" dirty="0"/>
              <a:t>Technical Description</a:t>
            </a:r>
          </a:p>
        </p:txBody>
      </p:sp>
      <p:sp>
        <p:nvSpPr>
          <p:cNvPr id="4" name="Slide Number Placeholder 3"/>
          <p:cNvSpPr>
            <a:spLocks noGrp="1"/>
          </p:cNvSpPr>
          <p:nvPr>
            <p:ph type="sldNum" sz="quarter" idx="12"/>
          </p:nvPr>
        </p:nvSpPr>
        <p:spPr/>
        <p:txBody>
          <a:bodyPr/>
          <a:lstStyle/>
          <a:p>
            <a:fld id="{71766878-3199-4EAB-94E7-2D6D11070E14}" type="slidenum">
              <a:rPr lang="en-US" smtClean="0"/>
              <a:pPr/>
              <a:t>5</a:t>
            </a:fld>
            <a:endParaRPr lang="en-US"/>
          </a:p>
        </p:txBody>
      </p:sp>
      <p:graphicFrame>
        <p:nvGraphicFramePr>
          <p:cNvPr id="7" name="Content Placeholder 6">
            <a:extLst>
              <a:ext uri="{FF2B5EF4-FFF2-40B4-BE49-F238E27FC236}">
                <a16:creationId xmlns:a16="http://schemas.microsoft.com/office/drawing/2014/main" id="{639C411E-A07C-7B07-A56A-3B0105AE6D91}"/>
              </a:ext>
            </a:extLst>
          </p:cNvPr>
          <p:cNvGraphicFramePr>
            <a:graphicFrameLocks noGrp="1"/>
          </p:cNvGraphicFramePr>
          <p:nvPr>
            <p:ph idx="1"/>
            <p:extLst>
              <p:ext uri="{D42A27DB-BD31-4B8C-83A1-F6EECF244321}">
                <p14:modId xmlns:p14="http://schemas.microsoft.com/office/powerpoint/2010/main" val="3617126905"/>
              </p:ext>
            </p:extLst>
          </p:nvPr>
        </p:nvGraphicFramePr>
        <p:xfrm>
          <a:off x="462858" y="752354"/>
          <a:ext cx="11054080" cy="5231757"/>
        </p:xfrm>
        <a:graphic>
          <a:graphicData uri="http://schemas.openxmlformats.org/drawingml/2006/table">
            <a:tbl>
              <a:tblPr firstRow="1" firstCol="1" bandRow="1">
                <a:tableStyleId>{5C22544A-7EE6-4342-B048-85BDC9FD1C3A}</a:tableStyleId>
              </a:tblPr>
              <a:tblGrid>
                <a:gridCol w="2763520">
                  <a:extLst>
                    <a:ext uri="{9D8B030D-6E8A-4147-A177-3AD203B41FA5}">
                      <a16:colId xmlns:a16="http://schemas.microsoft.com/office/drawing/2014/main" val="41977075"/>
                    </a:ext>
                  </a:extLst>
                </a:gridCol>
                <a:gridCol w="2763520">
                  <a:extLst>
                    <a:ext uri="{9D8B030D-6E8A-4147-A177-3AD203B41FA5}">
                      <a16:colId xmlns:a16="http://schemas.microsoft.com/office/drawing/2014/main" val="147363015"/>
                    </a:ext>
                  </a:extLst>
                </a:gridCol>
                <a:gridCol w="2763520">
                  <a:extLst>
                    <a:ext uri="{9D8B030D-6E8A-4147-A177-3AD203B41FA5}">
                      <a16:colId xmlns:a16="http://schemas.microsoft.com/office/drawing/2014/main" val="4230785875"/>
                    </a:ext>
                  </a:extLst>
                </a:gridCol>
                <a:gridCol w="2763520">
                  <a:extLst>
                    <a:ext uri="{9D8B030D-6E8A-4147-A177-3AD203B41FA5}">
                      <a16:colId xmlns:a16="http://schemas.microsoft.com/office/drawing/2014/main" val="1642927408"/>
                    </a:ext>
                  </a:extLst>
                </a:gridCol>
              </a:tblGrid>
              <a:tr h="515957">
                <a:tc>
                  <a:txBody>
                    <a:bodyPr/>
                    <a:lstStyle/>
                    <a:p>
                      <a:pPr>
                        <a:lnSpc>
                          <a:spcPct val="115000"/>
                        </a:lnSpc>
                        <a:spcAft>
                          <a:spcPts val="1000"/>
                        </a:spcAft>
                        <a:buNone/>
                      </a:pPr>
                      <a:r>
                        <a:rPr lang="en-US" sz="2000" dirty="0">
                          <a:effectLst/>
                        </a:rPr>
                        <a:t>Model</a:t>
                      </a:r>
                      <a:endParaRPr lang="en-GB"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800" dirty="0">
                          <a:effectLst/>
                        </a:rPr>
                        <a:t>Key Libraries Used</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800" dirty="0">
                          <a:effectLst/>
                        </a:rPr>
                        <a:t>Key Actions Performed</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800" dirty="0">
                          <a:effectLst/>
                        </a:rPr>
                        <a:t>Notable Points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34876150"/>
                  </a:ext>
                </a:extLst>
              </a:tr>
              <a:tr h="1446002">
                <a:tc>
                  <a:txBody>
                    <a:bodyPr/>
                    <a:lstStyle/>
                    <a:p>
                      <a:pPr>
                        <a:lnSpc>
                          <a:spcPct val="115000"/>
                        </a:lnSpc>
                        <a:spcAft>
                          <a:spcPts val="1000"/>
                        </a:spcAft>
                        <a:buNone/>
                      </a:pPr>
                      <a:r>
                        <a:rPr lang="en-IN" sz="1600" dirty="0">
                          <a:effectLst/>
                          <a:latin typeface="Cambria" panose="02040503050406030204" pitchFamily="18" charset="0"/>
                          <a:ea typeface="MS Mincho" panose="02020609040205080304" pitchFamily="49" charset="-128"/>
                          <a:cs typeface="Times New Roman" panose="02020603050405020304" pitchFamily="18" charset="0"/>
                        </a:rPr>
                        <a:t>XG</a:t>
                      </a:r>
                      <a:r>
                        <a:rPr lang="en-IN" sz="1600" baseline="0" dirty="0">
                          <a:effectLst/>
                          <a:latin typeface="Cambria" panose="02040503050406030204" pitchFamily="18" charset="0"/>
                          <a:ea typeface="MS Mincho" panose="02020609040205080304" pitchFamily="49" charset="-128"/>
                          <a:cs typeface="Times New Roman" panose="02020603050405020304" pitchFamily="18" charset="0"/>
                        </a:rPr>
                        <a:t> boost Regression</a:t>
                      </a:r>
                      <a:endParaRPr lang="en-GB"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600" dirty="0"/>
                        <a:t>Pandas, </a:t>
                      </a:r>
                      <a:r>
                        <a:rPr lang="en-US" sz="1600" dirty="0" err="1"/>
                        <a:t>numpy</a:t>
                      </a:r>
                      <a:r>
                        <a:rPr lang="en-US" sz="1600" dirty="0"/>
                        <a:t>, </a:t>
                      </a:r>
                      <a:r>
                        <a:rPr lang="en-US" sz="1600" dirty="0" err="1"/>
                        <a:t>scikit</a:t>
                      </a:r>
                      <a:r>
                        <a:rPr lang="en-US" sz="1600" dirty="0"/>
                        <a:t>-learn, </a:t>
                      </a:r>
                      <a:r>
                        <a:rPr lang="en-US" sz="1600" dirty="0" err="1"/>
                        <a:t>xgboost</a:t>
                      </a:r>
                      <a:r>
                        <a:rPr lang="en-US" sz="1600" dirty="0"/>
                        <a:t>, </a:t>
                      </a:r>
                      <a:r>
                        <a:rPr lang="en-US" sz="1600" dirty="0" err="1"/>
                        <a:t>matplotlib</a:t>
                      </a:r>
                      <a:r>
                        <a:rPr lang="en-US" sz="1600" dirty="0"/>
                        <a:t>, </a:t>
                      </a:r>
                      <a:r>
                        <a:rPr lang="en-US" sz="1600" dirty="0" err="1"/>
                        <a:t>seaborn</a:t>
                      </a:r>
                      <a:r>
                        <a:rPr lang="en-US" sz="1600" dirty="0"/>
                        <a:t>, </a:t>
                      </a:r>
                      <a:r>
                        <a:rPr lang="en-US" sz="1600" dirty="0" err="1"/>
                        <a:t>joblib</a:t>
                      </a:r>
                      <a:endParaRPr lang="en-GB"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600" dirty="0"/>
                        <a:t>Trained a full machine learning pipeline on emissions data .</a:t>
                      </a:r>
                      <a:endParaRPr lang="en-GB"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600" dirty="0"/>
                        <a:t>The model is evaluated using RMSE, MAE, and R² score, and a scatter plot is used to visualize actual </a:t>
                      </a:r>
                      <a:r>
                        <a:rPr lang="en-US" sz="1600" dirty="0" err="1"/>
                        <a:t>vs</a:t>
                      </a:r>
                      <a:r>
                        <a:rPr lang="en-US" sz="1600" dirty="0"/>
                        <a:t> predicted emissions</a:t>
                      </a:r>
                      <a:endParaRPr lang="en-GB"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049085218"/>
                  </a:ext>
                </a:extLst>
              </a:tr>
              <a:tr h="1204739">
                <a:tc>
                  <a:txBody>
                    <a:bodyPr/>
                    <a:lstStyle/>
                    <a:p>
                      <a:pPr>
                        <a:lnSpc>
                          <a:spcPct val="115000"/>
                        </a:lnSpc>
                        <a:spcAft>
                          <a:spcPts val="1000"/>
                        </a:spcAft>
                        <a:buNone/>
                      </a:pPr>
                      <a:r>
                        <a:rPr lang="en-GB" sz="1600" dirty="0">
                          <a:effectLst/>
                          <a:latin typeface="Cambria" panose="02040503050406030204" pitchFamily="18" charset="0"/>
                          <a:ea typeface="MS Mincho" panose="02020609040205080304" pitchFamily="49" charset="-128"/>
                          <a:cs typeface="Times New Roman" panose="02020603050405020304" pitchFamily="18" charset="0"/>
                        </a:rPr>
                        <a:t>Ensemble Regression</a:t>
                      </a:r>
                    </a:p>
                  </a:txBody>
                  <a:tcPr marL="68580" marR="68580" marT="0" marB="0"/>
                </a:tc>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600" dirty="0"/>
                        <a:t>pandas, </a:t>
                      </a:r>
                      <a:r>
                        <a:rPr lang="en-US" sz="1600" dirty="0" err="1"/>
                        <a:t>numpy</a:t>
                      </a:r>
                      <a:r>
                        <a:rPr lang="en-US" sz="1600" dirty="0"/>
                        <a:t>, </a:t>
                      </a:r>
                      <a:r>
                        <a:rPr lang="en-US" sz="1600" dirty="0" err="1"/>
                        <a:t>scikit</a:t>
                      </a:r>
                      <a:r>
                        <a:rPr lang="en-US" sz="1600" dirty="0"/>
                        <a:t>-learn, </a:t>
                      </a:r>
                      <a:r>
                        <a:rPr lang="en-US" sz="1600" dirty="0" err="1"/>
                        <a:t>xgboost</a:t>
                      </a:r>
                      <a:r>
                        <a:rPr lang="en-US" sz="1600" dirty="0"/>
                        <a:t>, </a:t>
                      </a:r>
                      <a:r>
                        <a:rPr lang="en-US" sz="1600" dirty="0" err="1"/>
                        <a:t>joblib</a:t>
                      </a:r>
                      <a:endParaRPr lang="en-GB" sz="16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buNone/>
                      </a:pPr>
                      <a:endParaRPr lang="en-GB"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600" dirty="0"/>
                        <a:t>Trained an ensemble model pipeline</a:t>
                      </a:r>
                      <a:endParaRPr lang="en-GB"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r>
                        <a:rPr lang="en-US" sz="1600" dirty="0"/>
                        <a:t>Evaluated using standard regression metrics (RMSE, MAE, R²) for performance comparison.</a:t>
                      </a:r>
                    </a:p>
                    <a:p>
                      <a:pPr>
                        <a:lnSpc>
                          <a:spcPct val="115000"/>
                        </a:lnSpc>
                        <a:spcAft>
                          <a:spcPts val="1000"/>
                        </a:spcAft>
                        <a:buNone/>
                      </a:pPr>
                      <a:endParaRPr lang="en-GB"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051162325"/>
                  </a:ext>
                </a:extLst>
              </a:tr>
              <a:tr h="782495">
                <a:tc>
                  <a:txBody>
                    <a:bodyPr/>
                    <a:lstStyle/>
                    <a:p>
                      <a:pPr>
                        <a:lnSpc>
                          <a:spcPct val="115000"/>
                        </a:lnSpc>
                        <a:spcAft>
                          <a:spcPts val="1000"/>
                        </a:spcAft>
                        <a:buNone/>
                      </a:pPr>
                      <a:r>
                        <a:rPr lang="en-GB" sz="1600" dirty="0">
                          <a:effectLst/>
                          <a:latin typeface="Cambria" panose="02040503050406030204" pitchFamily="18" charset="0"/>
                          <a:ea typeface="MS Mincho" panose="02020609040205080304" pitchFamily="49" charset="-128"/>
                          <a:cs typeface="Times New Roman" panose="02020603050405020304" pitchFamily="18" charset="0"/>
                        </a:rPr>
                        <a:t>Random Forest  Regression</a:t>
                      </a:r>
                    </a:p>
                  </a:txBody>
                  <a:tcPr marL="68580" marR="68580" marT="0" marB="0"/>
                </a:tc>
                <a:tc>
                  <a:txBody>
                    <a:bodyPr/>
                    <a:lstStyle/>
                    <a:p>
                      <a:pPr>
                        <a:lnSpc>
                          <a:spcPct val="115000"/>
                        </a:lnSpc>
                        <a:spcAft>
                          <a:spcPts val="1000"/>
                        </a:spcAft>
                        <a:buNone/>
                      </a:pPr>
                      <a:r>
                        <a:rPr lang="en-US" sz="1600" dirty="0" err="1"/>
                        <a:t>Sklearn</a:t>
                      </a:r>
                      <a:r>
                        <a:rPr lang="en-US" sz="1600" dirty="0"/>
                        <a:t>, </a:t>
                      </a:r>
                      <a:r>
                        <a:rPr lang="en-US" sz="1600" dirty="0" err="1"/>
                        <a:t>matplotlib</a:t>
                      </a:r>
                      <a:r>
                        <a:rPr lang="en-US" sz="1600" dirty="0"/>
                        <a:t>, </a:t>
                      </a:r>
                      <a:r>
                        <a:rPr lang="en-US" sz="1600" dirty="0" err="1"/>
                        <a:t>seaborn</a:t>
                      </a:r>
                      <a:r>
                        <a:rPr lang="en-US" sz="1600" dirty="0"/>
                        <a:t>, </a:t>
                      </a:r>
                      <a:r>
                        <a:rPr lang="en-US" sz="1600" dirty="0" err="1"/>
                        <a:t>joblib</a:t>
                      </a:r>
                      <a:endParaRPr lang="en-GB"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GB" sz="1600" dirty="0">
                          <a:effectLst/>
                          <a:latin typeface="Cambria" panose="02040503050406030204" pitchFamily="18" charset="0"/>
                          <a:ea typeface="MS Mincho" panose="02020609040205080304" pitchFamily="49" charset="-128"/>
                          <a:cs typeface="Times New Roman" panose="02020603050405020304" pitchFamily="18" charset="0"/>
                        </a:rPr>
                        <a:t>Model</a:t>
                      </a:r>
                      <a:r>
                        <a:rPr lang="en-GB" sz="1600" baseline="0" dirty="0">
                          <a:effectLst/>
                          <a:latin typeface="Cambria" panose="02040503050406030204" pitchFamily="18" charset="0"/>
                          <a:ea typeface="MS Mincho" panose="02020609040205080304" pitchFamily="49" charset="-128"/>
                          <a:cs typeface="Times New Roman" panose="02020603050405020304" pitchFamily="18" charset="0"/>
                        </a:rPr>
                        <a:t> training and </a:t>
                      </a:r>
                      <a:r>
                        <a:rPr lang="en-GB" sz="1600" baseline="0" dirty="0" err="1">
                          <a:effectLst/>
                          <a:latin typeface="Cambria" panose="02040503050406030204" pitchFamily="18" charset="0"/>
                          <a:ea typeface="MS Mincho" panose="02020609040205080304" pitchFamily="49" charset="-128"/>
                          <a:cs typeface="Times New Roman" panose="02020603050405020304" pitchFamily="18" charset="0"/>
                        </a:rPr>
                        <a:t>evalution</a:t>
                      </a:r>
                      <a:r>
                        <a:rPr lang="en-GB" sz="1600" baseline="0" dirty="0">
                          <a:effectLst/>
                          <a:latin typeface="Cambria" panose="02040503050406030204" pitchFamily="18" charset="0"/>
                          <a:ea typeface="MS Mincho" panose="02020609040205080304" pitchFamily="49" charset="-128"/>
                          <a:cs typeface="Times New Roman" panose="02020603050405020304" pitchFamily="18" charset="0"/>
                        </a:rPr>
                        <a:t> metrics</a:t>
                      </a:r>
                      <a:endParaRPr lang="en-GB"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GB" sz="1600" dirty="0">
                          <a:effectLst/>
                          <a:latin typeface="Cambria" panose="02040503050406030204" pitchFamily="18" charset="0"/>
                          <a:ea typeface="MS Mincho" panose="02020609040205080304" pitchFamily="49" charset="-128"/>
                          <a:cs typeface="Times New Roman" panose="02020603050405020304" pitchFamily="18" charset="0"/>
                        </a:rPr>
                        <a:t>RMSE ,MAE –</a:t>
                      </a:r>
                      <a:r>
                        <a:rPr lang="en-GB" sz="1600" dirty="0" err="1">
                          <a:effectLst/>
                          <a:latin typeface="Cambria" panose="02040503050406030204" pitchFamily="18" charset="0"/>
                          <a:ea typeface="MS Mincho" panose="02020609040205080304" pitchFamily="49" charset="-128"/>
                          <a:cs typeface="Times New Roman" panose="02020603050405020304" pitchFamily="18" charset="0"/>
                        </a:rPr>
                        <a:t>lower,R</a:t>
                      </a:r>
                      <a:r>
                        <a:rPr lang="en-GB" sz="1600" dirty="0">
                          <a:effectLst/>
                          <a:latin typeface="Cambria" panose="02040503050406030204" pitchFamily="18" charset="0"/>
                          <a:ea typeface="MS Mincho" panose="02020609040205080304" pitchFamily="49" charset="-128"/>
                          <a:cs typeface="Times New Roman" panose="02020603050405020304" pitchFamily="18" charset="0"/>
                        </a:rPr>
                        <a:t>-square(high)</a:t>
                      </a:r>
                    </a:p>
                  </a:txBody>
                  <a:tcPr marL="68580" marR="68580" marT="0" marB="0"/>
                </a:tc>
                <a:extLst>
                  <a:ext uri="{0D108BD9-81ED-4DB2-BD59-A6C34878D82A}">
                    <a16:rowId xmlns:a16="http://schemas.microsoft.com/office/drawing/2014/main" val="3674052254"/>
                  </a:ext>
                </a:extLst>
              </a:tr>
              <a:tr h="1282564">
                <a:tc>
                  <a:txBody>
                    <a:bodyPr/>
                    <a:lstStyle/>
                    <a:p>
                      <a:pPr>
                        <a:lnSpc>
                          <a:spcPct val="115000"/>
                        </a:lnSpc>
                        <a:spcAft>
                          <a:spcPts val="1000"/>
                        </a:spcAft>
                        <a:buNone/>
                      </a:pPr>
                      <a:r>
                        <a:rPr lang="en-GB" sz="1600" dirty="0" err="1">
                          <a:effectLst/>
                          <a:latin typeface="Cambria" panose="02040503050406030204" pitchFamily="18" charset="0"/>
                          <a:ea typeface="MS Mincho" panose="02020609040205080304" pitchFamily="49" charset="-128"/>
                          <a:cs typeface="Times New Roman" panose="02020603050405020304" pitchFamily="18" charset="0"/>
                        </a:rPr>
                        <a:t>CatBoostRegressor</a:t>
                      </a:r>
                      <a:endParaRPr lang="en-GB"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600" dirty="0"/>
                        <a:t>pandas, </a:t>
                      </a:r>
                      <a:r>
                        <a:rPr lang="en-US" sz="1600" dirty="0" err="1"/>
                        <a:t>numpy,catboost</a:t>
                      </a:r>
                      <a:r>
                        <a:rPr lang="en-US" sz="1600" dirty="0"/>
                        <a:t>, </a:t>
                      </a:r>
                      <a:r>
                        <a:rPr lang="en-US" sz="1600" dirty="0" err="1"/>
                        <a:t>joblib</a:t>
                      </a:r>
                      <a:endParaRPr lang="en-GB"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GB" sz="1600" dirty="0">
                          <a:effectLst/>
                          <a:latin typeface="Cambria" panose="02040503050406030204" pitchFamily="18" charset="0"/>
                          <a:ea typeface="MS Mincho" panose="02020609040205080304" pitchFamily="49" charset="-128"/>
                          <a:cs typeface="Times New Roman" panose="02020603050405020304" pitchFamily="18" charset="0"/>
                        </a:rPr>
                        <a:t>Model interpretation and model saving</a:t>
                      </a:r>
                    </a:p>
                  </a:txBody>
                  <a:tcPr marL="68580" marR="68580" marT="0" marB="0"/>
                </a:tc>
                <a:tc>
                  <a:txBody>
                    <a:bodyPr/>
                    <a:lstStyle/>
                    <a:p>
                      <a:pPr>
                        <a:lnSpc>
                          <a:spcPct val="115000"/>
                        </a:lnSpc>
                        <a:spcAft>
                          <a:spcPts val="1000"/>
                        </a:spcAft>
                        <a:buNone/>
                      </a:pPr>
                      <a:r>
                        <a:rPr lang="en-GB" sz="1600" dirty="0">
                          <a:effectLst/>
                          <a:latin typeface="Cambria" panose="02040503050406030204" pitchFamily="18" charset="0"/>
                          <a:ea typeface="MS Mincho" panose="02020609040205080304" pitchFamily="49" charset="-128"/>
                          <a:cs typeface="Times New Roman" panose="02020603050405020304" pitchFamily="18" charset="0"/>
                        </a:rPr>
                        <a:t>RMSE,MAE-</a:t>
                      </a:r>
                      <a:r>
                        <a:rPr lang="en-GB" sz="1600" dirty="0" err="1">
                          <a:effectLst/>
                          <a:latin typeface="Cambria" panose="02040503050406030204" pitchFamily="18" charset="0"/>
                          <a:ea typeface="MS Mincho" panose="02020609040205080304" pitchFamily="49" charset="-128"/>
                          <a:cs typeface="Times New Roman" panose="02020603050405020304" pitchFamily="18" charset="0"/>
                        </a:rPr>
                        <a:t>lower,R</a:t>
                      </a:r>
                      <a:r>
                        <a:rPr lang="en-GB" sz="1600" dirty="0">
                          <a:effectLst/>
                          <a:latin typeface="Cambria" panose="02040503050406030204" pitchFamily="18" charset="0"/>
                          <a:ea typeface="MS Mincho" panose="02020609040205080304" pitchFamily="49" charset="-128"/>
                          <a:cs typeface="Times New Roman" panose="02020603050405020304" pitchFamily="18" charset="0"/>
                        </a:rPr>
                        <a:t>-square(higher)</a:t>
                      </a:r>
                    </a:p>
                  </a:txBody>
                  <a:tcPr marL="68580" marR="68580" marT="0" marB="0"/>
                </a:tc>
                <a:extLst>
                  <a:ext uri="{0D108BD9-81ED-4DB2-BD59-A6C34878D82A}">
                    <a16:rowId xmlns:a16="http://schemas.microsoft.com/office/drawing/2014/main" val="4157530223"/>
                  </a:ext>
                </a:extLst>
              </a:tr>
            </a:tbl>
          </a:graphicData>
        </a:graphic>
      </p:graphicFrame>
      <p:sp>
        <p:nvSpPr>
          <p:cNvPr id="8" name="Rectangle 2">
            <a:extLst>
              <a:ext uri="{FF2B5EF4-FFF2-40B4-BE49-F238E27FC236}">
                <a16:creationId xmlns:a16="http://schemas.microsoft.com/office/drawing/2014/main" id="{48A3026D-09BC-3AD3-5485-1BB37E2E8BC5}"/>
              </a:ext>
            </a:extLst>
          </p:cNvPr>
          <p:cNvSpPr>
            <a:spLocks noChangeArrowheads="1"/>
          </p:cNvSpPr>
          <p:nvPr/>
        </p:nvSpPr>
        <p:spPr bwMode="auto">
          <a:xfrm>
            <a:off x="-6276269" y="0"/>
            <a:ext cx="2456462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6" name="Table 5"/>
          <p:cNvGraphicFramePr>
            <a:graphicFrameLocks noGrp="1"/>
          </p:cNvGraphicFramePr>
          <p:nvPr/>
        </p:nvGraphicFramePr>
        <p:xfrm>
          <a:off x="462987" y="5312779"/>
          <a:ext cx="10995950" cy="1127760"/>
        </p:xfrm>
        <a:graphic>
          <a:graphicData uri="http://schemas.openxmlformats.org/drawingml/2006/table">
            <a:tbl>
              <a:tblPr/>
              <a:tblGrid>
                <a:gridCol w="10995950">
                  <a:extLst>
                    <a:ext uri="{9D8B030D-6E8A-4147-A177-3AD203B41FA5}">
                      <a16:colId xmlns:a16="http://schemas.microsoft.com/office/drawing/2014/main" val="20000"/>
                    </a:ext>
                  </a:extLst>
                </a:gridCol>
              </a:tblGrid>
              <a:tr h="9657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solidFill>
                            <a:schemeClr val="bg2"/>
                          </a:solidFill>
                        </a:rPr>
                        <a:t>MLP </a:t>
                      </a:r>
                      <a:r>
                        <a:rPr lang="en-IN" b="1" dirty="0" err="1">
                          <a:solidFill>
                            <a:schemeClr val="bg2"/>
                          </a:solidFill>
                        </a:rPr>
                        <a:t>Regressor</a:t>
                      </a:r>
                      <a:r>
                        <a:rPr lang="en-IN" b="1" dirty="0">
                          <a:solidFill>
                            <a:schemeClr val="bg2"/>
                          </a:solidFill>
                        </a:rPr>
                        <a:t>                            </a:t>
                      </a:r>
                      <a:r>
                        <a:rPr lang="en-US" sz="1600" dirty="0" err="1"/>
                        <a:t>Sklearn</a:t>
                      </a:r>
                      <a:r>
                        <a:rPr lang="en-US" sz="1600" dirty="0"/>
                        <a:t>, </a:t>
                      </a:r>
                      <a:r>
                        <a:rPr lang="en-US" sz="1600" dirty="0" err="1"/>
                        <a:t>matplotlib</a:t>
                      </a:r>
                      <a:r>
                        <a:rPr lang="en-US" sz="1600" dirty="0"/>
                        <a:t>, </a:t>
                      </a:r>
                      <a:r>
                        <a:rPr lang="en-US" sz="1600" dirty="0" err="1"/>
                        <a:t>seaborn</a:t>
                      </a:r>
                      <a:r>
                        <a:rPr lang="en-US" sz="160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                                                                   </a:t>
                      </a:r>
                      <a:r>
                        <a:rPr lang="en-US" sz="1600" dirty="0" err="1"/>
                        <a:t>joblib</a:t>
                      </a:r>
                      <a:r>
                        <a:rPr lang="en-US" sz="1600" dirty="0"/>
                        <a:t>                                            Model training and </a:t>
                      </a:r>
                      <a:r>
                        <a:rPr lang="en-US" sz="1600" dirty="0" err="1"/>
                        <a:t>evalution</a:t>
                      </a:r>
                      <a:r>
                        <a:rPr lang="en-US" sz="1600" dirty="0"/>
                        <a:t>       </a:t>
                      </a:r>
                      <a:r>
                        <a:rPr lang="en-US" sz="1600" baseline="0" dirty="0"/>
                        <a:t>    </a:t>
                      </a:r>
                      <a:r>
                        <a:rPr lang="en-US" sz="1600" dirty="0"/>
                        <a:t> RMSE,MAE-</a:t>
                      </a:r>
                      <a:r>
                        <a:rPr lang="en-US" sz="1600" dirty="0" err="1"/>
                        <a:t>varied,R</a:t>
                      </a:r>
                      <a:r>
                        <a:rPr lang="en-US" sz="16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                                                                                                                                                                                         square(moderate)</a:t>
                      </a:r>
                      <a:endParaRPr lang="en-GB" sz="1600" dirty="0">
                        <a:effectLst/>
                        <a:latin typeface="Cambria" panose="02040503050406030204" pitchFamily="18" charset="0"/>
                        <a:ea typeface="MS Mincho" panose="02020609040205080304" pitchFamily="49" charset="-128"/>
                        <a:cs typeface="Times New Roman" panose="02020603050405020304" pitchFamily="18" charset="0"/>
                      </a:endParaRPr>
                    </a:p>
                    <a:p>
                      <a:r>
                        <a:rPr lang="en-IN" b="1" dirty="0">
                          <a:solidFill>
                            <a:schemeClr val="bg2"/>
                          </a:solidFill>
                        </a:rPr>
                        <a:t> </a:t>
                      </a:r>
                      <a:endParaRPr lang="en-US" b="1" dirty="0">
                        <a:solidFill>
                          <a:schemeClr val="bg2"/>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6233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45F67-EC99-CED1-6926-CA8C8080A09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E4FCA46-B1C0-E81A-027A-912D425D4D67}"/>
              </a:ext>
            </a:extLst>
          </p:cNvPr>
          <p:cNvSpPr>
            <a:spLocks noGrp="1"/>
          </p:cNvSpPr>
          <p:nvPr>
            <p:ph type="title"/>
          </p:nvPr>
        </p:nvSpPr>
        <p:spPr>
          <a:xfrm>
            <a:off x="454235" y="331076"/>
            <a:ext cx="11436823" cy="421441"/>
          </a:xfrm>
        </p:spPr>
        <p:txBody>
          <a:bodyPr/>
          <a:lstStyle/>
          <a:p>
            <a:r>
              <a:rPr lang="en-US" dirty="0"/>
              <a:t>Implementation</a:t>
            </a:r>
            <a:br>
              <a:rPr lang="en-US" dirty="0"/>
            </a:br>
            <a:endParaRPr lang="en-US" dirty="0"/>
          </a:p>
        </p:txBody>
      </p:sp>
      <p:sp>
        <p:nvSpPr>
          <p:cNvPr id="4" name="Slide Number Placeholder 3">
            <a:extLst>
              <a:ext uri="{FF2B5EF4-FFF2-40B4-BE49-F238E27FC236}">
                <a16:creationId xmlns:a16="http://schemas.microsoft.com/office/drawing/2014/main" id="{D2AA0FDC-687C-F8A1-6D41-C5FF17768362}"/>
              </a:ext>
            </a:extLst>
          </p:cNvPr>
          <p:cNvSpPr>
            <a:spLocks noGrp="1"/>
          </p:cNvSpPr>
          <p:nvPr>
            <p:ph type="sldNum" sz="quarter" idx="12"/>
          </p:nvPr>
        </p:nvSpPr>
        <p:spPr/>
        <p:txBody>
          <a:bodyPr/>
          <a:lstStyle/>
          <a:p>
            <a:fld id="{71766878-3199-4EAB-94E7-2D6D11070E14}" type="slidenum">
              <a:rPr lang="en-US" smtClean="0"/>
              <a:pPr/>
              <a:t>6</a:t>
            </a:fld>
            <a:endParaRPr lang="en-US"/>
          </a:p>
        </p:txBody>
      </p:sp>
      <p:sp>
        <p:nvSpPr>
          <p:cNvPr id="5" name="Rectangle 2">
            <a:extLst>
              <a:ext uri="{FF2B5EF4-FFF2-40B4-BE49-F238E27FC236}">
                <a16:creationId xmlns:a16="http://schemas.microsoft.com/office/drawing/2014/main" id="{71C51750-E648-27C5-BC96-1B4C711CF62F}"/>
              </a:ext>
            </a:extLst>
          </p:cNvPr>
          <p:cNvSpPr>
            <a:spLocks noGrp="1" noChangeArrowheads="1"/>
          </p:cNvSpPr>
          <p:nvPr>
            <p:ph idx="1"/>
          </p:nvPr>
        </p:nvSpPr>
        <p:spPr bwMode="auto">
          <a:xfrm>
            <a:off x="605354" y="709650"/>
            <a:ext cx="11586646" cy="614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chemeClr val="tx1"/>
                </a:solidFill>
                <a:effectLst/>
                <a:latin typeface="Arial" panose="020B0604020202020204" pitchFamily="34" charset="0"/>
              </a:rPr>
              <a:t>1. </a:t>
            </a:r>
            <a:r>
              <a:rPr lang="en-US" dirty="0" err="1"/>
              <a:t>XGBoost</a:t>
            </a:r>
            <a:r>
              <a:rPr lang="en-US" dirty="0"/>
              <a:t> Regression Model</a:t>
            </a:r>
            <a:endParaRPr kumimoji="0" lang="en-US" altLang="en-US" b="0" i="0" u="none" strike="noStrike" cap="none" normalizeH="0" baseline="0" dirty="0">
              <a:ln>
                <a:noFill/>
              </a:ln>
              <a:solidFill>
                <a:schemeClr val="tx1"/>
              </a:solidFill>
              <a:effectLst/>
              <a:latin typeface="Arial" panose="020B0604020202020204" pitchFamily="34" charset="0"/>
            </a:endParaRPr>
          </a:p>
          <a:p>
            <a:r>
              <a:rPr lang="en-US" sz="2000" dirty="0"/>
              <a:t>Implemented using </a:t>
            </a:r>
            <a:r>
              <a:rPr lang="en-US" sz="2000" dirty="0" err="1"/>
              <a:t>XGBRegressor</a:t>
            </a:r>
            <a:r>
              <a:rPr lang="en-US" sz="2000" dirty="0"/>
              <a:t> from </a:t>
            </a:r>
            <a:r>
              <a:rPr lang="en-US" sz="2000" dirty="0" err="1"/>
              <a:t>xgboost</a:t>
            </a:r>
            <a:r>
              <a:rPr lang="en-US" sz="2000" dirty="0"/>
              <a:t> </a:t>
            </a:r>
          </a:p>
          <a:p>
            <a:r>
              <a:rPr lang="en-US" sz="2000" dirty="0"/>
              <a:t>Combined with a preprocessing pipeline that includes median imputation, standard scaling, and one-hot encoding for categorical data.</a:t>
            </a:r>
          </a:p>
          <a:p>
            <a:r>
              <a:rPr lang="en-US" sz="2000" dirty="0"/>
              <a:t>Log transformation applied to skewed emission features like Crop Residues and Forest fires to normalize data distribution.</a:t>
            </a:r>
          </a:p>
          <a:p>
            <a:r>
              <a:rPr lang="en-US" sz="2000" dirty="0"/>
              <a:t>Model evaluation included RMSE, MAE, R² score, actual </a:t>
            </a:r>
            <a:r>
              <a:rPr lang="en-US" sz="2000" dirty="0" err="1"/>
              <a:t>vs</a:t>
            </a:r>
            <a:r>
              <a:rPr lang="en-US" sz="2000" dirty="0"/>
              <a:t> predicted plots</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chemeClr val="tx1"/>
                </a:solidFill>
                <a:effectLst/>
                <a:latin typeface="Arial" panose="020B0604020202020204" pitchFamily="34" charset="0"/>
              </a:rPr>
              <a:t>2</a:t>
            </a:r>
            <a:r>
              <a:rPr lang="en-US" altLang="en-US" b="1" dirty="0">
                <a:latin typeface="Arial" panose="020B0604020202020204" pitchFamily="34" charset="0"/>
              </a:rPr>
              <a:t>.</a:t>
            </a:r>
            <a:r>
              <a:rPr lang="en-US" dirty="0"/>
              <a:t> Ensemble Regression Model</a:t>
            </a:r>
            <a:endParaRPr kumimoji="0" lang="en-US" altLang="en-US" b="0" i="0" u="none" strike="noStrike" cap="none" normalizeH="0" baseline="0" dirty="0">
              <a:ln>
                <a:noFill/>
              </a:ln>
              <a:solidFill>
                <a:schemeClr val="tx1"/>
              </a:solidFill>
              <a:effectLst/>
              <a:latin typeface="Arial" panose="020B0604020202020204" pitchFamily="34" charset="0"/>
            </a:endParaRPr>
          </a:p>
          <a:p>
            <a:r>
              <a:rPr lang="en-US" sz="2000" dirty="0"/>
              <a:t>Implemented using </a:t>
            </a:r>
            <a:r>
              <a:rPr lang="en-US" sz="2000" dirty="0" err="1"/>
              <a:t>VotingRegressor</a:t>
            </a:r>
            <a:r>
              <a:rPr lang="en-US" sz="2000" dirty="0"/>
              <a:t> from </a:t>
            </a:r>
            <a:r>
              <a:rPr lang="en-US" sz="2000" dirty="0" err="1"/>
              <a:t>sklearn.ensemble</a:t>
            </a:r>
            <a:r>
              <a:rPr lang="en-US" sz="2000" dirty="0"/>
              <a:t>, combining </a:t>
            </a:r>
            <a:r>
              <a:rPr lang="en-US" sz="2000" dirty="0" err="1"/>
              <a:t>XGBoost</a:t>
            </a:r>
            <a:r>
              <a:rPr lang="en-US" sz="2000" dirty="0"/>
              <a:t>, Random Forest, Gradient Boosting, and Ridge </a:t>
            </a:r>
            <a:r>
              <a:rPr lang="en-US" sz="2000" dirty="0" err="1"/>
              <a:t>Regressor</a:t>
            </a:r>
            <a:r>
              <a:rPr lang="en-US" sz="2000" dirty="0"/>
              <a:t>.</a:t>
            </a:r>
          </a:p>
          <a:p>
            <a:r>
              <a:rPr lang="en-US" sz="2000" dirty="0"/>
              <a:t>Preprocessing pipeline is identical to the </a:t>
            </a:r>
            <a:r>
              <a:rPr lang="en-US" sz="2000" dirty="0" err="1"/>
              <a:t>XGBoost</a:t>
            </a:r>
            <a:r>
              <a:rPr lang="en-US" sz="2000" dirty="0"/>
              <a:t> model, ensuring consistent data handling before training.</a:t>
            </a:r>
          </a:p>
          <a:p>
            <a:r>
              <a:rPr lang="en-US" sz="2000" dirty="0"/>
              <a:t>Evaluated using RMSE, MAE, and R², and the trained ensemble model was saved as a .</a:t>
            </a:r>
            <a:r>
              <a:rPr lang="en-US" sz="2000" dirty="0" err="1"/>
              <a:t>pkl</a:t>
            </a:r>
            <a:r>
              <a:rPr lang="en-US" sz="2000" dirty="0"/>
              <a:t> file for deployment</a:t>
            </a:r>
            <a:r>
              <a:rPr lang="en-US"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537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8044" y="894187"/>
            <a:ext cx="11436823" cy="4908082"/>
          </a:xfrm>
        </p:spPr>
        <p:txBody>
          <a:bodyPr>
            <a:normAutofit/>
          </a:bodyPr>
          <a:lstStyle/>
          <a:p>
            <a:pPr marL="514350" indent="-514350">
              <a:buNone/>
            </a:pPr>
            <a:r>
              <a:rPr lang="en-IN" dirty="0"/>
              <a:t>3. Random Forest:</a:t>
            </a:r>
          </a:p>
          <a:p>
            <a:r>
              <a:rPr lang="en-US" sz="2200" dirty="0"/>
              <a:t>Implemented using </a:t>
            </a:r>
            <a:r>
              <a:rPr lang="en-US" sz="2200" dirty="0" err="1"/>
              <a:t>RandomForestRegressor</a:t>
            </a:r>
            <a:r>
              <a:rPr lang="en-US" sz="2200" dirty="0"/>
              <a:t> with 200 estimators and max depth of 25.</a:t>
            </a:r>
          </a:p>
          <a:p>
            <a:r>
              <a:rPr lang="en-US" sz="2200" dirty="0"/>
              <a:t>Integrated into a pipeline with median imputation, standard scaling, and one-hot encoding.</a:t>
            </a:r>
          </a:p>
          <a:p>
            <a:pPr marL="514350" indent="-514350"/>
            <a:r>
              <a:rPr lang="en-US" sz="2200" dirty="0"/>
              <a:t>Evaluated using RMSE, MAE, R² score, along with actual </a:t>
            </a:r>
            <a:r>
              <a:rPr lang="en-US" sz="2200" dirty="0" err="1"/>
              <a:t>vs</a:t>
            </a:r>
            <a:r>
              <a:rPr lang="en-US" sz="2200" dirty="0"/>
              <a:t> predicted plots and top 15 feature importance visualization.</a:t>
            </a:r>
          </a:p>
          <a:p>
            <a:pPr marL="514350" indent="-514350">
              <a:buNone/>
            </a:pPr>
            <a:r>
              <a:rPr lang="en-IN" dirty="0"/>
              <a:t>4. </a:t>
            </a:r>
            <a:r>
              <a:rPr lang="en-IN" dirty="0" err="1"/>
              <a:t>CatBoost</a:t>
            </a:r>
            <a:r>
              <a:rPr lang="en-IN" dirty="0"/>
              <a:t> :</a:t>
            </a:r>
          </a:p>
          <a:p>
            <a:r>
              <a:rPr lang="en-US" sz="2200" dirty="0"/>
              <a:t>Implemented using </a:t>
            </a:r>
            <a:r>
              <a:rPr lang="en-US" sz="2200" dirty="0" err="1"/>
              <a:t>CatBoostRegressor</a:t>
            </a:r>
            <a:r>
              <a:rPr lang="en-US" sz="2200" dirty="0"/>
              <a:t> with 500 iterations, depth 6, and learning rate 0.1.</a:t>
            </a:r>
          </a:p>
          <a:p>
            <a:r>
              <a:rPr lang="en-US" sz="2200" dirty="0"/>
              <a:t>Automatically handled categorical variables (like Area) via </a:t>
            </a:r>
            <a:r>
              <a:rPr lang="en-US" sz="2200" dirty="0" err="1"/>
              <a:t>cat_features</a:t>
            </a:r>
            <a:r>
              <a:rPr lang="en-US" sz="2200" dirty="0"/>
              <a:t> without explicit encoding.</a:t>
            </a:r>
          </a:p>
          <a:p>
            <a:r>
              <a:rPr lang="en-US" sz="2200" dirty="0"/>
              <a:t>Skewed emission features were log-transformed for better model performance.</a:t>
            </a:r>
          </a:p>
          <a:p>
            <a:pPr marL="514350" indent="-514350"/>
            <a:endParaRPr lang="en-IN" dirty="0"/>
          </a:p>
          <a:p>
            <a:pPr marL="514350" indent="-514350"/>
            <a:endParaRPr lang="en-US" dirty="0"/>
          </a:p>
        </p:txBody>
      </p:sp>
      <p:sp>
        <p:nvSpPr>
          <p:cNvPr id="3" name="Title 2"/>
          <p:cNvSpPr>
            <a:spLocks noGrp="1"/>
          </p:cNvSpPr>
          <p:nvPr>
            <p:ph type="title"/>
          </p:nvPr>
        </p:nvSpPr>
        <p:spPr/>
        <p:txBody>
          <a:bodyPr/>
          <a:lstStyle/>
          <a:p>
            <a:r>
              <a:rPr lang="en-IN" dirty="0"/>
              <a:t>Implementation</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AutoNum type="arabicPeriod" startAt="5"/>
            </a:pPr>
            <a:r>
              <a:rPr lang="en-IN" dirty="0"/>
              <a:t>MLP </a:t>
            </a:r>
            <a:r>
              <a:rPr lang="en-IN" dirty="0" err="1"/>
              <a:t>Regressor</a:t>
            </a:r>
            <a:r>
              <a:rPr lang="en-IN" dirty="0"/>
              <a:t>:</a:t>
            </a:r>
          </a:p>
          <a:p>
            <a:r>
              <a:rPr lang="en-US" sz="2000" dirty="0"/>
              <a:t>Implemented using </a:t>
            </a:r>
            <a:r>
              <a:rPr lang="en-US" sz="2000" dirty="0" err="1"/>
              <a:t>MLPRegressor</a:t>
            </a:r>
            <a:r>
              <a:rPr lang="en-US" sz="2000" dirty="0"/>
              <a:t> with 3 hidden layers (128, 64, 32), </a:t>
            </a:r>
            <a:r>
              <a:rPr lang="en-US" sz="2000" dirty="0" err="1"/>
              <a:t>ReLU</a:t>
            </a:r>
            <a:r>
              <a:rPr lang="en-US" sz="2000" dirty="0"/>
              <a:t> activation, and adaptive learning rate.</a:t>
            </a:r>
          </a:p>
          <a:p>
            <a:r>
              <a:rPr lang="en-US" sz="2000" dirty="0"/>
              <a:t>Used a pipeline with median imputation, standard scaling, and one-hot encoding for preprocessing.</a:t>
            </a:r>
          </a:p>
          <a:p>
            <a:r>
              <a:rPr lang="en-US" sz="2000" dirty="0"/>
              <a:t>Included log transformation for skewed emission-related features.</a:t>
            </a:r>
          </a:p>
          <a:p>
            <a:r>
              <a:rPr lang="en-US" sz="2000" dirty="0"/>
              <a:t>Assessed using RMSE, MAE, R² score, cross-validated R² scores, actual </a:t>
            </a:r>
            <a:r>
              <a:rPr lang="en-US" sz="2000" dirty="0" err="1"/>
              <a:t>vs</a:t>
            </a:r>
            <a:r>
              <a:rPr lang="en-US" sz="2000" dirty="0"/>
              <a:t> predicted scatter plot, and permutation-based feature importance.</a:t>
            </a:r>
          </a:p>
          <a:p>
            <a:pPr marL="514350" indent="-514350"/>
            <a:endParaRPr lang="en-US" sz="2000"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1766878-3199-4EAB-94E7-2D6D11070E14}"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   Results and Analysis</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pPr/>
              <a:t>9</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73737" y="1632029"/>
            <a:ext cx="5272296" cy="2133521"/>
          </a:xfrm>
          <a:prstGeom prst="rect">
            <a:avLst/>
          </a:prstGeom>
          <a:noFill/>
          <a:ln w="9525">
            <a:noFill/>
            <a:miter lim="800000"/>
            <a:headEnd/>
            <a:tailEnd/>
          </a:ln>
          <a:effectLst/>
        </p:spPr>
      </p:pic>
      <p:sp>
        <p:nvSpPr>
          <p:cNvPr id="6" name="TextBox 5"/>
          <p:cNvSpPr txBox="1"/>
          <p:nvPr/>
        </p:nvSpPr>
        <p:spPr>
          <a:xfrm>
            <a:off x="451413" y="891251"/>
            <a:ext cx="4120587" cy="461665"/>
          </a:xfrm>
          <a:prstGeom prst="rect">
            <a:avLst/>
          </a:prstGeom>
          <a:noFill/>
        </p:spPr>
        <p:txBody>
          <a:bodyPr wrap="square" rtlCol="0">
            <a:spAutoFit/>
          </a:bodyPr>
          <a:lstStyle/>
          <a:p>
            <a:r>
              <a:rPr lang="en-IN" sz="2400" dirty="0" err="1">
                <a:latin typeface="Times New Roman" pitchFamily="18" charset="0"/>
                <a:cs typeface="Times New Roman" pitchFamily="18" charset="0"/>
              </a:rPr>
              <a:t>XGBoost</a:t>
            </a:r>
            <a:r>
              <a:rPr lang="en-IN" sz="2400" dirty="0">
                <a:latin typeface="Times New Roman" pitchFamily="18" charset="0"/>
                <a:cs typeface="Times New Roman" pitchFamily="18" charset="0"/>
              </a:rPr>
              <a:t> Regressor</a:t>
            </a:r>
            <a:endParaRPr lang="en-US" sz="2400" dirty="0">
              <a:latin typeface="Times New Roman" pitchFamily="18" charset="0"/>
              <a:cs typeface="Times New Roman" pitchFamily="18" charset="0"/>
            </a:endParaRPr>
          </a:p>
        </p:txBody>
      </p:sp>
      <p:pic>
        <p:nvPicPr>
          <p:cNvPr id="5" name="Picture 4" descr="A graph with a line graph&#10;&#10;AI-generated content may be incorrect.">
            <a:extLst>
              <a:ext uri="{FF2B5EF4-FFF2-40B4-BE49-F238E27FC236}">
                <a16:creationId xmlns:a16="http://schemas.microsoft.com/office/drawing/2014/main" id="{69588635-2A5E-59B9-ACB4-0EE28243F190}"/>
              </a:ext>
            </a:extLst>
          </p:cNvPr>
          <p:cNvPicPr>
            <a:picLocks noChangeAspect="1"/>
          </p:cNvPicPr>
          <p:nvPr/>
        </p:nvPicPr>
        <p:blipFill>
          <a:blip r:embed="rId3"/>
          <a:stretch>
            <a:fillRect/>
          </a:stretch>
        </p:blipFill>
        <p:spPr>
          <a:xfrm>
            <a:off x="5801611" y="770102"/>
            <a:ext cx="6308353" cy="4717273"/>
          </a:xfrm>
          <a:prstGeom prst="rect">
            <a:avLst/>
          </a:prstGeom>
        </p:spPr>
      </p:pic>
    </p:spTree>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9eeaa4d-7e41-42c3-b9db-0e2a4cf9d5b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46EC14E1D77A47A0AD4FC547FE9F8F" ma:contentTypeVersion="8" ma:contentTypeDescription="Create a new document." ma:contentTypeScope="" ma:versionID="baa320ca34c2593463250b869b8a14d3">
  <xsd:schema xmlns:xsd="http://www.w3.org/2001/XMLSchema" xmlns:xs="http://www.w3.org/2001/XMLSchema" xmlns:p="http://schemas.microsoft.com/office/2006/metadata/properties" xmlns:ns3="a9eeaa4d-7e41-42c3-b9db-0e2a4cf9d5bf" xmlns:ns4="21781700-92ea-4bf8-b07b-3d5274f54fc6" targetNamespace="http://schemas.microsoft.com/office/2006/metadata/properties" ma:root="true" ma:fieldsID="febc76324d9cfb6267ccd2c43e0b0afd" ns3:_="" ns4:_="">
    <xsd:import namespace="a9eeaa4d-7e41-42c3-b9db-0e2a4cf9d5bf"/>
    <xsd:import namespace="21781700-92ea-4bf8-b07b-3d5274f54fc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eeaa4d-7e41-42c3-b9db-0e2a4cf9d5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1781700-92ea-4bf8-b07b-3d5274f54fc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8FEAA8-0548-4F62-9011-BF5A8ACE7B87}">
  <ds:schemaRefs>
    <ds:schemaRef ds:uri="http://schemas.openxmlformats.org/package/2006/metadata/core-properties"/>
    <ds:schemaRef ds:uri="http://purl.org/dc/dcmitype/"/>
    <ds:schemaRef ds:uri="a9eeaa4d-7e41-42c3-b9db-0e2a4cf9d5bf"/>
    <ds:schemaRef ds:uri="http://schemas.microsoft.com/office/2006/documentManagement/types"/>
    <ds:schemaRef ds:uri="21781700-92ea-4bf8-b07b-3d5274f54fc6"/>
    <ds:schemaRef ds:uri="http://purl.org/dc/elements/1.1/"/>
    <ds:schemaRef ds:uri="http://schemas.microsoft.com/office/infopath/2007/PartnerControls"/>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C2A2631-AEE1-4692-9F4D-16706F582D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eeaa4d-7e41-42c3-b9db-0e2a4cf9d5bf"/>
    <ds:schemaRef ds:uri="21781700-92ea-4bf8-b07b-3d5274f54f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CC50E3-F888-4D3F-A20C-B500B38A91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NAAC PRT Template</Template>
  <TotalTime>7489</TotalTime>
  <Words>1299</Words>
  <Application>Microsoft Office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__GeistSans_3a0388</vt:lpstr>
      <vt:lpstr>Aptos</vt:lpstr>
      <vt:lpstr>Arial</vt:lpstr>
      <vt:lpstr>Calibri</vt:lpstr>
      <vt:lpstr>Cambria</vt:lpstr>
      <vt:lpstr>Georgia</vt:lpstr>
      <vt:lpstr>Times New Roman</vt:lpstr>
      <vt:lpstr>NAAC PRT Template</vt:lpstr>
      <vt:lpstr>PowerPoint Presentation</vt:lpstr>
      <vt:lpstr>Agenda</vt:lpstr>
      <vt:lpstr>Introduction</vt:lpstr>
      <vt:lpstr>PowerPoint Presentation</vt:lpstr>
      <vt:lpstr>Technical Description</vt:lpstr>
      <vt:lpstr>Implementation </vt:lpstr>
      <vt:lpstr>Implementation</vt:lpstr>
      <vt:lpstr>PowerPoint Presentation</vt:lpstr>
      <vt:lpstr>   Results and Analysis</vt:lpstr>
      <vt:lpstr>PowerPoint Presentation</vt:lpstr>
      <vt:lpstr>PowerPoint Presentation</vt:lpstr>
      <vt:lpstr>PowerPoint Presentation</vt:lpstr>
      <vt:lpstr>PowerPoint Presentation</vt:lpstr>
      <vt:lpstr>Literature survey</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Vangapandu Pavan Kumar-[BL.EN.U4AIE23134]</cp:lastModifiedBy>
  <cp:revision>1202</cp:revision>
  <dcterms:created xsi:type="dcterms:W3CDTF">2021-03-08T16:55:55Z</dcterms:created>
  <dcterms:modified xsi:type="dcterms:W3CDTF">2025-05-09T16:10:51Z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0x0101006746EC14E1D77A47A0AD4FC547FE9F8F</vt:lpwstr>
  </property>
</Properties>
</file>